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9" r:id="rId3"/>
    <p:sldId id="261" r:id="rId4"/>
    <p:sldId id="264" r:id="rId5"/>
    <p:sldId id="265" r:id="rId6"/>
    <p:sldId id="273" r:id="rId7"/>
    <p:sldId id="266" r:id="rId8"/>
    <p:sldId id="275" r:id="rId9"/>
    <p:sldId id="268" r:id="rId10"/>
    <p:sldId id="274" r:id="rId11"/>
    <p:sldId id="277" r:id="rId12"/>
    <p:sldId id="278" r:id="rId13"/>
    <p:sldId id="279" r:id="rId14"/>
    <p:sldId id="276" r:id="rId15"/>
  </p:sldIdLst>
  <p:sldSz cx="12192000" cy="6858000"/>
  <p:notesSz cx="6888163" cy="100187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6" autoAdjust="0"/>
    <p:restoredTop sz="94660"/>
  </p:normalViewPr>
  <p:slideViewPr>
    <p:cSldViewPr snapToGrid="0">
      <p:cViewPr varScale="1">
        <p:scale>
          <a:sx n="116" d="100"/>
          <a:sy n="116" d="100"/>
        </p:scale>
        <p:origin x="102" y="34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9/20/2023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9/20/2023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9/20/2023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9/20/2023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9/20/2023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9/20/2023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9/20/2023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9/20/2023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2A54C80-263E-416B-A8E0-580EDEADCBDC}" type="datetimeFigureOut">
              <a:rPr lang="en-US" dirty="0"/>
              <a:t>9/20/2023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9/20/2023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2A54C80-263E-416B-A8E0-580EDEADCBDC}" type="datetimeFigureOut">
              <a:rPr lang="en-US" dirty="0"/>
              <a:t>9/20/2023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9/20/2023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9/20/2023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9/20/2023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9/20/2023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9/20/2023</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9/20/2023</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5" r:id="rId2"/>
    <p:sldLayoutId id="2147483651" r:id="rId3"/>
    <p:sldLayoutId id="2147483666" r:id="rId4"/>
    <p:sldLayoutId id="2147483653" r:id="rId5"/>
    <p:sldLayoutId id="2147483654" r:id="rId6"/>
    <p:sldLayoutId id="2147483655" r:id="rId7"/>
    <p:sldLayoutId id="2147483667" r:id="rId8"/>
    <p:sldLayoutId id="2147483657" r:id="rId9"/>
    <p:sldLayoutId id="2147483660" r:id="rId10"/>
    <p:sldLayoutId id="2147483661" r:id="rId11"/>
    <p:sldLayoutId id="2147483662" r:id="rId12"/>
    <p:sldLayoutId id="2147483663" r:id="rId13"/>
    <p:sldLayoutId id="2147483664" r:id="rId14"/>
    <p:sldLayoutId id="2147483668"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jp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hyperlink" Target="http://www.castle-green.org.uk/product-category/st-peters-catholic-primary-school" TargetMode="External"/><Relationship Id="rId7"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 Id="rId9" Type="http://schemas.openxmlformats.org/officeDocument/2006/relationships/image" Target="../media/image16.png"/></Relationships>
</file>

<file path=ppt/slides/_rels/slide6.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7.png"/><Relationship Id="rId7" Type="http://schemas.openxmlformats.org/officeDocument/2006/relationships/image" Target="../media/image19.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7067" y="0"/>
            <a:ext cx="7766936" cy="1646302"/>
          </a:xfrm>
        </p:spPr>
        <p:txBody>
          <a:bodyPr/>
          <a:lstStyle/>
          <a:p>
            <a:r>
              <a:rPr lang="en-GB" sz="6000" dirty="0">
                <a:latin typeface="SassoonPrimaryInfant" pitchFamily="2" charset="0"/>
              </a:rPr>
              <a:t>Welcome to Reception </a:t>
            </a:r>
          </a:p>
        </p:txBody>
      </p:sp>
      <p:sp>
        <p:nvSpPr>
          <p:cNvPr id="3" name="Subtitle 2"/>
          <p:cNvSpPr>
            <a:spLocks noGrp="1"/>
          </p:cNvSpPr>
          <p:nvPr>
            <p:ph type="subTitle" idx="1"/>
          </p:nvPr>
        </p:nvSpPr>
        <p:spPr>
          <a:xfrm>
            <a:off x="1507067" y="1664400"/>
            <a:ext cx="7766936" cy="1096899"/>
          </a:xfrm>
        </p:spPr>
        <p:txBody>
          <a:bodyPr>
            <a:normAutofit/>
          </a:bodyPr>
          <a:lstStyle/>
          <a:p>
            <a:r>
              <a:rPr lang="en-GB" sz="3600" dirty="0">
                <a:solidFill>
                  <a:schemeClr val="tx1"/>
                </a:solidFill>
              </a:rPr>
              <a:t>September 2023</a:t>
            </a:r>
          </a:p>
        </p:txBody>
      </p:sp>
      <p:pic>
        <p:nvPicPr>
          <p:cNvPr id="4" name="Picture 3"/>
          <p:cNvPicPr>
            <a:picLocks noChangeAspect="1"/>
          </p:cNvPicPr>
          <p:nvPr/>
        </p:nvPicPr>
        <p:blipFill>
          <a:blip r:embed="rId2"/>
          <a:stretch>
            <a:fillRect/>
          </a:stretch>
        </p:blipFill>
        <p:spPr>
          <a:xfrm>
            <a:off x="373642" y="5188492"/>
            <a:ext cx="1366257" cy="1350370"/>
          </a:xfrm>
          <a:prstGeom prst="rect">
            <a:avLst/>
          </a:prstGeom>
        </p:spPr>
      </p:pic>
      <p:sp>
        <p:nvSpPr>
          <p:cNvPr id="5" name="Rectangle 4"/>
          <p:cNvSpPr/>
          <p:nvPr/>
        </p:nvSpPr>
        <p:spPr>
          <a:xfrm>
            <a:off x="2708103" y="3190065"/>
            <a:ext cx="6565900" cy="1692771"/>
          </a:xfrm>
          <a:prstGeom prst="rect">
            <a:avLst/>
          </a:prstGeom>
          <a:ln w="38100">
            <a:solidFill>
              <a:srgbClr val="0070C0"/>
            </a:solidFill>
          </a:ln>
        </p:spPr>
        <p:txBody>
          <a:bodyPr wrap="square">
            <a:spAutoFit/>
          </a:bodyPr>
          <a:lstStyle/>
          <a:p>
            <a:pPr algn="ctr"/>
            <a:r>
              <a:rPr lang="en-GB" sz="3200" dirty="0">
                <a:solidFill>
                  <a:srgbClr val="00B0F0"/>
                </a:solidFill>
                <a:latin typeface="SassoonPrimaryInfant" pitchFamily="2" charset="0"/>
              </a:rPr>
              <a:t>Our Mission Statement</a:t>
            </a:r>
          </a:p>
          <a:p>
            <a:pPr algn="ctr"/>
            <a:endParaRPr lang="en-GB" sz="2400" dirty="0">
              <a:solidFill>
                <a:srgbClr val="00B0F0"/>
              </a:solidFill>
              <a:latin typeface="SassoonPrimaryInfant" pitchFamily="2" charset="0"/>
            </a:endParaRPr>
          </a:p>
          <a:p>
            <a:pPr algn="ctr"/>
            <a:r>
              <a:rPr lang="en-GB" sz="2400" b="0" i="0" dirty="0">
                <a:effectLst/>
                <a:latin typeface="Open Sans" panose="020B0606030504020204" pitchFamily="34" charset="0"/>
              </a:rPr>
              <a:t>We the family of St Peter’s, united by our faith in God, love, learn and grow together.</a:t>
            </a:r>
            <a:endParaRPr lang="en-GB" sz="2400" dirty="0">
              <a:latin typeface="SassoonPrimaryInfant" pitchFamily="2" charset="0"/>
            </a:endParaRPr>
          </a:p>
        </p:txBody>
      </p:sp>
    </p:spTree>
    <p:extLst>
      <p:ext uri="{BB962C8B-B14F-4D97-AF65-F5344CB8AC3E}">
        <p14:creationId xmlns:p14="http://schemas.microsoft.com/office/powerpoint/2010/main" val="6013182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4860AD-3692-4E75-9102-18886A22C24E}"/>
              </a:ext>
            </a:extLst>
          </p:cNvPr>
          <p:cNvSpPr>
            <a:spLocks noGrp="1"/>
          </p:cNvSpPr>
          <p:nvPr>
            <p:ph type="title"/>
          </p:nvPr>
        </p:nvSpPr>
        <p:spPr>
          <a:xfrm>
            <a:off x="1373173" y="422755"/>
            <a:ext cx="8596668" cy="1320800"/>
          </a:xfrm>
        </p:spPr>
        <p:txBody>
          <a:bodyPr>
            <a:normAutofit/>
          </a:bodyPr>
          <a:lstStyle/>
          <a:p>
            <a:r>
              <a:rPr lang="en-GB" sz="4800" dirty="0"/>
              <a:t>Reading</a:t>
            </a:r>
          </a:p>
        </p:txBody>
      </p:sp>
      <p:sp>
        <p:nvSpPr>
          <p:cNvPr id="3" name="Content Placeholder 2">
            <a:extLst>
              <a:ext uri="{FF2B5EF4-FFF2-40B4-BE49-F238E27FC236}">
                <a16:creationId xmlns:a16="http://schemas.microsoft.com/office/drawing/2014/main" id="{ED4DA2CE-CFD9-4733-A9CE-F2D0B86A7C58}"/>
              </a:ext>
            </a:extLst>
          </p:cNvPr>
          <p:cNvSpPr>
            <a:spLocks noGrp="1"/>
          </p:cNvSpPr>
          <p:nvPr>
            <p:ph idx="1"/>
          </p:nvPr>
        </p:nvSpPr>
        <p:spPr>
          <a:xfrm>
            <a:off x="677333" y="1743555"/>
            <a:ext cx="10141493" cy="4297808"/>
          </a:xfrm>
        </p:spPr>
        <p:txBody>
          <a:bodyPr>
            <a:normAutofit/>
          </a:bodyPr>
          <a:lstStyle/>
          <a:p>
            <a:r>
              <a:rPr lang="en-GB" sz="2000" dirty="0"/>
              <a:t>• Parents or older siblings (16+) are able to sign your child’s Reading Record</a:t>
            </a:r>
          </a:p>
          <a:p>
            <a:r>
              <a:rPr lang="en-GB" sz="2000" dirty="0"/>
              <a:t> • Reading Records need to be signed at least 3 times a week, ideally every night. This just needs to be a signature or you can write a comment if you would like e.g. Joshua could recognise the ‘s’ sound in his book.</a:t>
            </a:r>
          </a:p>
          <a:p>
            <a:r>
              <a:rPr lang="en-GB" sz="2000" dirty="0"/>
              <a:t> • Books will be changed on a Monday but please bring these in everyday as we will read with the children throughout the week.</a:t>
            </a:r>
          </a:p>
          <a:p>
            <a:r>
              <a:rPr lang="en-GB" sz="2000" dirty="0"/>
              <a:t> • They will have 2 reading books – one which will be at a level appropriate for their phonics and another one which they have chosen themselves.</a:t>
            </a:r>
          </a:p>
          <a:p>
            <a:r>
              <a:rPr lang="en-GB" sz="2000" dirty="0"/>
              <a:t> • The books will be given in a folder that they must be kept in. The phonics books were brand new last year and there is a fine for lost books. Only 2 were damaged last year in the whole school!</a:t>
            </a:r>
          </a:p>
        </p:txBody>
      </p:sp>
      <p:pic>
        <p:nvPicPr>
          <p:cNvPr id="4" name="Picture 3">
            <a:extLst>
              <a:ext uri="{FF2B5EF4-FFF2-40B4-BE49-F238E27FC236}">
                <a16:creationId xmlns:a16="http://schemas.microsoft.com/office/drawing/2014/main" id="{E3DAD1C5-81F7-4A45-BE4B-CCDA7824DB48}"/>
              </a:ext>
            </a:extLst>
          </p:cNvPr>
          <p:cNvPicPr>
            <a:picLocks noChangeAspect="1"/>
          </p:cNvPicPr>
          <p:nvPr/>
        </p:nvPicPr>
        <p:blipFill>
          <a:blip r:embed="rId2"/>
          <a:stretch>
            <a:fillRect/>
          </a:stretch>
        </p:blipFill>
        <p:spPr>
          <a:xfrm>
            <a:off x="227026" y="233123"/>
            <a:ext cx="1146147" cy="1133954"/>
          </a:xfrm>
          <a:prstGeom prst="rect">
            <a:avLst/>
          </a:prstGeom>
        </p:spPr>
      </p:pic>
    </p:spTree>
    <p:extLst>
      <p:ext uri="{BB962C8B-B14F-4D97-AF65-F5344CB8AC3E}">
        <p14:creationId xmlns:p14="http://schemas.microsoft.com/office/powerpoint/2010/main" val="41437995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C2F0B4-2533-41C7-A0D1-EB9577435AF2}"/>
              </a:ext>
            </a:extLst>
          </p:cNvPr>
          <p:cNvSpPr>
            <a:spLocks noGrp="1"/>
          </p:cNvSpPr>
          <p:nvPr>
            <p:ph type="title"/>
          </p:nvPr>
        </p:nvSpPr>
        <p:spPr/>
        <p:txBody>
          <a:bodyPr/>
          <a:lstStyle/>
          <a:p>
            <a:r>
              <a:rPr lang="en-GB" dirty="0"/>
              <a:t>Letters &amp; Notices</a:t>
            </a:r>
          </a:p>
        </p:txBody>
      </p:sp>
      <p:sp>
        <p:nvSpPr>
          <p:cNvPr id="3" name="Content Placeholder 2">
            <a:extLst>
              <a:ext uri="{FF2B5EF4-FFF2-40B4-BE49-F238E27FC236}">
                <a16:creationId xmlns:a16="http://schemas.microsoft.com/office/drawing/2014/main" id="{CCD9B302-32AE-4BA3-96A6-987F5EB75A10}"/>
              </a:ext>
            </a:extLst>
          </p:cNvPr>
          <p:cNvSpPr>
            <a:spLocks noGrp="1"/>
          </p:cNvSpPr>
          <p:nvPr>
            <p:ph idx="1"/>
          </p:nvPr>
        </p:nvSpPr>
        <p:spPr>
          <a:xfrm>
            <a:off x="677333" y="2160589"/>
            <a:ext cx="9296399" cy="3880773"/>
          </a:xfrm>
        </p:spPr>
        <p:txBody>
          <a:bodyPr>
            <a:normAutofit/>
          </a:bodyPr>
          <a:lstStyle/>
          <a:p>
            <a:r>
              <a:rPr lang="en-GB" sz="2800" dirty="0"/>
              <a:t>We get a lot of information that we need to pass onto you. PLEASE do read the letters that they will give to you. Some are for things that your children will miss out on and or changes that will impact you e.g. half days / non uniform days / inset days.</a:t>
            </a:r>
          </a:p>
          <a:p>
            <a:endParaRPr lang="en-GB" sz="2800" dirty="0"/>
          </a:p>
          <a:p>
            <a:r>
              <a:rPr lang="en-GB" sz="2800" dirty="0"/>
              <a:t>Information e.g. assembly notices will also be displayed on our parent notice board.</a:t>
            </a:r>
          </a:p>
        </p:txBody>
      </p:sp>
    </p:spTree>
    <p:extLst>
      <p:ext uri="{BB962C8B-B14F-4D97-AF65-F5344CB8AC3E}">
        <p14:creationId xmlns:p14="http://schemas.microsoft.com/office/powerpoint/2010/main" val="22128646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3D2F6E-7EC4-4F36-B62F-0F96BE532B22}"/>
              </a:ext>
            </a:extLst>
          </p:cNvPr>
          <p:cNvSpPr>
            <a:spLocks noGrp="1"/>
          </p:cNvSpPr>
          <p:nvPr>
            <p:ph type="title"/>
          </p:nvPr>
        </p:nvSpPr>
        <p:spPr>
          <a:xfrm>
            <a:off x="1797666" y="443033"/>
            <a:ext cx="8596668" cy="1320800"/>
          </a:xfrm>
        </p:spPr>
        <p:txBody>
          <a:bodyPr/>
          <a:lstStyle/>
          <a:p>
            <a:r>
              <a:rPr lang="en-GB" dirty="0"/>
              <a:t>Assemblies</a:t>
            </a:r>
          </a:p>
        </p:txBody>
      </p:sp>
      <p:sp>
        <p:nvSpPr>
          <p:cNvPr id="3" name="Content Placeholder 2">
            <a:extLst>
              <a:ext uri="{FF2B5EF4-FFF2-40B4-BE49-F238E27FC236}">
                <a16:creationId xmlns:a16="http://schemas.microsoft.com/office/drawing/2014/main" id="{887A1E6F-2454-404A-90A0-1DBE83BD82AE}"/>
              </a:ext>
            </a:extLst>
          </p:cNvPr>
          <p:cNvSpPr>
            <a:spLocks noGrp="1"/>
          </p:cNvSpPr>
          <p:nvPr>
            <p:ph idx="1"/>
          </p:nvPr>
        </p:nvSpPr>
        <p:spPr>
          <a:xfrm>
            <a:off x="677333" y="1763833"/>
            <a:ext cx="10329333" cy="4277529"/>
          </a:xfrm>
        </p:spPr>
        <p:txBody>
          <a:bodyPr>
            <a:normAutofit fontScale="92500" lnSpcReduction="20000"/>
          </a:bodyPr>
          <a:lstStyle/>
          <a:p>
            <a:r>
              <a:rPr lang="en-GB" sz="3200" dirty="0"/>
              <a:t>We will be having a class assembly at the end of the year which you are invited to attend. </a:t>
            </a:r>
          </a:p>
          <a:p>
            <a:r>
              <a:rPr lang="en-GB" sz="3200" dirty="0"/>
              <a:t>RJ – 24th June </a:t>
            </a:r>
          </a:p>
          <a:p>
            <a:r>
              <a:rPr lang="en-GB" sz="3200" dirty="0"/>
              <a:t>RS – 1st July</a:t>
            </a:r>
          </a:p>
          <a:p>
            <a:endParaRPr lang="en-GB" sz="3200" dirty="0"/>
          </a:p>
          <a:p>
            <a:r>
              <a:rPr lang="en-GB" sz="3200" dirty="0"/>
              <a:t>Every Friday the whole school meets for a celebration assembly. You are invited to join us, however, Reception will not be attending for the first few weeks – we will let you know when we start going.</a:t>
            </a:r>
          </a:p>
        </p:txBody>
      </p:sp>
      <p:pic>
        <p:nvPicPr>
          <p:cNvPr id="4" name="Picture 3">
            <a:extLst>
              <a:ext uri="{FF2B5EF4-FFF2-40B4-BE49-F238E27FC236}">
                <a16:creationId xmlns:a16="http://schemas.microsoft.com/office/drawing/2014/main" id="{13FEFF4F-0CF0-49F5-A8D5-0E40CAC3B5DB}"/>
              </a:ext>
            </a:extLst>
          </p:cNvPr>
          <p:cNvPicPr>
            <a:picLocks noChangeAspect="1"/>
          </p:cNvPicPr>
          <p:nvPr/>
        </p:nvPicPr>
        <p:blipFill>
          <a:blip r:embed="rId2"/>
          <a:stretch>
            <a:fillRect/>
          </a:stretch>
        </p:blipFill>
        <p:spPr>
          <a:xfrm>
            <a:off x="227026" y="233123"/>
            <a:ext cx="1146147" cy="1133954"/>
          </a:xfrm>
          <a:prstGeom prst="rect">
            <a:avLst/>
          </a:prstGeom>
        </p:spPr>
      </p:pic>
    </p:spTree>
    <p:extLst>
      <p:ext uri="{BB962C8B-B14F-4D97-AF65-F5344CB8AC3E}">
        <p14:creationId xmlns:p14="http://schemas.microsoft.com/office/powerpoint/2010/main" val="16908115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AD5956-B653-440A-8048-DB367AE15687}"/>
              </a:ext>
            </a:extLst>
          </p:cNvPr>
          <p:cNvSpPr>
            <a:spLocks noGrp="1"/>
          </p:cNvSpPr>
          <p:nvPr>
            <p:ph type="title"/>
          </p:nvPr>
        </p:nvSpPr>
        <p:spPr>
          <a:xfrm>
            <a:off x="1944072" y="525710"/>
            <a:ext cx="8596668" cy="1320800"/>
          </a:xfrm>
        </p:spPr>
        <p:txBody>
          <a:bodyPr/>
          <a:lstStyle/>
          <a:p>
            <a:r>
              <a:rPr lang="en-GB" dirty="0"/>
              <a:t>Birthdays</a:t>
            </a:r>
          </a:p>
        </p:txBody>
      </p:sp>
      <p:sp>
        <p:nvSpPr>
          <p:cNvPr id="3" name="Content Placeholder 2">
            <a:extLst>
              <a:ext uri="{FF2B5EF4-FFF2-40B4-BE49-F238E27FC236}">
                <a16:creationId xmlns:a16="http://schemas.microsoft.com/office/drawing/2014/main" id="{C50996D1-89BF-4C35-855F-F6B0A7C6BA05}"/>
              </a:ext>
            </a:extLst>
          </p:cNvPr>
          <p:cNvSpPr>
            <a:spLocks noGrp="1"/>
          </p:cNvSpPr>
          <p:nvPr>
            <p:ph idx="1"/>
          </p:nvPr>
        </p:nvSpPr>
        <p:spPr>
          <a:xfrm>
            <a:off x="1038060" y="1497859"/>
            <a:ext cx="8596668" cy="3880773"/>
          </a:xfrm>
        </p:spPr>
        <p:txBody>
          <a:bodyPr/>
          <a:lstStyle/>
          <a:p>
            <a:r>
              <a:rPr lang="en-GB" dirty="0"/>
              <a:t>Your child is invited to wear their own clothes on their birthday. If their birthday is on a weekend or half term you can choose a day close to their birthday for them to wear their own clothes in school.</a:t>
            </a:r>
          </a:p>
          <a:p>
            <a:endParaRPr lang="en-GB" dirty="0"/>
          </a:p>
          <a:p>
            <a:r>
              <a:rPr lang="en-GB" dirty="0"/>
              <a:t>Only 1 packet of sweets per child is allowed to be brought in to give out. We are not allowed to give other things out due to allergies. </a:t>
            </a:r>
          </a:p>
        </p:txBody>
      </p:sp>
      <p:pic>
        <p:nvPicPr>
          <p:cNvPr id="4" name="Picture 3">
            <a:extLst>
              <a:ext uri="{FF2B5EF4-FFF2-40B4-BE49-F238E27FC236}">
                <a16:creationId xmlns:a16="http://schemas.microsoft.com/office/drawing/2014/main" id="{EC7D959D-653D-468C-9DE0-6923B99910BB}"/>
              </a:ext>
            </a:extLst>
          </p:cNvPr>
          <p:cNvPicPr>
            <a:picLocks noChangeAspect="1"/>
          </p:cNvPicPr>
          <p:nvPr/>
        </p:nvPicPr>
        <p:blipFill>
          <a:blip r:embed="rId2"/>
          <a:stretch>
            <a:fillRect/>
          </a:stretch>
        </p:blipFill>
        <p:spPr>
          <a:xfrm>
            <a:off x="227026" y="233123"/>
            <a:ext cx="1146147" cy="1133954"/>
          </a:xfrm>
          <a:prstGeom prst="rect">
            <a:avLst/>
          </a:prstGeom>
        </p:spPr>
      </p:pic>
      <p:pic>
        <p:nvPicPr>
          <p:cNvPr id="1026" name="Picture 2" descr="Wholesale Haribo Starmix Mini-Bags 18g - Harrisons Direct">
            <a:extLst>
              <a:ext uri="{FF2B5EF4-FFF2-40B4-BE49-F238E27FC236}">
                <a16:creationId xmlns:a16="http://schemas.microsoft.com/office/drawing/2014/main" id="{440DB076-AE33-4132-ABB5-F7D66F73848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45484" y="3959736"/>
            <a:ext cx="2143125" cy="214312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SKITTLES Chewy Candy Fun Size Packs, 4 lb - Walmart.com">
            <a:extLst>
              <a:ext uri="{FF2B5EF4-FFF2-40B4-BE49-F238E27FC236}">
                <a16:creationId xmlns:a16="http://schemas.microsoft.com/office/drawing/2014/main" id="{F870896E-2649-4252-BEC9-85E8CDD20AD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6394" y="4255011"/>
            <a:ext cx="2466975" cy="1847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93258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339080-511E-41DA-ABBF-D4F05A3E3BBF}"/>
              </a:ext>
            </a:extLst>
          </p:cNvPr>
          <p:cNvSpPr>
            <a:spLocks noGrp="1"/>
          </p:cNvSpPr>
          <p:nvPr>
            <p:ph type="title"/>
          </p:nvPr>
        </p:nvSpPr>
        <p:spPr>
          <a:xfrm>
            <a:off x="1608667" y="443033"/>
            <a:ext cx="8596668" cy="1320800"/>
          </a:xfrm>
        </p:spPr>
        <p:txBody>
          <a:bodyPr/>
          <a:lstStyle/>
          <a:p>
            <a:r>
              <a:rPr lang="en-GB" dirty="0"/>
              <a:t>What to do if you have a concern</a:t>
            </a:r>
          </a:p>
        </p:txBody>
      </p:sp>
      <p:sp>
        <p:nvSpPr>
          <p:cNvPr id="3" name="Content Placeholder 2">
            <a:extLst>
              <a:ext uri="{FF2B5EF4-FFF2-40B4-BE49-F238E27FC236}">
                <a16:creationId xmlns:a16="http://schemas.microsoft.com/office/drawing/2014/main" id="{0036BDD4-6711-45D8-8FA5-2513244533E8}"/>
              </a:ext>
            </a:extLst>
          </p:cNvPr>
          <p:cNvSpPr>
            <a:spLocks noGrp="1"/>
          </p:cNvSpPr>
          <p:nvPr>
            <p:ph idx="1"/>
          </p:nvPr>
        </p:nvSpPr>
        <p:spPr>
          <a:xfrm>
            <a:off x="677333" y="1896533"/>
            <a:ext cx="10109199" cy="4144829"/>
          </a:xfrm>
        </p:spPr>
        <p:txBody>
          <a:bodyPr>
            <a:normAutofit lnSpcReduction="10000"/>
          </a:bodyPr>
          <a:lstStyle/>
          <a:p>
            <a:r>
              <a:rPr lang="en-GB" sz="2400" dirty="0"/>
              <a:t>If you have a concern and would like to speak to your child’s teacher please email them on the emails below… </a:t>
            </a:r>
          </a:p>
          <a:p>
            <a:r>
              <a:rPr lang="en-GB" sz="2400" dirty="0"/>
              <a:t>EYFS@st-peter.bardaglea.org.uk </a:t>
            </a:r>
          </a:p>
          <a:p>
            <a:r>
              <a:rPr lang="en-GB" sz="2400" dirty="0"/>
              <a:t>We like to work with the children as soon as they come in, in the mornings, so if you have any queries please catch us at the end of the school day AFTER all the children have been dismissed. </a:t>
            </a:r>
          </a:p>
          <a:p>
            <a:endParaRPr lang="en-GB" sz="2400" dirty="0"/>
          </a:p>
          <a:p>
            <a:r>
              <a:rPr lang="en-GB" sz="2400" dirty="0"/>
              <a:t>We do have to ensure all children are collected by the correct adult and all messages are given so </a:t>
            </a:r>
            <a:r>
              <a:rPr lang="en-GB" sz="2400" b="1" u="sng" dirty="0">
                <a:solidFill>
                  <a:srgbClr val="FF0000"/>
                </a:solidFill>
              </a:rPr>
              <a:t>please be patient </a:t>
            </a:r>
            <a:r>
              <a:rPr lang="en-GB" sz="2400" dirty="0"/>
              <a:t>with us when we do this at the end of the day.</a:t>
            </a:r>
          </a:p>
        </p:txBody>
      </p:sp>
      <p:pic>
        <p:nvPicPr>
          <p:cNvPr id="4" name="Picture 3">
            <a:extLst>
              <a:ext uri="{FF2B5EF4-FFF2-40B4-BE49-F238E27FC236}">
                <a16:creationId xmlns:a16="http://schemas.microsoft.com/office/drawing/2014/main" id="{6414A877-5E7D-415E-BE29-E930A321538E}"/>
              </a:ext>
            </a:extLst>
          </p:cNvPr>
          <p:cNvPicPr>
            <a:picLocks noChangeAspect="1"/>
          </p:cNvPicPr>
          <p:nvPr/>
        </p:nvPicPr>
        <p:blipFill>
          <a:blip r:embed="rId2"/>
          <a:stretch>
            <a:fillRect/>
          </a:stretch>
        </p:blipFill>
        <p:spPr>
          <a:xfrm>
            <a:off x="227026" y="233123"/>
            <a:ext cx="1146147" cy="1133954"/>
          </a:xfrm>
          <a:prstGeom prst="rect">
            <a:avLst/>
          </a:prstGeom>
        </p:spPr>
      </p:pic>
    </p:spTree>
    <p:extLst>
      <p:ext uri="{BB962C8B-B14F-4D97-AF65-F5344CB8AC3E}">
        <p14:creationId xmlns:p14="http://schemas.microsoft.com/office/powerpoint/2010/main" val="34006451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5392" y="397454"/>
            <a:ext cx="8596668" cy="1006929"/>
          </a:xfrm>
        </p:spPr>
        <p:txBody>
          <a:bodyPr>
            <a:normAutofit/>
          </a:bodyPr>
          <a:lstStyle/>
          <a:p>
            <a:pPr algn="ctr"/>
            <a:r>
              <a:rPr lang="en-GB" sz="6000" dirty="0">
                <a:latin typeface="SassoonPrimaryInfant" pitchFamily="2" charset="0"/>
              </a:rPr>
              <a:t>Meet the Staff</a:t>
            </a:r>
          </a:p>
        </p:txBody>
      </p:sp>
      <p:pic>
        <p:nvPicPr>
          <p:cNvPr id="4" name="Content Placeholder 3"/>
          <p:cNvPicPr>
            <a:picLocks noGrp="1" noChangeAspect="1"/>
          </p:cNvPicPr>
          <p:nvPr>
            <p:ph idx="1"/>
          </p:nvPr>
        </p:nvPicPr>
        <p:blipFill>
          <a:blip r:embed="rId2"/>
          <a:stretch>
            <a:fillRect/>
          </a:stretch>
        </p:blipFill>
        <p:spPr>
          <a:xfrm>
            <a:off x="199245" y="270429"/>
            <a:ext cx="1146147" cy="1133954"/>
          </a:xfrm>
          <a:prstGeom prst="rect">
            <a:avLst/>
          </a:prstGeom>
        </p:spPr>
      </p:pic>
      <p:sp>
        <p:nvSpPr>
          <p:cNvPr id="5" name="Rectangle 4"/>
          <p:cNvSpPr/>
          <p:nvPr/>
        </p:nvSpPr>
        <p:spPr>
          <a:xfrm>
            <a:off x="199245" y="1698171"/>
            <a:ext cx="9467269" cy="1015663"/>
          </a:xfrm>
          <a:prstGeom prst="rect">
            <a:avLst/>
          </a:prstGeom>
        </p:spPr>
        <p:txBody>
          <a:bodyPr wrap="square">
            <a:spAutoFit/>
          </a:bodyPr>
          <a:lstStyle/>
          <a:p>
            <a:r>
              <a:rPr lang="en-GB" sz="2000" dirty="0">
                <a:latin typeface="SassoonPrimaryInfant" pitchFamily="2" charset="0"/>
              </a:rPr>
              <a:t>At St Peter’s we recognise that early experiences and opportunities lay the foundations to a child’s confidence, attitudes to learning and future academic success. Our Team of professionals are carefully chosen to help nurture a love for Learning.  </a:t>
            </a:r>
          </a:p>
        </p:txBody>
      </p:sp>
      <p:pic>
        <p:nvPicPr>
          <p:cNvPr id="6" name="Picture 5"/>
          <p:cNvPicPr>
            <a:picLocks noChangeAspect="1"/>
          </p:cNvPicPr>
          <p:nvPr/>
        </p:nvPicPr>
        <p:blipFill>
          <a:blip r:embed="rId3"/>
          <a:stretch>
            <a:fillRect/>
          </a:stretch>
        </p:blipFill>
        <p:spPr>
          <a:xfrm>
            <a:off x="4932879" y="2855222"/>
            <a:ext cx="1774090" cy="2286198"/>
          </a:xfrm>
          <a:prstGeom prst="rect">
            <a:avLst/>
          </a:prstGeom>
          <a:ln w="38100">
            <a:solidFill>
              <a:srgbClr val="0070C0"/>
            </a:solidFill>
          </a:ln>
        </p:spPr>
      </p:pic>
      <p:sp>
        <p:nvSpPr>
          <p:cNvPr id="9" name="Rectangle 8"/>
          <p:cNvSpPr/>
          <p:nvPr/>
        </p:nvSpPr>
        <p:spPr>
          <a:xfrm>
            <a:off x="4470095" y="5282808"/>
            <a:ext cx="2699658" cy="1200329"/>
          </a:xfrm>
          <a:prstGeom prst="rect">
            <a:avLst/>
          </a:prstGeom>
          <a:ln w="25400">
            <a:solidFill>
              <a:srgbClr val="0070C0"/>
            </a:solidFill>
          </a:ln>
        </p:spPr>
        <p:txBody>
          <a:bodyPr wrap="square">
            <a:spAutoFit/>
          </a:bodyPr>
          <a:lstStyle/>
          <a:p>
            <a:pPr algn="ctr"/>
            <a:r>
              <a:rPr lang="en-GB" b="1" dirty="0">
                <a:latin typeface="SassoonPrimaryInfant" pitchFamily="2" charset="0"/>
              </a:rPr>
              <a:t>Mrs F </a:t>
            </a:r>
            <a:r>
              <a:rPr lang="en-GB" b="1" dirty="0" err="1">
                <a:latin typeface="SassoonPrimaryInfant" pitchFamily="2" charset="0"/>
              </a:rPr>
              <a:t>Sapiano</a:t>
            </a:r>
            <a:endParaRPr lang="en-GB" b="1" dirty="0">
              <a:latin typeface="SassoonPrimaryInfant" pitchFamily="2" charset="0"/>
            </a:endParaRPr>
          </a:p>
          <a:p>
            <a:pPr algn="ctr"/>
            <a:r>
              <a:rPr lang="en-GB" b="1" dirty="0">
                <a:latin typeface="SassoonPrimaryInfant" pitchFamily="2" charset="0"/>
              </a:rPr>
              <a:t>Nursery Teacher </a:t>
            </a:r>
          </a:p>
          <a:p>
            <a:pPr algn="ctr"/>
            <a:r>
              <a:rPr lang="en-GB" b="1" dirty="0">
                <a:latin typeface="SassoonPrimaryInfant" pitchFamily="2" charset="0"/>
              </a:rPr>
              <a:t>EYFS Lead</a:t>
            </a:r>
          </a:p>
          <a:p>
            <a:pPr algn="ctr"/>
            <a:r>
              <a:rPr lang="en-GB" b="1" dirty="0">
                <a:latin typeface="SassoonPrimaryInfant" pitchFamily="2" charset="0"/>
              </a:rPr>
              <a:t>Safeguarding Officer </a:t>
            </a:r>
          </a:p>
        </p:txBody>
      </p:sp>
      <p:pic>
        <p:nvPicPr>
          <p:cNvPr id="3" name="Picture 2"/>
          <p:cNvPicPr>
            <a:picLocks noChangeAspect="1"/>
          </p:cNvPicPr>
          <p:nvPr/>
        </p:nvPicPr>
        <p:blipFill>
          <a:blip r:embed="rId4"/>
          <a:stretch>
            <a:fillRect/>
          </a:stretch>
        </p:blipFill>
        <p:spPr>
          <a:xfrm>
            <a:off x="1603676" y="3007622"/>
            <a:ext cx="1847248" cy="2359356"/>
          </a:xfrm>
          <a:prstGeom prst="rect">
            <a:avLst/>
          </a:prstGeom>
        </p:spPr>
      </p:pic>
      <p:pic>
        <p:nvPicPr>
          <p:cNvPr id="7" name="Picture 6"/>
          <p:cNvPicPr>
            <a:picLocks noChangeAspect="1"/>
          </p:cNvPicPr>
          <p:nvPr/>
        </p:nvPicPr>
        <p:blipFill>
          <a:blip r:embed="rId4"/>
          <a:stretch>
            <a:fillRect/>
          </a:stretch>
        </p:blipFill>
        <p:spPr>
          <a:xfrm>
            <a:off x="8410876" y="3007622"/>
            <a:ext cx="1847248" cy="2359356"/>
          </a:xfrm>
          <a:prstGeom prst="rect">
            <a:avLst/>
          </a:prstGeom>
        </p:spPr>
      </p:pic>
      <p:sp>
        <p:nvSpPr>
          <p:cNvPr id="11" name="Rectangle 10"/>
          <p:cNvSpPr/>
          <p:nvPr/>
        </p:nvSpPr>
        <p:spPr>
          <a:xfrm>
            <a:off x="1177471" y="5632892"/>
            <a:ext cx="2699658" cy="646331"/>
          </a:xfrm>
          <a:prstGeom prst="rect">
            <a:avLst/>
          </a:prstGeom>
          <a:ln w="25400">
            <a:solidFill>
              <a:srgbClr val="0070C0"/>
            </a:solidFill>
          </a:ln>
        </p:spPr>
        <p:txBody>
          <a:bodyPr wrap="square">
            <a:spAutoFit/>
          </a:bodyPr>
          <a:lstStyle/>
          <a:p>
            <a:pPr algn="ctr"/>
            <a:r>
              <a:rPr lang="en-GB" b="1" dirty="0">
                <a:latin typeface="SassoonPrimaryInfant" pitchFamily="2" charset="0"/>
              </a:rPr>
              <a:t>Miss Sango-Jackson </a:t>
            </a:r>
          </a:p>
          <a:p>
            <a:pPr algn="ctr"/>
            <a:r>
              <a:rPr lang="en-GB" b="1" dirty="0">
                <a:latin typeface="SassoonPrimaryInfant" pitchFamily="2" charset="0"/>
              </a:rPr>
              <a:t>RS Class Teacher </a:t>
            </a:r>
          </a:p>
        </p:txBody>
      </p:sp>
      <p:sp>
        <p:nvSpPr>
          <p:cNvPr id="12" name="Rectangle 11"/>
          <p:cNvSpPr/>
          <p:nvPr/>
        </p:nvSpPr>
        <p:spPr>
          <a:xfrm>
            <a:off x="7984671" y="5592318"/>
            <a:ext cx="2699658" cy="646331"/>
          </a:xfrm>
          <a:prstGeom prst="rect">
            <a:avLst/>
          </a:prstGeom>
          <a:ln w="25400">
            <a:solidFill>
              <a:srgbClr val="0070C0"/>
            </a:solidFill>
          </a:ln>
        </p:spPr>
        <p:txBody>
          <a:bodyPr wrap="square">
            <a:spAutoFit/>
          </a:bodyPr>
          <a:lstStyle/>
          <a:p>
            <a:pPr algn="ctr"/>
            <a:r>
              <a:rPr lang="en-GB" b="1" dirty="0">
                <a:latin typeface="SassoonPrimaryInfant" pitchFamily="2" charset="0"/>
              </a:rPr>
              <a:t>Miss Jenkins</a:t>
            </a:r>
          </a:p>
          <a:p>
            <a:pPr algn="ctr"/>
            <a:r>
              <a:rPr lang="en-GB" b="1" dirty="0">
                <a:latin typeface="SassoonPrimaryInfant" pitchFamily="2" charset="0"/>
              </a:rPr>
              <a:t>RJ Class Teacher</a:t>
            </a:r>
          </a:p>
        </p:txBody>
      </p:sp>
      <p:pic>
        <p:nvPicPr>
          <p:cNvPr id="13" name="Picture 12"/>
          <p:cNvPicPr>
            <a:picLocks noChangeAspect="1"/>
          </p:cNvPicPr>
          <p:nvPr/>
        </p:nvPicPr>
        <p:blipFill>
          <a:blip r:embed="rId5"/>
          <a:stretch>
            <a:fillRect/>
          </a:stretch>
        </p:blipFill>
        <p:spPr>
          <a:xfrm>
            <a:off x="8410876" y="3007622"/>
            <a:ext cx="1847248" cy="2359356"/>
          </a:xfrm>
          <a:prstGeom prst="rect">
            <a:avLst/>
          </a:prstGeom>
        </p:spPr>
      </p:pic>
      <p:pic>
        <p:nvPicPr>
          <p:cNvPr id="14" name="Picture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05641" y="3007622"/>
            <a:ext cx="1845283" cy="2359356"/>
          </a:xfrm>
          <a:prstGeom prst="rect">
            <a:avLst/>
          </a:prstGeom>
        </p:spPr>
      </p:pic>
    </p:spTree>
    <p:extLst>
      <p:ext uri="{BB962C8B-B14F-4D97-AF65-F5344CB8AC3E}">
        <p14:creationId xmlns:p14="http://schemas.microsoft.com/office/powerpoint/2010/main" val="15548649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3173" y="443033"/>
            <a:ext cx="8596668" cy="1320800"/>
          </a:xfrm>
        </p:spPr>
        <p:txBody>
          <a:bodyPr>
            <a:normAutofit fontScale="90000"/>
          </a:bodyPr>
          <a:lstStyle/>
          <a:p>
            <a:pPr algn="ctr"/>
            <a:r>
              <a:rPr lang="en-GB" sz="4400" dirty="0">
                <a:latin typeface="SassoonPrimaryInfant" pitchFamily="2" charset="0"/>
              </a:rPr>
              <a:t>Communication between </a:t>
            </a:r>
            <a:br>
              <a:rPr lang="en-GB" sz="4400" dirty="0">
                <a:latin typeface="SassoonPrimaryInfant" pitchFamily="2" charset="0"/>
              </a:rPr>
            </a:br>
            <a:r>
              <a:rPr lang="en-GB" sz="4400" dirty="0">
                <a:latin typeface="SassoonPrimaryInfant" pitchFamily="2" charset="0"/>
              </a:rPr>
              <a:t>home and school.</a:t>
            </a:r>
            <a:br>
              <a:rPr lang="en-GB" b="1" dirty="0">
                <a:latin typeface="SassoonPrimaryInfant" pitchFamily="2" charset="0"/>
              </a:rPr>
            </a:br>
            <a:r>
              <a:rPr lang="en-GB" dirty="0">
                <a:latin typeface="SassoonPrimaryInfant" pitchFamily="2" charset="0"/>
              </a:rPr>
              <a:t> </a:t>
            </a:r>
            <a:br>
              <a:rPr lang="en-GB" dirty="0">
                <a:latin typeface="SassoonPrimaryInfant" pitchFamily="2" charset="0"/>
              </a:rPr>
            </a:br>
            <a:endParaRPr lang="en-GB" dirty="0">
              <a:latin typeface="SassoonPrimaryInfant" pitchFamily="2" charset="0"/>
            </a:endParaRPr>
          </a:p>
        </p:txBody>
      </p:sp>
      <p:sp>
        <p:nvSpPr>
          <p:cNvPr id="3" name="Content Placeholder 2"/>
          <p:cNvSpPr>
            <a:spLocks noGrp="1"/>
          </p:cNvSpPr>
          <p:nvPr>
            <p:ph idx="1"/>
          </p:nvPr>
        </p:nvSpPr>
        <p:spPr>
          <a:xfrm>
            <a:off x="227026" y="1973743"/>
            <a:ext cx="8596668" cy="1676625"/>
          </a:xfrm>
        </p:spPr>
        <p:txBody>
          <a:bodyPr/>
          <a:lstStyle/>
          <a:p>
            <a:pPr marL="0" indent="0">
              <a:buNone/>
            </a:pPr>
            <a:r>
              <a:rPr lang="en-GB" sz="2000" u="sng" dirty="0">
                <a:latin typeface="SassoonPrimaryInfant" pitchFamily="2" charset="0"/>
              </a:rPr>
              <a:t>Parent’s Notice Board</a:t>
            </a:r>
          </a:p>
          <a:p>
            <a:pPr marL="0" indent="0">
              <a:buNone/>
            </a:pPr>
            <a:r>
              <a:rPr lang="en-GB" sz="2000" dirty="0">
                <a:latin typeface="SassoonPrimaryInfant" pitchFamily="2" charset="0"/>
              </a:rPr>
              <a:t>Each classroom has a Parent’s notice board displayed in the window by the classroom entrance.  This will be updated to inform you of any upcoming events, trips, workers of the week and any other important information. </a:t>
            </a:r>
          </a:p>
          <a:p>
            <a:endParaRPr lang="en-GB" dirty="0"/>
          </a:p>
        </p:txBody>
      </p:sp>
      <p:pic>
        <p:nvPicPr>
          <p:cNvPr id="4" name="Picture 3"/>
          <p:cNvPicPr>
            <a:picLocks noChangeAspect="1"/>
          </p:cNvPicPr>
          <p:nvPr/>
        </p:nvPicPr>
        <p:blipFill>
          <a:blip r:embed="rId2"/>
          <a:stretch>
            <a:fillRect/>
          </a:stretch>
        </p:blipFill>
        <p:spPr>
          <a:xfrm>
            <a:off x="227026" y="233123"/>
            <a:ext cx="1146147" cy="1133954"/>
          </a:xfrm>
          <a:prstGeom prst="rect">
            <a:avLst/>
          </a:prstGeom>
        </p:spPr>
      </p:pic>
      <p:pic>
        <p:nvPicPr>
          <p:cNvPr id="5" name="Picture 4"/>
          <p:cNvPicPr>
            <a:picLocks noChangeAspect="1"/>
          </p:cNvPicPr>
          <p:nvPr/>
        </p:nvPicPr>
        <p:blipFill>
          <a:blip r:embed="rId3"/>
          <a:stretch>
            <a:fillRect/>
          </a:stretch>
        </p:blipFill>
        <p:spPr>
          <a:xfrm>
            <a:off x="9434512" y="1463559"/>
            <a:ext cx="2237371" cy="2186809"/>
          </a:xfrm>
          <a:prstGeom prst="rect">
            <a:avLst/>
          </a:prstGeom>
        </p:spPr>
      </p:pic>
      <p:pic>
        <p:nvPicPr>
          <p:cNvPr id="6" name="Picture 5"/>
          <p:cNvPicPr>
            <a:picLocks noChangeAspect="1"/>
          </p:cNvPicPr>
          <p:nvPr/>
        </p:nvPicPr>
        <p:blipFill>
          <a:blip r:embed="rId4"/>
          <a:stretch>
            <a:fillRect/>
          </a:stretch>
        </p:blipFill>
        <p:spPr>
          <a:xfrm>
            <a:off x="227026" y="3860278"/>
            <a:ext cx="2548831" cy="2601384"/>
          </a:xfrm>
          <a:prstGeom prst="rect">
            <a:avLst/>
          </a:prstGeom>
        </p:spPr>
      </p:pic>
      <p:sp>
        <p:nvSpPr>
          <p:cNvPr id="7" name="Rectangle 6"/>
          <p:cNvSpPr/>
          <p:nvPr/>
        </p:nvSpPr>
        <p:spPr>
          <a:xfrm>
            <a:off x="3347357" y="4568199"/>
            <a:ext cx="7086600" cy="1631216"/>
          </a:xfrm>
          <a:prstGeom prst="rect">
            <a:avLst/>
          </a:prstGeom>
        </p:spPr>
        <p:txBody>
          <a:bodyPr wrap="square">
            <a:spAutoFit/>
          </a:bodyPr>
          <a:lstStyle/>
          <a:p>
            <a:r>
              <a:rPr lang="en-GB" sz="2000" u="sng" dirty="0">
                <a:latin typeface="SassoonPrimaryInfant" pitchFamily="2" charset="0"/>
              </a:rPr>
              <a:t>Half- Termly newsletters</a:t>
            </a:r>
          </a:p>
          <a:p>
            <a:r>
              <a:rPr lang="en-GB" sz="2000" dirty="0">
                <a:latin typeface="SassoonPrimaryInfant" pitchFamily="2" charset="0"/>
              </a:rPr>
              <a:t>Every half-term we will be learning about a new topic in class.  We will send home a newsletter, updating you on our learning and giving you some ideas of things you can do at home to prepare for this.  </a:t>
            </a:r>
          </a:p>
        </p:txBody>
      </p:sp>
    </p:spTree>
    <p:extLst>
      <p:ext uri="{BB962C8B-B14F-4D97-AF65-F5344CB8AC3E}">
        <p14:creationId xmlns:p14="http://schemas.microsoft.com/office/powerpoint/2010/main" val="38259573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3173" y="443033"/>
            <a:ext cx="8596668" cy="1320800"/>
          </a:xfrm>
        </p:spPr>
        <p:txBody>
          <a:bodyPr>
            <a:normAutofit fontScale="90000"/>
          </a:bodyPr>
          <a:lstStyle/>
          <a:p>
            <a:pPr algn="ctr"/>
            <a:br>
              <a:rPr lang="en-GB" b="1" dirty="0">
                <a:latin typeface="SassoonPrimaryInfant" pitchFamily="2" charset="0"/>
              </a:rPr>
            </a:br>
            <a:r>
              <a:rPr lang="en-GB" dirty="0">
                <a:latin typeface="SassoonPrimaryInfant" pitchFamily="2" charset="0"/>
              </a:rPr>
              <a:t> </a:t>
            </a:r>
            <a:br>
              <a:rPr lang="en-GB" dirty="0">
                <a:latin typeface="SassoonPrimaryInfant" pitchFamily="2" charset="0"/>
              </a:rPr>
            </a:br>
            <a:endParaRPr lang="en-GB" dirty="0">
              <a:latin typeface="SassoonPrimaryInfant" pitchFamily="2" charset="0"/>
            </a:endParaRPr>
          </a:p>
        </p:txBody>
      </p:sp>
      <p:sp>
        <p:nvSpPr>
          <p:cNvPr id="3" name="Content Placeholder 2"/>
          <p:cNvSpPr>
            <a:spLocks noGrp="1"/>
          </p:cNvSpPr>
          <p:nvPr>
            <p:ph idx="1"/>
          </p:nvPr>
        </p:nvSpPr>
        <p:spPr>
          <a:xfrm>
            <a:off x="227026" y="1353063"/>
            <a:ext cx="8596668" cy="2396719"/>
          </a:xfrm>
        </p:spPr>
        <p:txBody>
          <a:bodyPr>
            <a:noAutofit/>
          </a:bodyPr>
          <a:lstStyle/>
          <a:p>
            <a:pPr marL="0" indent="0">
              <a:buNone/>
            </a:pPr>
            <a:r>
              <a:rPr lang="en-GB" sz="2000" dirty="0">
                <a:latin typeface="SassoonPrimaryInfant" pitchFamily="2" charset="0"/>
              </a:rPr>
              <a:t> </a:t>
            </a:r>
            <a:r>
              <a:rPr lang="en-GB" sz="2000" b="1" u="sng" dirty="0">
                <a:latin typeface="SassoonPrimaryInfant" pitchFamily="2" charset="0"/>
              </a:rPr>
              <a:t>Google Classroom</a:t>
            </a:r>
            <a:endParaRPr lang="en-GB" sz="2000" u="sng" dirty="0">
              <a:latin typeface="SassoonPrimaryInfant" pitchFamily="2" charset="0"/>
            </a:endParaRPr>
          </a:p>
          <a:p>
            <a:pPr marL="0" indent="0">
              <a:buNone/>
            </a:pPr>
            <a:r>
              <a:rPr lang="en-GB" sz="2000" dirty="0">
                <a:latin typeface="SassoonPrimaryInfant" pitchFamily="2" charset="0"/>
              </a:rPr>
              <a:t>We adopted Google Classroom, an online learning  platform, during both lockdown period’s last year.  This enabled us to communicate between home and school, teach live lessons and post assignments.  We will continue to use this platform, to assign the children weekly homework and also to post regular updates of your child’s learning.  We will also post important messages here too!  </a:t>
            </a:r>
          </a:p>
          <a:p>
            <a:pPr marL="0" indent="0">
              <a:buNone/>
            </a:pPr>
            <a:endParaRPr lang="en-GB" sz="2000" dirty="0"/>
          </a:p>
        </p:txBody>
      </p:sp>
      <p:pic>
        <p:nvPicPr>
          <p:cNvPr id="4" name="Picture 3"/>
          <p:cNvPicPr>
            <a:picLocks noChangeAspect="1"/>
          </p:cNvPicPr>
          <p:nvPr/>
        </p:nvPicPr>
        <p:blipFill>
          <a:blip r:embed="rId2"/>
          <a:stretch>
            <a:fillRect/>
          </a:stretch>
        </p:blipFill>
        <p:spPr>
          <a:xfrm>
            <a:off x="227026" y="233123"/>
            <a:ext cx="1146147" cy="1133954"/>
          </a:xfrm>
          <a:prstGeom prst="rect">
            <a:avLst/>
          </a:prstGeom>
        </p:spPr>
      </p:pic>
      <p:sp>
        <p:nvSpPr>
          <p:cNvPr id="7" name="Rectangle 6"/>
          <p:cNvSpPr/>
          <p:nvPr/>
        </p:nvSpPr>
        <p:spPr>
          <a:xfrm>
            <a:off x="3869870" y="3585183"/>
            <a:ext cx="7086600" cy="1908215"/>
          </a:xfrm>
          <a:prstGeom prst="rect">
            <a:avLst/>
          </a:prstGeom>
        </p:spPr>
        <p:txBody>
          <a:bodyPr wrap="square">
            <a:spAutoFit/>
          </a:bodyPr>
          <a:lstStyle/>
          <a:p>
            <a:r>
              <a:rPr lang="en-GB" sz="2000" b="1" u="sng" dirty="0">
                <a:latin typeface="SassoonPrimaryInfant" pitchFamily="2" charset="0"/>
              </a:rPr>
              <a:t>Twitter</a:t>
            </a:r>
            <a:endParaRPr lang="en-GB" sz="2000" u="sng" dirty="0">
              <a:latin typeface="SassoonPrimaryInfant" pitchFamily="2" charset="0"/>
            </a:endParaRPr>
          </a:p>
          <a:p>
            <a:r>
              <a:rPr lang="en-GB" sz="2000" dirty="0">
                <a:latin typeface="SassoonPrimaryInfant" pitchFamily="2" charset="0"/>
              </a:rPr>
              <a:t>Check out our school Twitter page.  We will update this page with pictures and videos of the children enjoying their learning environment and when there are special events taking place at school.  </a:t>
            </a:r>
          </a:p>
          <a:p>
            <a:r>
              <a:rPr lang="en-GB" dirty="0"/>
              <a:t> </a:t>
            </a:r>
          </a:p>
        </p:txBody>
      </p:sp>
      <p:pic>
        <p:nvPicPr>
          <p:cNvPr id="8" name="Picture 7"/>
          <p:cNvPicPr>
            <a:picLocks noChangeAspect="1"/>
          </p:cNvPicPr>
          <p:nvPr/>
        </p:nvPicPr>
        <p:blipFill>
          <a:blip r:embed="rId3"/>
          <a:stretch>
            <a:fillRect/>
          </a:stretch>
        </p:blipFill>
        <p:spPr>
          <a:xfrm>
            <a:off x="8823694" y="1128504"/>
            <a:ext cx="3049040" cy="2434845"/>
          </a:xfrm>
          <a:prstGeom prst="rect">
            <a:avLst/>
          </a:prstGeom>
        </p:spPr>
      </p:pic>
      <p:pic>
        <p:nvPicPr>
          <p:cNvPr id="9" name="Picture 8"/>
          <p:cNvPicPr>
            <a:picLocks noChangeAspect="1"/>
          </p:cNvPicPr>
          <p:nvPr/>
        </p:nvPicPr>
        <p:blipFill>
          <a:blip r:embed="rId4"/>
          <a:stretch>
            <a:fillRect/>
          </a:stretch>
        </p:blipFill>
        <p:spPr>
          <a:xfrm>
            <a:off x="608559" y="3541376"/>
            <a:ext cx="2762590" cy="1995830"/>
          </a:xfrm>
          <a:prstGeom prst="rect">
            <a:avLst/>
          </a:prstGeom>
        </p:spPr>
      </p:pic>
      <p:sp>
        <p:nvSpPr>
          <p:cNvPr id="10" name="Rectangle 9"/>
          <p:cNvSpPr/>
          <p:nvPr/>
        </p:nvSpPr>
        <p:spPr>
          <a:xfrm>
            <a:off x="471955" y="5678653"/>
            <a:ext cx="11152414" cy="1015663"/>
          </a:xfrm>
          <a:prstGeom prst="rect">
            <a:avLst/>
          </a:prstGeom>
        </p:spPr>
        <p:txBody>
          <a:bodyPr wrap="square">
            <a:spAutoFit/>
          </a:bodyPr>
          <a:lstStyle/>
          <a:p>
            <a:r>
              <a:rPr lang="en-GB" sz="2000" b="1" u="sng" dirty="0">
                <a:latin typeface="SassoonPrimaryInfant" pitchFamily="2" charset="0"/>
              </a:rPr>
              <a:t>Group Call</a:t>
            </a:r>
          </a:p>
          <a:p>
            <a:r>
              <a:rPr lang="en-GB" sz="2000" dirty="0">
                <a:latin typeface="SassoonPrimaryInfant" pitchFamily="2" charset="0"/>
              </a:rPr>
              <a:t>We have a Group Call system whereby we will contact you with important school information.  To be able to benefit from this service it is essential we have your current mobile phone number and email address.</a:t>
            </a:r>
          </a:p>
        </p:txBody>
      </p:sp>
    </p:spTree>
    <p:extLst>
      <p:ext uri="{BB962C8B-B14F-4D97-AF65-F5344CB8AC3E}">
        <p14:creationId xmlns:p14="http://schemas.microsoft.com/office/powerpoint/2010/main" val="40593658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3173" y="233123"/>
            <a:ext cx="8596668" cy="942109"/>
          </a:xfrm>
        </p:spPr>
        <p:txBody>
          <a:bodyPr>
            <a:normAutofit/>
          </a:bodyPr>
          <a:lstStyle/>
          <a:p>
            <a:pPr algn="ctr"/>
            <a:r>
              <a:rPr lang="en-GB" sz="4800" dirty="0">
                <a:latin typeface="SassoonPrimaryInfant" pitchFamily="2" charset="0"/>
              </a:rPr>
              <a:t>Reception Uniform</a:t>
            </a:r>
          </a:p>
        </p:txBody>
      </p:sp>
      <p:pic>
        <p:nvPicPr>
          <p:cNvPr id="4" name="Picture 3"/>
          <p:cNvPicPr>
            <a:picLocks noChangeAspect="1"/>
          </p:cNvPicPr>
          <p:nvPr/>
        </p:nvPicPr>
        <p:blipFill>
          <a:blip r:embed="rId2"/>
          <a:stretch>
            <a:fillRect/>
          </a:stretch>
        </p:blipFill>
        <p:spPr>
          <a:xfrm>
            <a:off x="227026" y="233123"/>
            <a:ext cx="1146147" cy="1133954"/>
          </a:xfrm>
          <a:prstGeom prst="rect">
            <a:avLst/>
          </a:prstGeom>
        </p:spPr>
      </p:pic>
      <p:sp>
        <p:nvSpPr>
          <p:cNvPr id="5" name="Rectangle 4"/>
          <p:cNvSpPr/>
          <p:nvPr/>
        </p:nvSpPr>
        <p:spPr>
          <a:xfrm>
            <a:off x="227026" y="1468581"/>
            <a:ext cx="11840283" cy="2092881"/>
          </a:xfrm>
          <a:prstGeom prst="rect">
            <a:avLst/>
          </a:prstGeom>
        </p:spPr>
        <p:txBody>
          <a:bodyPr wrap="square">
            <a:spAutoFit/>
          </a:bodyPr>
          <a:lstStyle/>
          <a:p>
            <a:r>
              <a:rPr lang="en-GB" sz="1600" dirty="0">
                <a:latin typeface="SassoonPrimaryInfant" pitchFamily="2" charset="0"/>
              </a:rPr>
              <a:t>We have two official uniform stockist for St Peter’s Catholic Primary school.</a:t>
            </a:r>
          </a:p>
          <a:p>
            <a:endParaRPr lang="en-GB" sz="1600" dirty="0">
              <a:latin typeface="SassoonPrimaryInfant" pitchFamily="2" charset="0"/>
            </a:endParaRPr>
          </a:p>
          <a:p>
            <a:r>
              <a:rPr lang="en-GB" sz="1600" b="1" dirty="0">
                <a:latin typeface="SassoonPrimaryInfant" pitchFamily="2" charset="0"/>
              </a:rPr>
              <a:t>Castle Green</a:t>
            </a:r>
            <a:r>
              <a:rPr lang="en-GB" sz="1600" dirty="0">
                <a:latin typeface="SassoonPrimaryInfant" pitchFamily="2" charset="0"/>
              </a:rPr>
              <a:t>-Gale Street, Dagenham, RM9 4UN. </a:t>
            </a:r>
          </a:p>
          <a:p>
            <a:r>
              <a:rPr lang="en-GB" sz="1600" dirty="0">
                <a:latin typeface="SassoonPrimaryInfant" pitchFamily="2" charset="0"/>
              </a:rPr>
              <a:t>Telephone: 020 87241500 </a:t>
            </a:r>
            <a:r>
              <a:rPr lang="en-GB" sz="1600" dirty="0">
                <a:latin typeface="SassoonPrimaryInfant" pitchFamily="2" charset="0"/>
                <a:hlinkClick r:id="rId3"/>
              </a:rPr>
              <a:t>www.castle-green.org.uk/product-category/st-peters-catholic-primary-school</a:t>
            </a:r>
            <a:endParaRPr lang="en-GB" sz="1600" dirty="0">
              <a:latin typeface="SassoonPrimaryInfant" pitchFamily="2" charset="0"/>
            </a:endParaRPr>
          </a:p>
          <a:p>
            <a:endParaRPr lang="en-GB" sz="1600" dirty="0">
              <a:latin typeface="SassoonPrimaryInfant" pitchFamily="2" charset="0"/>
            </a:endParaRPr>
          </a:p>
          <a:p>
            <a:r>
              <a:rPr lang="en-GB" sz="1600" b="1" dirty="0">
                <a:latin typeface="SassoonPrimaryInfant" pitchFamily="2" charset="0"/>
              </a:rPr>
              <a:t>Premier Schoolwear</a:t>
            </a:r>
            <a:r>
              <a:rPr lang="en-GB" sz="1600" dirty="0">
                <a:latin typeface="SassoonPrimaryInfant" pitchFamily="2" charset="0"/>
              </a:rPr>
              <a:t>-688-690 Becontree Avenue, Dagenham, RM8 3HD. Telephone: 02085920141 www.premierschoolwear.co.uk/primary-schools/st-peters-catholic-primary-school.html</a:t>
            </a:r>
          </a:p>
          <a:p>
            <a:endParaRPr lang="en-GB" dirty="0"/>
          </a:p>
        </p:txBody>
      </p:sp>
      <p:sp>
        <p:nvSpPr>
          <p:cNvPr id="11" name="Rectangle 10"/>
          <p:cNvSpPr/>
          <p:nvPr/>
        </p:nvSpPr>
        <p:spPr>
          <a:xfrm>
            <a:off x="446021" y="5928764"/>
            <a:ext cx="11402291" cy="800219"/>
          </a:xfrm>
          <a:prstGeom prst="rect">
            <a:avLst/>
          </a:prstGeom>
        </p:spPr>
        <p:txBody>
          <a:bodyPr wrap="square">
            <a:spAutoFit/>
          </a:bodyPr>
          <a:lstStyle/>
          <a:p>
            <a:endParaRPr lang="en-GB" dirty="0">
              <a:latin typeface="SassoonPrimaryInfant" pitchFamily="2" charset="0"/>
            </a:endParaRPr>
          </a:p>
          <a:p>
            <a:pPr algn="ctr"/>
            <a:r>
              <a:rPr lang="en-GB" sz="2800" b="1" dirty="0">
                <a:latin typeface="SassoonPrimaryInfant" pitchFamily="2" charset="0"/>
              </a:rPr>
              <a:t>All clothing and bags must be labelled with the child’s name!</a:t>
            </a:r>
          </a:p>
        </p:txBody>
      </p:sp>
      <p:sp>
        <p:nvSpPr>
          <p:cNvPr id="3" name="Text Box 2"/>
          <p:cNvSpPr txBox="1">
            <a:spLocks noChangeArrowheads="1"/>
          </p:cNvSpPr>
          <p:nvPr/>
        </p:nvSpPr>
        <p:spPr bwMode="auto">
          <a:xfrm>
            <a:off x="317500" y="3264521"/>
            <a:ext cx="10185400" cy="1268413"/>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3600" b="1" i="0" u="sng" strike="noStrike" cap="none" normalizeH="0" baseline="0">
                <a:ln>
                  <a:noFill/>
                </a:ln>
                <a:solidFill>
                  <a:srgbClr val="0070C0"/>
                </a:solidFill>
                <a:effectLst/>
                <a:latin typeface="Calibri" panose="020F0502020204030204" pitchFamily="34" charset="0"/>
              </a:rPr>
              <a:t>Boys</a:t>
            </a:r>
            <a:r>
              <a:rPr kumimoji="0" lang="en-GB" altLang="en-US" sz="1800" b="0" i="0" u="none" strike="noStrike" cap="none" normalizeH="0" baseline="0">
                <a:ln>
                  <a:noFill/>
                </a:ln>
                <a:solidFill>
                  <a:srgbClr val="0070C0"/>
                </a:solidFill>
                <a:effectLst/>
                <a:latin typeface="Calibri" panose="020F0502020204030204" pitchFamily="34" charset="0"/>
              </a:rPr>
              <a:t>  need to wear grey trousers, white shirt, elasticated school tie, navy jumper, with the school crest, grey or black socks and black Velcro shoes.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12952" y="4326969"/>
            <a:ext cx="1343180" cy="1761804"/>
          </a:xfrm>
          <a:prstGeom prst="rect">
            <a:avLst/>
          </a:prstGeom>
          <a:noFill/>
          <a:ln w="25400" algn="ctr">
            <a:solidFill>
              <a:srgbClr val="0070C0"/>
            </a:solidFill>
            <a:miter lim="800000"/>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98384" y="4326969"/>
            <a:ext cx="1611816" cy="1611816"/>
          </a:xfrm>
          <a:prstGeom prst="rect">
            <a:avLst/>
          </a:prstGeom>
          <a:noFill/>
          <a:ln w="25400" algn="ctr">
            <a:solidFill>
              <a:srgbClr val="0070C0"/>
            </a:solidFill>
            <a:miter lim="800000"/>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02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72071" y="4337598"/>
            <a:ext cx="1446158" cy="1582714"/>
          </a:xfrm>
          <a:prstGeom prst="rect">
            <a:avLst/>
          </a:prstGeom>
          <a:noFill/>
          <a:ln w="25400" algn="ctr">
            <a:solidFill>
              <a:srgbClr val="0070C0"/>
            </a:solidFill>
            <a:miter lim="800000"/>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030"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7772" y="4289202"/>
            <a:ext cx="1233488" cy="1728225"/>
          </a:xfrm>
          <a:prstGeom prst="rect">
            <a:avLst/>
          </a:prstGeom>
          <a:noFill/>
          <a:ln w="25400" algn="ctr">
            <a:solidFill>
              <a:srgbClr val="0070C0"/>
            </a:solidFill>
            <a:miter lim="800000"/>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031"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973364" y="4311383"/>
            <a:ext cx="1564806" cy="1567044"/>
          </a:xfrm>
          <a:prstGeom prst="rect">
            <a:avLst/>
          </a:prstGeom>
          <a:noFill/>
          <a:ln w="25400" algn="ctr">
            <a:solidFill>
              <a:srgbClr val="0070C0"/>
            </a:solidFill>
            <a:miter lim="800000"/>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032" name="Picture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026048" y="4289202"/>
            <a:ext cx="1508839" cy="1508839"/>
          </a:xfrm>
          <a:prstGeom prst="rect">
            <a:avLst/>
          </a:prstGeom>
          <a:noFill/>
          <a:ln w="25400" algn="ctr">
            <a:solidFill>
              <a:srgbClr val="0070C0"/>
            </a:solidFill>
            <a:miter lim="800000"/>
            <a:headEnd/>
            <a:tailEnd/>
          </a:ln>
          <a:effectLst/>
          <a:extLst>
            <a:ext uri="{909E8E84-426E-40DD-AFC4-6F175D3DCCD1}">
              <a14:hiddenFill xmlns:a14="http://schemas.microsoft.com/office/drawing/2010/main">
                <a:solidFill>
                  <a:srgbClr val="0070C0"/>
                </a:solidFill>
              </a14:hiddenFill>
            </a:ext>
            <a:ext uri="{AF507438-7753-43E0-B8FC-AC1667EBCBE1}">
              <a14:hiddenEffects xmlns:a14="http://schemas.microsoft.com/office/drawing/2010/main">
                <a:effectLst>
                  <a:outerShdw dist="35921" dir="2700000" algn="ctr" rotWithShape="0">
                    <a:srgbClr val="000000"/>
                  </a:outerShdw>
                </a:effectLst>
              </a14:hiddenEffects>
            </a:ext>
          </a:extLst>
        </p:spPr>
      </p:pic>
    </p:spTree>
    <p:extLst>
      <p:ext uri="{BB962C8B-B14F-4D97-AF65-F5344CB8AC3E}">
        <p14:creationId xmlns:p14="http://schemas.microsoft.com/office/powerpoint/2010/main" val="27661145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3173" y="233123"/>
            <a:ext cx="8596668" cy="942109"/>
          </a:xfrm>
        </p:spPr>
        <p:txBody>
          <a:bodyPr>
            <a:normAutofit/>
          </a:bodyPr>
          <a:lstStyle/>
          <a:p>
            <a:pPr algn="ctr"/>
            <a:r>
              <a:rPr lang="en-GB" sz="4800" dirty="0">
                <a:latin typeface="SassoonPrimaryInfant" pitchFamily="2" charset="0"/>
              </a:rPr>
              <a:t>Reception Uniform</a:t>
            </a:r>
          </a:p>
        </p:txBody>
      </p:sp>
      <p:pic>
        <p:nvPicPr>
          <p:cNvPr id="4" name="Picture 3"/>
          <p:cNvPicPr>
            <a:picLocks noChangeAspect="1"/>
          </p:cNvPicPr>
          <p:nvPr/>
        </p:nvPicPr>
        <p:blipFill>
          <a:blip r:embed="rId2"/>
          <a:stretch>
            <a:fillRect/>
          </a:stretch>
        </p:blipFill>
        <p:spPr>
          <a:xfrm>
            <a:off x="227026" y="233123"/>
            <a:ext cx="1146147" cy="1133954"/>
          </a:xfrm>
          <a:prstGeom prst="rect">
            <a:avLst/>
          </a:prstGeom>
        </p:spPr>
      </p:pic>
      <p:sp>
        <p:nvSpPr>
          <p:cNvPr id="11" name="Rectangle 10"/>
          <p:cNvSpPr/>
          <p:nvPr/>
        </p:nvSpPr>
        <p:spPr>
          <a:xfrm>
            <a:off x="446020" y="5172307"/>
            <a:ext cx="11402291" cy="800219"/>
          </a:xfrm>
          <a:prstGeom prst="rect">
            <a:avLst/>
          </a:prstGeom>
        </p:spPr>
        <p:txBody>
          <a:bodyPr wrap="square">
            <a:spAutoFit/>
          </a:bodyPr>
          <a:lstStyle/>
          <a:p>
            <a:endParaRPr lang="en-GB" dirty="0">
              <a:latin typeface="SassoonPrimaryInfant" pitchFamily="2" charset="0"/>
            </a:endParaRPr>
          </a:p>
          <a:p>
            <a:pPr algn="ctr"/>
            <a:r>
              <a:rPr lang="en-GB" sz="2800" b="1" dirty="0">
                <a:latin typeface="SassoonPrimaryInfant" pitchFamily="2" charset="0"/>
              </a:rPr>
              <a:t>All clothing and bags must be labelled with the child’s name!</a:t>
            </a:r>
          </a:p>
        </p:txBody>
      </p:sp>
      <p:sp>
        <p:nvSpPr>
          <p:cNvPr id="7" name="Text Box 2"/>
          <p:cNvSpPr txBox="1">
            <a:spLocks noChangeArrowheads="1"/>
          </p:cNvSpPr>
          <p:nvPr/>
        </p:nvSpPr>
        <p:spPr bwMode="auto">
          <a:xfrm>
            <a:off x="330200" y="1550038"/>
            <a:ext cx="9550400" cy="1472562"/>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3600" b="1" i="0" u="sng" strike="noStrike" cap="none" normalizeH="0" baseline="0">
                <a:ln>
                  <a:noFill/>
                </a:ln>
                <a:solidFill>
                  <a:srgbClr val="0070C0"/>
                </a:solidFill>
                <a:effectLst/>
                <a:latin typeface="Calibri" panose="020F0502020204030204" pitchFamily="34" charset="0"/>
              </a:rPr>
              <a:t>Girls</a:t>
            </a:r>
            <a:r>
              <a:rPr kumimoji="0" lang="en-GB" altLang="en-US" sz="1800" b="0" i="0" u="none" strike="noStrike" cap="none" normalizeH="0" baseline="0">
                <a:ln>
                  <a:noFill/>
                </a:ln>
                <a:solidFill>
                  <a:srgbClr val="0070C0"/>
                </a:solidFill>
                <a:effectLst/>
                <a:latin typeface="Calibri" panose="020F0502020204030204" pitchFamily="34" charset="0"/>
              </a:rPr>
              <a:t> need to wear grey pinafore or skirt, white blouse, elasticated school tie, navy cardigan, with the school crest, grey tights or socks and black Velcro shoes.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65084" y="3022600"/>
            <a:ext cx="1433770" cy="1767993"/>
          </a:xfrm>
          <a:prstGeom prst="rect">
            <a:avLst/>
          </a:prstGeom>
          <a:noFill/>
          <a:ln w="25400" algn="ctr">
            <a:solidFill>
              <a:srgbClr val="0070C0"/>
            </a:solidFill>
            <a:miter lim="800000"/>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4976" y="3022600"/>
            <a:ext cx="1087438" cy="1709868"/>
          </a:xfrm>
          <a:prstGeom prst="rect">
            <a:avLst/>
          </a:prstGeom>
          <a:noFill/>
          <a:ln w="25400" algn="ctr">
            <a:solidFill>
              <a:srgbClr val="0070C0"/>
            </a:solidFill>
            <a:miter lim="800000"/>
            <a:headEnd/>
            <a:tailEnd/>
          </a:ln>
          <a:effectLst/>
          <a:extLst>
            <a:ext uri="{909E8E84-426E-40DD-AFC4-6F175D3DCCD1}">
              <a14:hiddenFill xmlns:a14="http://schemas.microsoft.com/office/drawing/2010/main">
                <a:solidFill>
                  <a:srgbClr val="0070C0"/>
                </a:solidFill>
              </a14:hiddenFill>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205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61108" y="3022600"/>
            <a:ext cx="1743775" cy="1743775"/>
          </a:xfrm>
          <a:prstGeom prst="rect">
            <a:avLst/>
          </a:prstGeom>
          <a:noFill/>
          <a:ln w="25400" algn="ctr">
            <a:solidFill>
              <a:srgbClr val="0070C0"/>
            </a:solidFill>
            <a:miter lim="800000"/>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2054"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47166" y="3020178"/>
            <a:ext cx="1564553" cy="1712290"/>
          </a:xfrm>
          <a:prstGeom prst="rect">
            <a:avLst/>
          </a:prstGeom>
          <a:noFill/>
          <a:ln w="25400" algn="ctr">
            <a:solidFill>
              <a:srgbClr val="0070C0"/>
            </a:solidFill>
            <a:miter lim="800000"/>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2055"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967715" y="3020178"/>
            <a:ext cx="1482208" cy="1482208"/>
          </a:xfrm>
          <a:prstGeom prst="rect">
            <a:avLst/>
          </a:prstGeom>
          <a:noFill/>
          <a:ln w="25400" algn="ctr">
            <a:solidFill>
              <a:srgbClr val="0070C0"/>
            </a:solidFill>
            <a:miter lim="800000"/>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2056"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705919" y="3027443"/>
            <a:ext cx="1920573" cy="1474943"/>
          </a:xfrm>
          <a:prstGeom prst="rect">
            <a:avLst/>
          </a:prstGeom>
          <a:noFill/>
          <a:ln w="25400" algn="ctr">
            <a:solidFill>
              <a:srgbClr val="0070C0"/>
            </a:solidFill>
            <a:miter lim="800000"/>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rgbClr val="000000"/>
                  </a:outerShdw>
                </a:effectLst>
              </a14:hiddenEffects>
            </a:ext>
          </a:extLst>
        </p:spPr>
      </p:pic>
    </p:spTree>
    <p:extLst>
      <p:ext uri="{BB962C8B-B14F-4D97-AF65-F5344CB8AC3E}">
        <p14:creationId xmlns:p14="http://schemas.microsoft.com/office/powerpoint/2010/main" val="34329987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65126" y="233123"/>
            <a:ext cx="1146147" cy="1133954"/>
          </a:xfrm>
          <a:prstGeom prst="rect">
            <a:avLst/>
          </a:prstGeom>
        </p:spPr>
      </p:pic>
      <p:sp>
        <p:nvSpPr>
          <p:cNvPr id="9" name="Title 1"/>
          <p:cNvSpPr>
            <a:spLocks noGrp="1"/>
          </p:cNvSpPr>
          <p:nvPr>
            <p:ph type="title"/>
          </p:nvPr>
        </p:nvSpPr>
        <p:spPr>
          <a:xfrm>
            <a:off x="1373173" y="233123"/>
            <a:ext cx="8596668" cy="942109"/>
          </a:xfrm>
        </p:spPr>
        <p:txBody>
          <a:bodyPr>
            <a:normAutofit/>
          </a:bodyPr>
          <a:lstStyle/>
          <a:p>
            <a:pPr algn="ctr"/>
            <a:r>
              <a:rPr lang="en-GB" sz="4000" dirty="0">
                <a:latin typeface="SassoonPrimaryInfant" pitchFamily="2" charset="0"/>
              </a:rPr>
              <a:t>Reception PE kit and other uniform</a:t>
            </a:r>
          </a:p>
        </p:txBody>
      </p:sp>
      <p:sp>
        <p:nvSpPr>
          <p:cNvPr id="10" name="Text Box 3"/>
          <p:cNvSpPr txBox="1">
            <a:spLocks noChangeArrowheads="1"/>
          </p:cNvSpPr>
          <p:nvPr/>
        </p:nvSpPr>
        <p:spPr bwMode="auto">
          <a:xfrm>
            <a:off x="1411273" y="984693"/>
            <a:ext cx="8393127" cy="506413"/>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2000" b="1" i="0" u="none" strike="noStrike" cap="none" normalizeH="0" baseline="0" dirty="0">
                <a:ln>
                  <a:noFill/>
                </a:ln>
                <a:solidFill>
                  <a:srgbClr val="0070C0"/>
                </a:solidFill>
                <a:effectLst/>
                <a:latin typeface="SassoonPrimaryInfant" pitchFamily="2" charset="0"/>
              </a:rPr>
              <a:t>P.E. bag,  Navy t-shirt with the school crest, navy shorts  and black plimsolls</a:t>
            </a:r>
            <a:r>
              <a:rPr kumimoji="0" lang="en-GB" altLang="en-US" sz="1200" b="1" i="0" u="none" strike="noStrike" cap="none" normalizeH="0" baseline="0" dirty="0">
                <a:ln>
                  <a:noFill/>
                </a:ln>
                <a:solidFill>
                  <a:srgbClr val="0070C0"/>
                </a:solidFill>
                <a:effectLst/>
                <a:latin typeface="SassoonPrimaryInfant" pitchFamily="2" charset="0"/>
              </a:rPr>
              <a:t>.</a:t>
            </a:r>
          </a:p>
          <a:p>
            <a:pPr marL="0" marR="0" lvl="0" indent="0" algn="l" defTabSz="914400" rtl="0" eaLnBrk="0" fontAlgn="base" latinLnBrk="0" hangingPunct="0">
              <a:lnSpc>
                <a:spcPct val="100000"/>
              </a:lnSpc>
              <a:spcBef>
                <a:spcPct val="0"/>
              </a:spcBef>
              <a:spcAft>
                <a:spcPct val="0"/>
              </a:spcAft>
              <a:buClrTx/>
              <a:buSzTx/>
              <a:buFontTx/>
              <a:buNone/>
              <a:tabLst/>
            </a:pPr>
            <a:r>
              <a:rPr lang="en-GB" altLang="en-US" sz="2000" b="1" dirty="0">
                <a:solidFill>
                  <a:srgbClr val="0070C0"/>
                </a:solidFill>
                <a:latin typeface="SassoonPrimaryInfant" pitchFamily="2" charset="0"/>
              </a:rPr>
              <a:t>No earrings </a:t>
            </a:r>
            <a:endParaRPr kumimoji="0" lang="en-US" altLang="en-US" sz="2000" b="0" i="0" u="none" strike="noStrike" cap="none" normalizeH="0" baseline="0" dirty="0">
              <a:ln>
                <a:noFill/>
              </a:ln>
              <a:solidFill>
                <a:schemeClr val="tx1"/>
              </a:solidFill>
              <a:effectLst/>
              <a:latin typeface="SassoonPrimaryInfant" pitchFamily="2" charset="0"/>
            </a:endParaRPr>
          </a:p>
        </p:txBody>
      </p:sp>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11273" y="1736985"/>
            <a:ext cx="1666875" cy="1666875"/>
          </a:xfrm>
          <a:prstGeom prst="rect">
            <a:avLst/>
          </a:prstGeom>
          <a:noFill/>
          <a:ln w="25400" algn="ctr">
            <a:solidFill>
              <a:srgbClr val="0070C0"/>
            </a:solidFill>
            <a:miter lim="800000"/>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307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72713" y="1736985"/>
            <a:ext cx="1591621" cy="1591621"/>
          </a:xfrm>
          <a:prstGeom prst="rect">
            <a:avLst/>
          </a:prstGeom>
          <a:noFill/>
          <a:ln w="25400" algn="ctr">
            <a:solidFill>
              <a:srgbClr val="0070C0"/>
            </a:solidFill>
            <a:miter lim="800000"/>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3078"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57284" y="1736985"/>
            <a:ext cx="1538943" cy="1538943"/>
          </a:xfrm>
          <a:prstGeom prst="rect">
            <a:avLst/>
          </a:prstGeom>
          <a:noFill/>
          <a:ln w="25400" algn="ctr">
            <a:solidFill>
              <a:srgbClr val="0070C0"/>
            </a:solidFill>
            <a:miter lim="800000"/>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3079"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089177" y="1736985"/>
            <a:ext cx="1550231" cy="1550231"/>
          </a:xfrm>
          <a:prstGeom prst="rect">
            <a:avLst/>
          </a:prstGeom>
          <a:noFill/>
          <a:ln w="25400" algn="ctr">
            <a:solidFill>
              <a:srgbClr val="0070C0"/>
            </a:solidFill>
            <a:miter lim="800000"/>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11" name="Text Box 8"/>
          <p:cNvSpPr txBox="1">
            <a:spLocks noChangeArrowheads="1"/>
          </p:cNvSpPr>
          <p:nvPr/>
        </p:nvSpPr>
        <p:spPr bwMode="auto">
          <a:xfrm>
            <a:off x="633427" y="3574485"/>
            <a:ext cx="11558573" cy="2525713"/>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Pts val="1000"/>
              <a:tabLst/>
            </a:pPr>
            <a:r>
              <a:rPr kumimoji="0" lang="en-GB" altLang="en-US" sz="2000" b="0" i="0" u="none" strike="noStrike" cap="none" normalizeH="0" baseline="0" dirty="0">
                <a:ln>
                  <a:noFill/>
                </a:ln>
                <a:solidFill>
                  <a:srgbClr val="0070C0"/>
                </a:solidFill>
                <a:effectLst/>
                <a:latin typeface="SassoonPrimaryInfant" pitchFamily="2" charset="0"/>
              </a:rPr>
              <a:t>.</a:t>
            </a:r>
            <a:endParaRPr kumimoji="0" lang="en-US" altLang="en-US" sz="2000" b="0" i="0" u="none" strike="noStrike" cap="none" normalizeH="0" baseline="0" dirty="0">
              <a:ln>
                <a:noFill/>
              </a:ln>
              <a:solidFill>
                <a:schemeClr val="tx1"/>
              </a:solidFill>
              <a:effectLst/>
              <a:latin typeface="SassoonPrimaryInfant" pitchFamily="2" charset="0"/>
            </a:endParaRPr>
          </a:p>
        </p:txBody>
      </p:sp>
      <p:pic>
        <p:nvPicPr>
          <p:cNvPr id="12" name="Picture 11"/>
          <p:cNvPicPr>
            <a:picLocks noChangeAspect="1"/>
          </p:cNvPicPr>
          <p:nvPr/>
        </p:nvPicPr>
        <p:blipFill>
          <a:blip r:embed="rId7"/>
          <a:stretch>
            <a:fillRect/>
          </a:stretch>
        </p:blipFill>
        <p:spPr>
          <a:xfrm>
            <a:off x="2140780" y="4209175"/>
            <a:ext cx="7663620" cy="1891023"/>
          </a:xfrm>
          <a:prstGeom prst="rect">
            <a:avLst/>
          </a:prstGeom>
        </p:spPr>
      </p:pic>
    </p:spTree>
    <p:extLst>
      <p:ext uri="{BB962C8B-B14F-4D97-AF65-F5344CB8AC3E}">
        <p14:creationId xmlns:p14="http://schemas.microsoft.com/office/powerpoint/2010/main" val="20305079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65126" y="233123"/>
            <a:ext cx="1146147" cy="1133954"/>
          </a:xfrm>
          <a:prstGeom prst="rect">
            <a:avLst/>
          </a:prstGeom>
        </p:spPr>
      </p:pic>
      <p:sp>
        <p:nvSpPr>
          <p:cNvPr id="9" name="Title 1"/>
          <p:cNvSpPr>
            <a:spLocks noGrp="1"/>
          </p:cNvSpPr>
          <p:nvPr>
            <p:ph type="title"/>
          </p:nvPr>
        </p:nvSpPr>
        <p:spPr>
          <a:xfrm>
            <a:off x="1373173" y="233123"/>
            <a:ext cx="8596668" cy="942109"/>
          </a:xfrm>
        </p:spPr>
        <p:txBody>
          <a:bodyPr>
            <a:normAutofit/>
          </a:bodyPr>
          <a:lstStyle/>
          <a:p>
            <a:pPr algn="ctr"/>
            <a:r>
              <a:rPr lang="en-GB" sz="4000" dirty="0">
                <a:latin typeface="SassoonPrimaryInfant" pitchFamily="2" charset="0"/>
              </a:rPr>
              <a:t>Reception PE</a:t>
            </a:r>
          </a:p>
        </p:txBody>
      </p:sp>
      <p:sp>
        <p:nvSpPr>
          <p:cNvPr id="10" name="Text Box 3"/>
          <p:cNvSpPr txBox="1">
            <a:spLocks noChangeArrowheads="1"/>
          </p:cNvSpPr>
          <p:nvPr/>
        </p:nvSpPr>
        <p:spPr bwMode="auto">
          <a:xfrm>
            <a:off x="1411273" y="984693"/>
            <a:ext cx="8393127" cy="506413"/>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000" b="0" i="0" u="none" strike="noStrike" cap="none" normalizeH="0" baseline="0" dirty="0">
              <a:ln>
                <a:noFill/>
              </a:ln>
              <a:solidFill>
                <a:schemeClr val="tx1"/>
              </a:solidFill>
              <a:effectLst/>
              <a:latin typeface="SassoonPrimaryInfant" pitchFamily="2" charset="0"/>
            </a:endParaRPr>
          </a:p>
        </p:txBody>
      </p:sp>
      <p:sp>
        <p:nvSpPr>
          <p:cNvPr id="11" name="Text Box 8"/>
          <p:cNvSpPr txBox="1">
            <a:spLocks noChangeArrowheads="1"/>
          </p:cNvSpPr>
          <p:nvPr/>
        </p:nvSpPr>
        <p:spPr bwMode="auto">
          <a:xfrm>
            <a:off x="633427" y="3574485"/>
            <a:ext cx="11558573" cy="2525713"/>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Pts val="1000"/>
              <a:tabLst/>
            </a:pPr>
            <a:r>
              <a:rPr kumimoji="0" lang="en-GB" altLang="en-US" sz="2000" b="0" i="0" u="none" strike="noStrike" cap="none" normalizeH="0" baseline="0" dirty="0">
                <a:ln>
                  <a:noFill/>
                </a:ln>
                <a:solidFill>
                  <a:srgbClr val="0070C0"/>
                </a:solidFill>
                <a:effectLst/>
                <a:latin typeface="SassoonPrimaryInfant" pitchFamily="2" charset="0"/>
              </a:rPr>
              <a:t>.</a:t>
            </a:r>
            <a:endParaRPr kumimoji="0" lang="en-US" altLang="en-US" sz="2000" b="0" i="0" u="none" strike="noStrike" cap="none" normalizeH="0" baseline="0" dirty="0">
              <a:ln>
                <a:noFill/>
              </a:ln>
              <a:solidFill>
                <a:schemeClr val="tx1"/>
              </a:solidFill>
              <a:effectLst/>
              <a:latin typeface="SassoonPrimaryInfant" pitchFamily="2" charset="0"/>
            </a:endParaRPr>
          </a:p>
        </p:txBody>
      </p:sp>
      <p:sp>
        <p:nvSpPr>
          <p:cNvPr id="13" name="TextBox 12">
            <a:extLst>
              <a:ext uri="{FF2B5EF4-FFF2-40B4-BE49-F238E27FC236}">
                <a16:creationId xmlns:a16="http://schemas.microsoft.com/office/drawing/2014/main" id="{13752D9F-B74A-4888-B4BD-02D2AA311BA1}"/>
              </a:ext>
            </a:extLst>
          </p:cNvPr>
          <p:cNvSpPr txBox="1"/>
          <p:nvPr/>
        </p:nvSpPr>
        <p:spPr>
          <a:xfrm>
            <a:off x="265126" y="1443841"/>
            <a:ext cx="10809274" cy="4093428"/>
          </a:xfrm>
          <a:prstGeom prst="rect">
            <a:avLst/>
          </a:prstGeom>
          <a:noFill/>
        </p:spPr>
        <p:txBody>
          <a:bodyPr wrap="square">
            <a:spAutoFit/>
          </a:bodyPr>
          <a:lstStyle/>
          <a:p>
            <a:r>
              <a:rPr lang="en-GB" sz="2000" dirty="0"/>
              <a:t>• Children must bring in their PE kit by Wednesday and they will take them home every Friday. This allows them to be washed over the weekend. Some PE in EYFS is done as part of our learning provision and will be done on various days so they will not always change for these. </a:t>
            </a:r>
          </a:p>
          <a:p>
            <a:endParaRPr lang="en-GB" sz="2000" dirty="0"/>
          </a:p>
          <a:p>
            <a:r>
              <a:rPr lang="en-GB" sz="2000" dirty="0"/>
              <a:t>• If staff are absent or on a trip PE may not be able to take place on Wednesday as stated so please allow for this and bring their PE bag in as early in the week as possible.</a:t>
            </a:r>
          </a:p>
          <a:p>
            <a:endParaRPr lang="en-GB" sz="2000" dirty="0"/>
          </a:p>
          <a:p>
            <a:r>
              <a:rPr lang="en-GB" sz="2000" dirty="0"/>
              <a:t> • Children cannot wear earrings during PE and will not be allowed to take part with them in. Adults are not allowed to take them out for them. </a:t>
            </a:r>
          </a:p>
          <a:p>
            <a:endParaRPr lang="en-GB" sz="2000" dirty="0"/>
          </a:p>
          <a:p>
            <a:r>
              <a:rPr lang="en-GB" sz="2000" dirty="0"/>
              <a:t>• Please ensure their PE kit and all items inside are labelled clearly – They will go missing and are easier to return with a name. Even socks and tights!</a:t>
            </a:r>
          </a:p>
        </p:txBody>
      </p:sp>
    </p:spTree>
    <p:extLst>
      <p:ext uri="{BB962C8B-B14F-4D97-AF65-F5344CB8AC3E}">
        <p14:creationId xmlns:p14="http://schemas.microsoft.com/office/powerpoint/2010/main" val="24312449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3173" y="421361"/>
            <a:ext cx="8596668" cy="757477"/>
          </a:xfrm>
        </p:spPr>
        <p:txBody>
          <a:bodyPr>
            <a:normAutofit fontScale="90000"/>
          </a:bodyPr>
          <a:lstStyle/>
          <a:p>
            <a:pPr algn="ctr"/>
            <a:r>
              <a:rPr lang="en-GB" sz="4800" dirty="0">
                <a:latin typeface="SassoonPrimaryInfant" pitchFamily="2" charset="0"/>
              </a:rPr>
              <a:t>Reception Lunch</a:t>
            </a:r>
          </a:p>
        </p:txBody>
      </p:sp>
      <p:sp>
        <p:nvSpPr>
          <p:cNvPr id="3" name="Content Placeholder 2"/>
          <p:cNvSpPr>
            <a:spLocks noGrp="1"/>
          </p:cNvSpPr>
          <p:nvPr>
            <p:ph idx="1"/>
          </p:nvPr>
        </p:nvSpPr>
        <p:spPr>
          <a:xfrm>
            <a:off x="227025" y="1481716"/>
            <a:ext cx="9512719" cy="4822102"/>
          </a:xfrm>
        </p:spPr>
        <p:txBody>
          <a:bodyPr>
            <a:normAutofit lnSpcReduction="10000"/>
          </a:bodyPr>
          <a:lstStyle/>
          <a:p>
            <a:pPr>
              <a:spcBef>
                <a:spcPts val="1613"/>
              </a:spcBef>
            </a:pPr>
            <a:r>
              <a:rPr lang="en-US" altLang="en-US" sz="2000" dirty="0">
                <a:latin typeface="SassoonPrimaryInfant" pitchFamily="2" charset="0"/>
                <a:cs typeface="Arial" panose="020B0604020202020204" pitchFamily="34" charset="0"/>
              </a:rPr>
              <a:t>From Reception, right through to the end of Year 2, all children can have a free school dinner. They will pick their own dinner everyday. The middays will inform us if they have not eaten anything.</a:t>
            </a:r>
          </a:p>
          <a:p>
            <a:pPr>
              <a:spcBef>
                <a:spcPts val="1613"/>
              </a:spcBef>
            </a:pPr>
            <a:r>
              <a:rPr lang="en-US" altLang="en-US" sz="2000" dirty="0">
                <a:latin typeface="SassoonPrimaryInfant" pitchFamily="2" charset="0"/>
                <a:cs typeface="Arial" panose="020B0604020202020204" pitchFamily="34" charset="0"/>
              </a:rPr>
              <a:t>Please let us know of any allergies your child has or dietary requirements e.g. no pork, vegetarian but can eat fish etc.</a:t>
            </a:r>
          </a:p>
          <a:p>
            <a:pPr>
              <a:spcBef>
                <a:spcPts val="1613"/>
              </a:spcBef>
            </a:pPr>
            <a:endParaRPr lang="en-US" altLang="en-US" sz="2000" dirty="0">
              <a:latin typeface="SassoonPrimaryInfant" pitchFamily="2" charset="0"/>
              <a:cs typeface="Arial" panose="020B0604020202020204" pitchFamily="34" charset="0"/>
            </a:endParaRPr>
          </a:p>
          <a:p>
            <a:pPr>
              <a:spcBef>
                <a:spcPts val="1613"/>
              </a:spcBef>
            </a:pPr>
            <a:endParaRPr lang="en-US" altLang="en-US" sz="2000" dirty="0">
              <a:latin typeface="SassoonPrimaryInfant" pitchFamily="2" charset="0"/>
              <a:cs typeface="Arial" panose="020B0604020202020204" pitchFamily="34" charset="0"/>
            </a:endParaRPr>
          </a:p>
          <a:p>
            <a:pPr>
              <a:spcBef>
                <a:spcPts val="1613"/>
              </a:spcBef>
            </a:pPr>
            <a:endParaRPr lang="en-US" altLang="en-US" sz="2000" dirty="0">
              <a:latin typeface="SassoonPrimaryInfant" pitchFamily="2" charset="0"/>
              <a:cs typeface="Arial" panose="020B0604020202020204" pitchFamily="34" charset="0"/>
            </a:endParaRPr>
          </a:p>
          <a:p>
            <a:pPr>
              <a:spcBef>
                <a:spcPts val="1613"/>
              </a:spcBef>
            </a:pPr>
            <a:endParaRPr lang="en-US" altLang="en-US" sz="2000" dirty="0">
              <a:latin typeface="SassoonPrimaryInfant" pitchFamily="2" charset="0"/>
              <a:cs typeface="Arial" panose="020B0604020202020204" pitchFamily="34" charset="0"/>
            </a:endParaRPr>
          </a:p>
          <a:p>
            <a:pPr>
              <a:spcBef>
                <a:spcPts val="1613"/>
              </a:spcBef>
            </a:pPr>
            <a:r>
              <a:rPr lang="en-US" altLang="en-US" sz="2000" dirty="0">
                <a:latin typeface="SassoonPrimaryInfant" pitchFamily="2" charset="0"/>
                <a:cs typeface="Arial" panose="020B0604020202020204" pitchFamily="34" charset="0"/>
              </a:rPr>
              <a:t>If you choose to provide your child with a packed lunch instead, please follow our healthy school policy. Please do not give your child glass bottles, fizzy drinks, sweets, chocolate or any food that contains nuts.</a:t>
            </a:r>
            <a:endParaRPr lang="en-GB" altLang="en-US" sz="2000" dirty="0">
              <a:latin typeface="SassoonPrimaryInfant" pitchFamily="2" charset="0"/>
              <a:cs typeface="Arial" panose="020B0604020202020204" pitchFamily="34" charset="0"/>
            </a:endParaRPr>
          </a:p>
          <a:p>
            <a:pPr>
              <a:spcBef>
                <a:spcPts val="1613"/>
              </a:spcBef>
            </a:pPr>
            <a:endParaRPr lang="en-GB" altLang="en-US" sz="2000" dirty="0">
              <a:latin typeface="SassoonPrimaryInfant" pitchFamily="2" charset="0"/>
              <a:cs typeface="Arial" panose="020B0604020202020204" pitchFamily="34" charset="0"/>
            </a:endParaRPr>
          </a:p>
          <a:p>
            <a:endParaRPr lang="en-GB" dirty="0"/>
          </a:p>
        </p:txBody>
      </p:sp>
      <p:pic>
        <p:nvPicPr>
          <p:cNvPr id="4" name="Picture 3"/>
          <p:cNvPicPr>
            <a:picLocks noChangeAspect="1"/>
          </p:cNvPicPr>
          <p:nvPr/>
        </p:nvPicPr>
        <p:blipFill>
          <a:blip r:embed="rId2"/>
          <a:stretch>
            <a:fillRect/>
          </a:stretch>
        </p:blipFill>
        <p:spPr>
          <a:xfrm>
            <a:off x="227026" y="233123"/>
            <a:ext cx="1146147" cy="1133954"/>
          </a:xfrm>
          <a:prstGeom prst="rect">
            <a:avLst/>
          </a:prstGeom>
        </p:spPr>
      </p:pic>
      <p:pic>
        <p:nvPicPr>
          <p:cNvPr id="5" name="Picture 4"/>
          <p:cNvPicPr>
            <a:picLocks noChangeAspect="1"/>
          </p:cNvPicPr>
          <p:nvPr/>
        </p:nvPicPr>
        <p:blipFill>
          <a:blip r:embed="rId3"/>
          <a:stretch>
            <a:fillRect/>
          </a:stretch>
        </p:blipFill>
        <p:spPr>
          <a:xfrm>
            <a:off x="2628505" y="3175392"/>
            <a:ext cx="2347163" cy="1615580"/>
          </a:xfrm>
          <a:prstGeom prst="rect">
            <a:avLst/>
          </a:prstGeom>
          <a:ln w="38100">
            <a:solidFill>
              <a:schemeClr val="accent2">
                <a:lumMod val="75000"/>
              </a:schemeClr>
            </a:solidFill>
          </a:ln>
        </p:spPr>
      </p:pic>
      <p:pic>
        <p:nvPicPr>
          <p:cNvPr id="6" name="Picture 5"/>
          <p:cNvPicPr>
            <a:picLocks noChangeAspect="1"/>
          </p:cNvPicPr>
          <p:nvPr/>
        </p:nvPicPr>
        <p:blipFill>
          <a:blip r:embed="rId4"/>
          <a:stretch>
            <a:fillRect/>
          </a:stretch>
        </p:blipFill>
        <p:spPr>
          <a:xfrm>
            <a:off x="5852059" y="3189276"/>
            <a:ext cx="2316681" cy="1627773"/>
          </a:xfrm>
          <a:prstGeom prst="rect">
            <a:avLst/>
          </a:prstGeom>
          <a:ln w="38100">
            <a:solidFill>
              <a:schemeClr val="accent2">
                <a:lumMod val="75000"/>
              </a:schemeClr>
            </a:solidFill>
          </a:ln>
        </p:spPr>
      </p:pic>
    </p:spTree>
    <p:extLst>
      <p:ext uri="{BB962C8B-B14F-4D97-AF65-F5344CB8AC3E}">
        <p14:creationId xmlns:p14="http://schemas.microsoft.com/office/powerpoint/2010/main" val="2062600702"/>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docProps/app.xml><?xml version="1.0" encoding="utf-8"?>
<Properties xmlns="http://schemas.openxmlformats.org/officeDocument/2006/extended-properties" xmlns:vt="http://schemas.openxmlformats.org/officeDocument/2006/docPropsVTypes">
  <Template>Facet</Template>
  <TotalTime>463</TotalTime>
  <Words>1304</Words>
  <Application>Microsoft Office PowerPoint</Application>
  <PresentationFormat>Widescreen</PresentationFormat>
  <Paragraphs>89</Paragraphs>
  <Slides>14</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Arial</vt:lpstr>
      <vt:lpstr>Calibri</vt:lpstr>
      <vt:lpstr>Open Sans</vt:lpstr>
      <vt:lpstr>SassoonPrimaryInfant</vt:lpstr>
      <vt:lpstr>Trebuchet MS</vt:lpstr>
      <vt:lpstr>Wingdings 3</vt:lpstr>
      <vt:lpstr>Facet</vt:lpstr>
      <vt:lpstr>Welcome to Reception </vt:lpstr>
      <vt:lpstr>Meet the Staff</vt:lpstr>
      <vt:lpstr>Communication between  home and school.   </vt:lpstr>
      <vt:lpstr>   </vt:lpstr>
      <vt:lpstr>Reception Uniform</vt:lpstr>
      <vt:lpstr>Reception Uniform</vt:lpstr>
      <vt:lpstr>Reception PE kit and other uniform</vt:lpstr>
      <vt:lpstr>Reception PE</vt:lpstr>
      <vt:lpstr>Reception Lunch</vt:lpstr>
      <vt:lpstr>Reading</vt:lpstr>
      <vt:lpstr>Letters &amp; Notices</vt:lpstr>
      <vt:lpstr>Assemblies</vt:lpstr>
      <vt:lpstr>Birthdays</vt:lpstr>
      <vt:lpstr>What to do if you have a concern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Nursery</dc:title>
  <dc:creator>ejensen.301</dc:creator>
  <cp:lastModifiedBy>RJenkins.301@stpetersrcprimary.org.uk</cp:lastModifiedBy>
  <cp:revision>31</cp:revision>
  <cp:lastPrinted>2023-09-20T10:02:02Z</cp:lastPrinted>
  <dcterms:created xsi:type="dcterms:W3CDTF">2022-05-10T06:51:44Z</dcterms:created>
  <dcterms:modified xsi:type="dcterms:W3CDTF">2023-09-20T11:29:46Z</dcterms:modified>
</cp:coreProperties>
</file>