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80" r:id="rId4"/>
    <p:sldId id="261" r:id="rId5"/>
    <p:sldId id="282" r:id="rId6"/>
    <p:sldId id="283" r:id="rId7"/>
    <p:sldId id="262" r:id="rId8"/>
    <p:sldId id="284" r:id="rId9"/>
    <p:sldId id="285" r:id="rId10"/>
    <p:sldId id="286" r:id="rId11"/>
    <p:sldId id="265" r:id="rId12"/>
    <p:sldId id="288" r:id="rId13"/>
    <p:sldId id="289" r:id="rId14"/>
    <p:sldId id="266" r:id="rId15"/>
    <p:sldId id="275" r:id="rId16"/>
    <p:sldId id="268" r:id="rId17"/>
    <p:sldId id="277" r:id="rId18"/>
    <p:sldId id="278" r:id="rId19"/>
    <p:sldId id="279" r:id="rId20"/>
    <p:sldId id="276" r:id="rId21"/>
    <p:sldId id="270" r:id="rId22"/>
    <p:sldId id="287" r:id="rId23"/>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6/27/2024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6/27/2024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www.castle-green.org.uk/product-category/st-peters-catholic-primary-school"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khalsaschoolwear.co.u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ittlewandlelettersandsounds.org.uk/resources/for-parent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0"/>
            <a:ext cx="7766936" cy="1646302"/>
          </a:xfrm>
        </p:spPr>
        <p:txBody>
          <a:bodyPr/>
          <a:lstStyle/>
          <a:p>
            <a:r>
              <a:rPr lang="en-GB" sz="6000" dirty="0">
                <a:latin typeface="SassoonPrimaryInfant" pitchFamily="2" charset="0"/>
              </a:rPr>
              <a:t>Welcome to Reception </a:t>
            </a:r>
          </a:p>
        </p:txBody>
      </p:sp>
      <p:sp>
        <p:nvSpPr>
          <p:cNvPr id="3" name="Subtitle 2"/>
          <p:cNvSpPr>
            <a:spLocks noGrp="1"/>
          </p:cNvSpPr>
          <p:nvPr>
            <p:ph type="subTitle" idx="1"/>
          </p:nvPr>
        </p:nvSpPr>
        <p:spPr>
          <a:xfrm>
            <a:off x="1507067" y="1664400"/>
            <a:ext cx="7766936" cy="1096899"/>
          </a:xfrm>
        </p:spPr>
        <p:txBody>
          <a:bodyPr>
            <a:normAutofit/>
          </a:bodyPr>
          <a:lstStyle/>
          <a:p>
            <a:r>
              <a:rPr lang="en-GB" sz="3600" dirty="0">
                <a:solidFill>
                  <a:schemeClr val="tx1"/>
                </a:solidFill>
              </a:rPr>
              <a:t>September 2024</a:t>
            </a:r>
          </a:p>
        </p:txBody>
      </p:sp>
      <p:pic>
        <p:nvPicPr>
          <p:cNvPr id="4" name="Picture 3"/>
          <p:cNvPicPr>
            <a:picLocks noChangeAspect="1"/>
          </p:cNvPicPr>
          <p:nvPr/>
        </p:nvPicPr>
        <p:blipFill>
          <a:blip r:embed="rId2"/>
          <a:stretch>
            <a:fillRect/>
          </a:stretch>
        </p:blipFill>
        <p:spPr>
          <a:xfrm>
            <a:off x="373642" y="5188492"/>
            <a:ext cx="1366257" cy="1350370"/>
          </a:xfrm>
          <a:prstGeom prst="rect">
            <a:avLst/>
          </a:prstGeom>
        </p:spPr>
      </p:pic>
      <p:sp>
        <p:nvSpPr>
          <p:cNvPr id="5" name="Rectangle 4"/>
          <p:cNvSpPr/>
          <p:nvPr/>
        </p:nvSpPr>
        <p:spPr>
          <a:xfrm>
            <a:off x="2708103" y="3190065"/>
            <a:ext cx="6565900" cy="1692771"/>
          </a:xfrm>
          <a:prstGeom prst="rect">
            <a:avLst/>
          </a:prstGeom>
          <a:ln w="38100">
            <a:solidFill>
              <a:srgbClr val="0070C0"/>
            </a:solidFill>
          </a:ln>
        </p:spPr>
        <p:txBody>
          <a:bodyPr wrap="square">
            <a:spAutoFit/>
          </a:bodyPr>
          <a:lstStyle/>
          <a:p>
            <a:pPr algn="ctr"/>
            <a:r>
              <a:rPr lang="en-GB" sz="3200" dirty="0">
                <a:solidFill>
                  <a:srgbClr val="00B0F0"/>
                </a:solidFill>
                <a:latin typeface="SassoonPrimaryInfant" pitchFamily="2" charset="0"/>
              </a:rPr>
              <a:t>Our Mission Statement</a:t>
            </a:r>
          </a:p>
          <a:p>
            <a:pPr algn="ctr"/>
            <a:endParaRPr lang="en-GB" sz="2400" dirty="0">
              <a:solidFill>
                <a:srgbClr val="00B0F0"/>
              </a:solidFill>
              <a:latin typeface="SassoonPrimaryInfant" pitchFamily="2" charset="0"/>
            </a:endParaRPr>
          </a:p>
          <a:p>
            <a:pPr algn="ctr"/>
            <a:r>
              <a:rPr lang="en-GB" sz="2400" b="0" i="0" dirty="0">
                <a:effectLst/>
                <a:latin typeface="Open Sans" panose="020B0606030504020204" pitchFamily="34" charset="0"/>
              </a:rPr>
              <a:t>We the family of St Peter’s, united by our faith in God, love, learn and grow together.</a:t>
            </a:r>
            <a:endParaRPr lang="en-GB" sz="2400" dirty="0">
              <a:latin typeface="SassoonPrimaryInfant" pitchFamily="2" charset="0"/>
            </a:endParaRPr>
          </a:p>
        </p:txBody>
      </p:sp>
    </p:spTree>
    <p:extLst>
      <p:ext uri="{BB962C8B-B14F-4D97-AF65-F5344CB8AC3E}">
        <p14:creationId xmlns:p14="http://schemas.microsoft.com/office/powerpoint/2010/main" val="60131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5BC8-91D8-4B1F-8BE2-E4BAC2CFECF4}"/>
              </a:ext>
            </a:extLst>
          </p:cNvPr>
          <p:cNvSpPr>
            <a:spLocks noGrp="1"/>
          </p:cNvSpPr>
          <p:nvPr>
            <p:ph type="title"/>
          </p:nvPr>
        </p:nvSpPr>
        <p:spPr>
          <a:xfrm>
            <a:off x="3404382" y="269308"/>
            <a:ext cx="8596668" cy="1320800"/>
          </a:xfrm>
        </p:spPr>
        <p:txBody>
          <a:bodyPr>
            <a:normAutofit/>
          </a:bodyPr>
          <a:lstStyle/>
          <a:p>
            <a:r>
              <a:rPr lang="en-US" sz="4000" dirty="0">
                <a:latin typeface="SassoonCRInfantMedium" panose="02000603020000020003" pitchFamily="2" charset="0"/>
              </a:rPr>
              <a:t>Parents as Partners</a:t>
            </a:r>
            <a:endParaRPr lang="en-GB" sz="4000" dirty="0">
              <a:latin typeface="SassoonCRInfantMedium" panose="02000603020000020003" pitchFamily="2" charset="0"/>
            </a:endParaRPr>
          </a:p>
        </p:txBody>
      </p:sp>
      <p:sp>
        <p:nvSpPr>
          <p:cNvPr id="3" name="Content Placeholder 2">
            <a:extLst>
              <a:ext uri="{FF2B5EF4-FFF2-40B4-BE49-F238E27FC236}">
                <a16:creationId xmlns:a16="http://schemas.microsoft.com/office/drawing/2014/main" id="{8571FDA9-72FB-4481-9994-994216DA35D9}"/>
              </a:ext>
            </a:extLst>
          </p:cNvPr>
          <p:cNvSpPr>
            <a:spLocks noGrp="1"/>
          </p:cNvSpPr>
          <p:nvPr>
            <p:ph idx="1"/>
          </p:nvPr>
        </p:nvSpPr>
        <p:spPr>
          <a:xfrm>
            <a:off x="515560" y="1080231"/>
            <a:ext cx="11160880" cy="4389673"/>
          </a:xfrm>
        </p:spPr>
        <p:txBody>
          <a:bodyPr>
            <a:noAutofit/>
          </a:bodyPr>
          <a:lstStyle/>
          <a:p>
            <a:pPr marL="0" indent="0">
              <a:buNone/>
            </a:pPr>
            <a:r>
              <a:rPr lang="en-US" sz="2000" dirty="0">
                <a:latin typeface="SassoonCRInfantMedium" panose="02000603020000020003" pitchFamily="2" charset="0"/>
              </a:rPr>
              <a:t>We recognize the importance of parents and carers in a child’s development.  You are your child’s first educators and we greatly value any input, opinions and information you can share with us about your child’s learning and progress.</a:t>
            </a:r>
          </a:p>
          <a:p>
            <a:pPr marL="0" indent="0">
              <a:buNone/>
            </a:pPr>
            <a:r>
              <a:rPr lang="en-US" sz="2000" dirty="0">
                <a:latin typeface="SassoonCRInfantMedium" panose="02000603020000020003" pitchFamily="2" charset="0"/>
              </a:rPr>
              <a:t>We provide many opportunities for parents and carers to take an active part in the children’s education.  These include:</a:t>
            </a:r>
          </a:p>
          <a:p>
            <a:r>
              <a:rPr lang="en-US" sz="2000" dirty="0">
                <a:latin typeface="SassoonCRInfantMedium" panose="02000603020000020003" pitchFamily="2" charset="0"/>
              </a:rPr>
              <a:t>Stay and Play sessions</a:t>
            </a:r>
          </a:p>
          <a:p>
            <a:r>
              <a:rPr lang="en-US" sz="2000" dirty="0">
                <a:latin typeface="SassoonCRInfantMedium" panose="02000603020000020003" pitchFamily="2" charset="0"/>
              </a:rPr>
              <a:t>Parent Workshops</a:t>
            </a:r>
          </a:p>
          <a:p>
            <a:r>
              <a:rPr lang="en-US" sz="2000" dirty="0">
                <a:latin typeface="SassoonCRInfantMedium" panose="02000603020000020003" pitchFamily="2" charset="0"/>
              </a:rPr>
              <a:t>Family Fun Days</a:t>
            </a:r>
          </a:p>
          <a:p>
            <a:r>
              <a:rPr lang="en-US" sz="2000" dirty="0">
                <a:latin typeface="SassoonCRInfantMedium" panose="02000603020000020003" pitchFamily="2" charset="0"/>
              </a:rPr>
              <a:t>Educational Visits – parent helpers</a:t>
            </a:r>
          </a:p>
          <a:p>
            <a:r>
              <a:rPr lang="en-US" sz="2000" dirty="0">
                <a:latin typeface="SassoonCRInfantMedium" panose="02000603020000020003" pitchFamily="2" charset="0"/>
              </a:rPr>
              <a:t>School Twitter Page</a:t>
            </a:r>
          </a:p>
          <a:p>
            <a:r>
              <a:rPr lang="en-US" sz="2000" dirty="0">
                <a:latin typeface="SassoonCRInfantMedium" panose="02000603020000020003" pitchFamily="2" charset="0"/>
              </a:rPr>
              <a:t>Google Classroom</a:t>
            </a:r>
          </a:p>
          <a:p>
            <a:r>
              <a:rPr lang="en-US" sz="2000" dirty="0">
                <a:latin typeface="SassoonCRInfantMedium" panose="02000603020000020003" pitchFamily="2" charset="0"/>
              </a:rPr>
              <a:t>Parent Noticeboard </a:t>
            </a:r>
          </a:p>
          <a:p>
            <a:r>
              <a:rPr lang="en-US" sz="2000" dirty="0">
                <a:latin typeface="SassoonCRInfantMedium" panose="02000603020000020003" pitchFamily="2" charset="0"/>
              </a:rPr>
              <a:t>Newsletters</a:t>
            </a:r>
            <a:endParaRPr lang="en-GB" sz="2000" dirty="0">
              <a:latin typeface="SassoonCRInfantMedium" panose="02000603020000020003" pitchFamily="2" charset="0"/>
            </a:endParaRPr>
          </a:p>
        </p:txBody>
      </p:sp>
      <p:pic>
        <p:nvPicPr>
          <p:cNvPr id="4" name="Picture 3">
            <a:extLst>
              <a:ext uri="{FF2B5EF4-FFF2-40B4-BE49-F238E27FC236}">
                <a16:creationId xmlns:a16="http://schemas.microsoft.com/office/drawing/2014/main" id="{51CE20D9-2318-4115-8847-D815365BA3F0}"/>
              </a:ext>
            </a:extLst>
          </p:cNvPr>
          <p:cNvPicPr>
            <a:picLocks noChangeAspect="1"/>
          </p:cNvPicPr>
          <p:nvPr/>
        </p:nvPicPr>
        <p:blipFill>
          <a:blip r:embed="rId2"/>
          <a:stretch>
            <a:fillRect/>
          </a:stretch>
        </p:blipFill>
        <p:spPr>
          <a:xfrm>
            <a:off x="9960428" y="4769253"/>
            <a:ext cx="2040621" cy="1996139"/>
          </a:xfrm>
          <a:prstGeom prst="rect">
            <a:avLst/>
          </a:prstGeom>
        </p:spPr>
      </p:pic>
      <p:pic>
        <p:nvPicPr>
          <p:cNvPr id="5" name="Picture 4">
            <a:extLst>
              <a:ext uri="{FF2B5EF4-FFF2-40B4-BE49-F238E27FC236}">
                <a16:creationId xmlns:a16="http://schemas.microsoft.com/office/drawing/2014/main" id="{83EBBBA5-F2A1-4F20-A182-76747AC10594}"/>
              </a:ext>
            </a:extLst>
          </p:cNvPr>
          <p:cNvPicPr>
            <a:picLocks noChangeAspect="1"/>
          </p:cNvPicPr>
          <p:nvPr/>
        </p:nvPicPr>
        <p:blipFill>
          <a:blip r:embed="rId3"/>
          <a:stretch>
            <a:fillRect/>
          </a:stretch>
        </p:blipFill>
        <p:spPr>
          <a:xfrm>
            <a:off x="5055608" y="3679037"/>
            <a:ext cx="3054361" cy="2438611"/>
          </a:xfrm>
          <a:prstGeom prst="rect">
            <a:avLst/>
          </a:prstGeom>
        </p:spPr>
      </p:pic>
      <p:pic>
        <p:nvPicPr>
          <p:cNvPr id="6" name="Picture 5">
            <a:extLst>
              <a:ext uri="{FF2B5EF4-FFF2-40B4-BE49-F238E27FC236}">
                <a16:creationId xmlns:a16="http://schemas.microsoft.com/office/drawing/2014/main" id="{EA551FB4-E91D-46F5-B555-87FA89BACCA3}"/>
              </a:ext>
            </a:extLst>
          </p:cNvPr>
          <p:cNvPicPr>
            <a:picLocks noChangeAspect="1"/>
          </p:cNvPicPr>
          <p:nvPr/>
        </p:nvPicPr>
        <p:blipFill>
          <a:blip r:embed="rId4"/>
          <a:stretch>
            <a:fillRect/>
          </a:stretch>
        </p:blipFill>
        <p:spPr>
          <a:xfrm>
            <a:off x="-2769130" y="4711983"/>
            <a:ext cx="2548349" cy="2603218"/>
          </a:xfrm>
          <a:prstGeom prst="rect">
            <a:avLst/>
          </a:prstGeom>
        </p:spPr>
      </p:pic>
      <p:pic>
        <p:nvPicPr>
          <p:cNvPr id="7" name="Picture 6">
            <a:extLst>
              <a:ext uri="{FF2B5EF4-FFF2-40B4-BE49-F238E27FC236}">
                <a16:creationId xmlns:a16="http://schemas.microsoft.com/office/drawing/2014/main" id="{1445A583-A184-44BF-8A87-47BF0E07D1DA}"/>
              </a:ext>
            </a:extLst>
          </p:cNvPr>
          <p:cNvPicPr>
            <a:picLocks noChangeAspect="1"/>
          </p:cNvPicPr>
          <p:nvPr/>
        </p:nvPicPr>
        <p:blipFill>
          <a:blip r:embed="rId5"/>
          <a:stretch>
            <a:fillRect/>
          </a:stretch>
        </p:blipFill>
        <p:spPr>
          <a:xfrm>
            <a:off x="8363383" y="2674541"/>
            <a:ext cx="2767824" cy="1993565"/>
          </a:xfrm>
          <a:prstGeom prst="rect">
            <a:avLst/>
          </a:prstGeom>
        </p:spPr>
      </p:pic>
    </p:spTree>
    <p:extLst>
      <p:ext uri="{BB962C8B-B14F-4D97-AF65-F5344CB8AC3E}">
        <p14:creationId xmlns:p14="http://schemas.microsoft.com/office/powerpoint/2010/main" val="2752523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173" y="233123"/>
            <a:ext cx="8596668" cy="942109"/>
          </a:xfrm>
        </p:spPr>
        <p:txBody>
          <a:bodyPr>
            <a:normAutofit/>
          </a:bodyPr>
          <a:lstStyle/>
          <a:p>
            <a:pPr algn="ctr"/>
            <a:r>
              <a:rPr lang="en-GB" sz="4800" dirty="0">
                <a:latin typeface="SassoonPrimaryInfant" pitchFamily="2" charset="0"/>
              </a:rPr>
              <a:t>Reception Uniform</a:t>
            </a:r>
          </a:p>
        </p:txBody>
      </p:sp>
      <p:pic>
        <p:nvPicPr>
          <p:cNvPr id="4" name="Picture 3"/>
          <p:cNvPicPr>
            <a:picLocks noChangeAspect="1"/>
          </p:cNvPicPr>
          <p:nvPr/>
        </p:nvPicPr>
        <p:blipFill>
          <a:blip r:embed="rId2"/>
          <a:stretch>
            <a:fillRect/>
          </a:stretch>
        </p:blipFill>
        <p:spPr>
          <a:xfrm>
            <a:off x="10818827" y="132550"/>
            <a:ext cx="1146147" cy="1133954"/>
          </a:xfrm>
          <a:prstGeom prst="rect">
            <a:avLst/>
          </a:prstGeom>
        </p:spPr>
      </p:pic>
      <p:sp>
        <p:nvSpPr>
          <p:cNvPr id="5" name="Rectangle 4"/>
          <p:cNvSpPr/>
          <p:nvPr/>
        </p:nvSpPr>
        <p:spPr>
          <a:xfrm>
            <a:off x="227024" y="1076528"/>
            <a:ext cx="11840283" cy="4401205"/>
          </a:xfrm>
          <a:prstGeom prst="rect">
            <a:avLst/>
          </a:prstGeom>
        </p:spPr>
        <p:txBody>
          <a:bodyPr wrap="square">
            <a:spAutoFit/>
          </a:bodyPr>
          <a:lstStyle/>
          <a:p>
            <a:r>
              <a:rPr lang="en-GB" sz="2800" dirty="0">
                <a:latin typeface="SassoonCRInfantMedium" panose="02000603020000020003" pitchFamily="2" charset="0"/>
              </a:rPr>
              <a:t>We have two official uniform stockist for St Peter’s Catholic Primary school.</a:t>
            </a:r>
          </a:p>
          <a:p>
            <a:endParaRPr lang="en-GB" sz="2800" dirty="0">
              <a:latin typeface="SassoonCRInfantMedium" panose="02000603020000020003" pitchFamily="2" charset="0"/>
            </a:endParaRPr>
          </a:p>
          <a:p>
            <a:r>
              <a:rPr lang="en-GB" sz="2800" b="1" dirty="0">
                <a:latin typeface="SassoonCRInfantMedium" panose="02000603020000020003" pitchFamily="2" charset="0"/>
              </a:rPr>
              <a:t>Castle Green</a:t>
            </a:r>
            <a:r>
              <a:rPr lang="en-GB" sz="2800" dirty="0">
                <a:latin typeface="SassoonCRInfantMedium" panose="02000603020000020003" pitchFamily="2" charset="0"/>
              </a:rPr>
              <a:t>-Gale Street, Dagenham, RM9 4UN. </a:t>
            </a:r>
          </a:p>
          <a:p>
            <a:r>
              <a:rPr lang="en-GB" sz="2800" dirty="0">
                <a:latin typeface="SassoonCRInfantMedium" panose="02000603020000020003" pitchFamily="2" charset="0"/>
              </a:rPr>
              <a:t>Telephone: 020 87241500 </a:t>
            </a:r>
            <a:r>
              <a:rPr lang="en-GB" sz="2800" dirty="0">
                <a:latin typeface="SassoonCRInfantMedium" panose="02000603020000020003" pitchFamily="2" charset="0"/>
                <a:hlinkClick r:id="rId3"/>
              </a:rPr>
              <a:t>www.castle-green.org.uk/product-category/st-peters-catholic-primary-school</a:t>
            </a:r>
            <a:endParaRPr lang="en-GB" sz="2800" dirty="0">
              <a:latin typeface="SassoonCRInfantMedium" panose="02000603020000020003" pitchFamily="2" charset="0"/>
            </a:endParaRPr>
          </a:p>
          <a:p>
            <a:endParaRPr lang="en-GB" sz="2800" dirty="0">
              <a:latin typeface="SassoonCRInfantMedium" panose="02000603020000020003" pitchFamily="2" charset="0"/>
            </a:endParaRPr>
          </a:p>
          <a:p>
            <a:r>
              <a:rPr lang="en-GB" sz="2800" dirty="0">
                <a:latin typeface="SassoonCRInfantMedium" panose="02000603020000020003" pitchFamily="2" charset="0"/>
              </a:rPr>
              <a:t>Khalsa </a:t>
            </a:r>
            <a:r>
              <a:rPr lang="en-GB" sz="2800" dirty="0" err="1">
                <a:latin typeface="SassoonCRInfantMedium" panose="02000603020000020003" pitchFamily="2" charset="0"/>
              </a:rPr>
              <a:t>Schoolwear</a:t>
            </a:r>
            <a:r>
              <a:rPr lang="en-GB" sz="2800" dirty="0">
                <a:latin typeface="SassoonCRInfantMedium" panose="02000603020000020003" pitchFamily="2" charset="0"/>
              </a:rPr>
              <a:t> - </a:t>
            </a:r>
            <a:r>
              <a:rPr lang="pt-BR" sz="2800" b="0" i="0" dirty="0">
                <a:solidFill>
                  <a:srgbClr val="22262A"/>
                </a:solidFill>
                <a:effectLst/>
                <a:latin typeface="SassoonCRInfantMedium" panose="02000603020000020003" pitchFamily="2" charset="0"/>
              </a:rPr>
              <a:t>Unit 1, Cromwell Centre, Selinas Lane, Dagenham, RM8 1QH</a:t>
            </a:r>
          </a:p>
          <a:p>
            <a:r>
              <a:rPr lang="en-GB" sz="2800" dirty="0">
                <a:latin typeface="SassoonCRInfantMedium" panose="02000603020000020003" pitchFamily="2" charset="0"/>
                <a:hlinkClick r:id="rId4"/>
              </a:rPr>
              <a:t>https://khalsaschoolwear.co.uk/</a:t>
            </a:r>
            <a:r>
              <a:rPr lang="pt-BR" sz="2800" dirty="0">
                <a:solidFill>
                  <a:srgbClr val="22262A"/>
                </a:solidFill>
                <a:latin typeface="SassoonCRInfantMedium" panose="02000603020000020003" pitchFamily="2" charset="0"/>
              </a:rPr>
              <a:t> </a:t>
            </a:r>
            <a:endParaRPr lang="en-GB" sz="2800" dirty="0">
              <a:latin typeface="SassoonCRInfantMedium" panose="02000603020000020003" pitchFamily="2" charset="0"/>
            </a:endParaRPr>
          </a:p>
        </p:txBody>
      </p:sp>
      <p:sp>
        <p:nvSpPr>
          <p:cNvPr id="11" name="Rectangle 10"/>
          <p:cNvSpPr/>
          <p:nvPr/>
        </p:nvSpPr>
        <p:spPr>
          <a:xfrm>
            <a:off x="446019" y="5634538"/>
            <a:ext cx="11402291" cy="954107"/>
          </a:xfrm>
          <a:prstGeom prst="rect">
            <a:avLst/>
          </a:prstGeom>
        </p:spPr>
        <p:txBody>
          <a:bodyPr wrap="square">
            <a:spAutoFit/>
          </a:bodyPr>
          <a:lstStyle/>
          <a:p>
            <a:endParaRPr lang="en-GB" sz="2800" dirty="0">
              <a:latin typeface="SassoonCRInfantMedium" panose="02000603020000020003" pitchFamily="2" charset="0"/>
            </a:endParaRPr>
          </a:p>
          <a:p>
            <a:pPr algn="ctr"/>
            <a:r>
              <a:rPr lang="en-GB" sz="2800" b="1" dirty="0">
                <a:latin typeface="SassoonCRInfantMedium" panose="02000603020000020003" pitchFamily="2" charset="0"/>
              </a:rPr>
              <a:t>All clothing and bags must be labelled with the child’s name!</a:t>
            </a:r>
          </a:p>
        </p:txBody>
      </p:sp>
    </p:spTree>
    <p:extLst>
      <p:ext uri="{BB962C8B-B14F-4D97-AF65-F5344CB8AC3E}">
        <p14:creationId xmlns:p14="http://schemas.microsoft.com/office/powerpoint/2010/main" val="2766114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9976AD-C6A3-444B-BF84-0C725B5B8108}"/>
              </a:ext>
            </a:extLst>
          </p:cNvPr>
          <p:cNvPicPr>
            <a:picLocks noChangeAspect="1"/>
          </p:cNvPicPr>
          <p:nvPr/>
        </p:nvPicPr>
        <p:blipFill rotWithShape="1">
          <a:blip r:embed="rId2"/>
          <a:srcRect l="27283" t="18922" r="28152" b="6645"/>
          <a:stretch/>
        </p:blipFill>
        <p:spPr>
          <a:xfrm>
            <a:off x="333824" y="125995"/>
            <a:ext cx="6926785" cy="6504421"/>
          </a:xfrm>
          <a:prstGeom prst="rect">
            <a:avLst/>
          </a:prstGeom>
        </p:spPr>
      </p:pic>
      <p:sp>
        <p:nvSpPr>
          <p:cNvPr id="2" name="Title 1">
            <a:extLst>
              <a:ext uri="{FF2B5EF4-FFF2-40B4-BE49-F238E27FC236}">
                <a16:creationId xmlns:a16="http://schemas.microsoft.com/office/drawing/2014/main" id="{CC101577-4EA9-4FB0-9A20-0D513A4EF757}"/>
              </a:ext>
            </a:extLst>
          </p:cNvPr>
          <p:cNvSpPr>
            <a:spLocks noGrp="1"/>
          </p:cNvSpPr>
          <p:nvPr>
            <p:ph type="title"/>
          </p:nvPr>
        </p:nvSpPr>
        <p:spPr>
          <a:xfrm>
            <a:off x="5942709" y="462837"/>
            <a:ext cx="8596668" cy="1320800"/>
          </a:xfrm>
        </p:spPr>
        <p:txBody>
          <a:bodyPr>
            <a:normAutofit/>
          </a:bodyPr>
          <a:lstStyle/>
          <a:p>
            <a:r>
              <a:rPr lang="en-GB" sz="4000" dirty="0">
                <a:latin typeface="SassoonCRInfantMedium" panose="02000603020000020003" pitchFamily="2" charset="0"/>
              </a:rPr>
              <a:t>Boys Uniform</a:t>
            </a:r>
          </a:p>
        </p:txBody>
      </p:sp>
    </p:spTree>
    <p:extLst>
      <p:ext uri="{BB962C8B-B14F-4D97-AF65-F5344CB8AC3E}">
        <p14:creationId xmlns:p14="http://schemas.microsoft.com/office/powerpoint/2010/main" val="405550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FE853-399D-4305-A5C0-6174D9F2A8F3}"/>
              </a:ext>
            </a:extLst>
          </p:cNvPr>
          <p:cNvPicPr>
            <a:picLocks noChangeAspect="1"/>
          </p:cNvPicPr>
          <p:nvPr/>
        </p:nvPicPr>
        <p:blipFill rotWithShape="1">
          <a:blip r:embed="rId2"/>
          <a:srcRect l="29489" t="19090" r="28246" b="6048"/>
          <a:stretch/>
        </p:blipFill>
        <p:spPr>
          <a:xfrm>
            <a:off x="464939" y="245659"/>
            <a:ext cx="6482220" cy="6455391"/>
          </a:xfrm>
          <a:prstGeom prst="rect">
            <a:avLst/>
          </a:prstGeom>
        </p:spPr>
      </p:pic>
      <p:sp>
        <p:nvSpPr>
          <p:cNvPr id="2" name="Title 1">
            <a:extLst>
              <a:ext uri="{FF2B5EF4-FFF2-40B4-BE49-F238E27FC236}">
                <a16:creationId xmlns:a16="http://schemas.microsoft.com/office/drawing/2014/main" id="{198E8801-C8A2-4281-88CE-0017B4A8C846}"/>
              </a:ext>
            </a:extLst>
          </p:cNvPr>
          <p:cNvSpPr>
            <a:spLocks noGrp="1"/>
          </p:cNvSpPr>
          <p:nvPr>
            <p:ph type="title"/>
          </p:nvPr>
        </p:nvSpPr>
        <p:spPr>
          <a:xfrm>
            <a:off x="6259269" y="568657"/>
            <a:ext cx="8596668" cy="1320800"/>
          </a:xfrm>
        </p:spPr>
        <p:txBody>
          <a:bodyPr>
            <a:normAutofit/>
          </a:bodyPr>
          <a:lstStyle/>
          <a:p>
            <a:r>
              <a:rPr lang="en-GB" sz="4000" dirty="0">
                <a:latin typeface="SassoonCRInfantMedium" panose="02000603020000020003" pitchFamily="2" charset="0"/>
              </a:rPr>
              <a:t>Girls Uniform</a:t>
            </a:r>
          </a:p>
        </p:txBody>
      </p:sp>
    </p:spTree>
    <p:extLst>
      <p:ext uri="{BB962C8B-B14F-4D97-AF65-F5344CB8AC3E}">
        <p14:creationId xmlns:p14="http://schemas.microsoft.com/office/powerpoint/2010/main" val="31241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126" y="233123"/>
            <a:ext cx="1146147" cy="1133954"/>
          </a:xfrm>
          <a:prstGeom prst="rect">
            <a:avLst/>
          </a:prstGeom>
        </p:spPr>
      </p:pic>
      <p:sp>
        <p:nvSpPr>
          <p:cNvPr id="9" name="Title 1"/>
          <p:cNvSpPr>
            <a:spLocks noGrp="1"/>
          </p:cNvSpPr>
          <p:nvPr>
            <p:ph type="title"/>
          </p:nvPr>
        </p:nvSpPr>
        <p:spPr>
          <a:xfrm>
            <a:off x="1373173" y="233123"/>
            <a:ext cx="8596668" cy="942109"/>
          </a:xfrm>
        </p:spPr>
        <p:txBody>
          <a:bodyPr>
            <a:normAutofit/>
          </a:bodyPr>
          <a:lstStyle/>
          <a:p>
            <a:pPr algn="ctr"/>
            <a:r>
              <a:rPr lang="en-GB" sz="4000" dirty="0">
                <a:latin typeface="SassoonCRInfantMedium" panose="02000603020000020003" pitchFamily="2" charset="0"/>
              </a:rPr>
              <a:t>Reception PE kit and other uniform</a:t>
            </a:r>
          </a:p>
        </p:txBody>
      </p:sp>
      <p:sp>
        <p:nvSpPr>
          <p:cNvPr id="10" name="Text Box 3"/>
          <p:cNvSpPr txBox="1">
            <a:spLocks noChangeArrowheads="1"/>
          </p:cNvSpPr>
          <p:nvPr/>
        </p:nvSpPr>
        <p:spPr bwMode="auto">
          <a:xfrm>
            <a:off x="1899436" y="873240"/>
            <a:ext cx="8393127" cy="506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70C0"/>
                </a:solidFill>
                <a:effectLst/>
                <a:latin typeface="SassoonCRInfantMedium" panose="02000603020000020003" pitchFamily="2" charset="0"/>
              </a:rPr>
              <a:t>P.E. bag,  Navy t-shirt with the school crest, navy shorts  and black plimsolls. </a:t>
            </a:r>
            <a:r>
              <a:rPr lang="en-GB" altLang="en-US" sz="2000" b="1" dirty="0">
                <a:solidFill>
                  <a:srgbClr val="0070C0"/>
                </a:solidFill>
                <a:latin typeface="SassoonCRInfantMedium" panose="02000603020000020003" pitchFamily="2" charset="0"/>
              </a:rPr>
              <a:t>No earrings! </a:t>
            </a:r>
            <a:endParaRPr kumimoji="0" lang="en-US" altLang="en-US" sz="2000" b="0" i="0" u="none" strike="noStrike" cap="none" normalizeH="0" baseline="0" dirty="0">
              <a:ln>
                <a:noFill/>
              </a:ln>
              <a:solidFill>
                <a:schemeClr val="tx1"/>
              </a:solidFill>
              <a:effectLst/>
              <a:latin typeface="SassoonCRInfantMedium" panose="02000603020000020003" pitchFamily="2"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221" y="1699358"/>
            <a:ext cx="1666875" cy="1666875"/>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7" y="1736985"/>
            <a:ext cx="1550231" cy="1550231"/>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Box 8"/>
          <p:cNvSpPr txBox="1">
            <a:spLocks noChangeArrowheads="1"/>
          </p:cNvSpPr>
          <p:nvPr/>
        </p:nvSpPr>
        <p:spPr bwMode="auto">
          <a:xfrm>
            <a:off x="1531498" y="1795536"/>
            <a:ext cx="11558573" cy="2525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Pts val="1000"/>
              <a:tabLst/>
            </a:pPr>
            <a:r>
              <a:rPr kumimoji="0" lang="en-GB" altLang="en-US" sz="2000" b="0" i="0" u="none" strike="noStrike" cap="none" normalizeH="0" baseline="0" dirty="0">
                <a:ln>
                  <a:noFill/>
                </a:ln>
                <a:solidFill>
                  <a:srgbClr val="0070C0"/>
                </a:solidFill>
                <a:effectLst/>
                <a:latin typeface="SassoonPrimaryInfant" pitchFamily="2" charset="0"/>
              </a:rPr>
              <a:t>.</a:t>
            </a:r>
            <a:endParaRPr kumimoji="0" lang="en-US" altLang="en-US" sz="2000" b="0" i="0" u="none" strike="noStrike" cap="none" normalizeH="0" baseline="0" dirty="0">
              <a:ln>
                <a:noFill/>
              </a:ln>
              <a:solidFill>
                <a:schemeClr val="tx1"/>
              </a:solidFill>
              <a:effectLst/>
              <a:latin typeface="SassoonPrimaryInfant" pitchFamily="2" charset="0"/>
            </a:endParaRPr>
          </a:p>
        </p:txBody>
      </p:sp>
      <p:pic>
        <p:nvPicPr>
          <p:cNvPr id="12" name="Picture 11"/>
          <p:cNvPicPr>
            <a:picLocks noChangeAspect="1"/>
          </p:cNvPicPr>
          <p:nvPr/>
        </p:nvPicPr>
        <p:blipFill>
          <a:blip r:embed="rId5"/>
          <a:stretch>
            <a:fillRect/>
          </a:stretch>
        </p:blipFill>
        <p:spPr>
          <a:xfrm>
            <a:off x="2140780" y="4209175"/>
            <a:ext cx="7663620" cy="1891023"/>
          </a:xfrm>
          <a:prstGeom prst="rect">
            <a:avLst/>
          </a:prstGeom>
        </p:spPr>
      </p:pic>
      <p:pic>
        <p:nvPicPr>
          <p:cNvPr id="1026" name="Picture 2">
            <a:extLst>
              <a:ext uri="{FF2B5EF4-FFF2-40B4-BE49-F238E27FC236}">
                <a16:creationId xmlns:a16="http://schemas.microsoft.com/office/drawing/2014/main" id="{9ADDEFF0-8AEA-457E-85EF-940FEBB1F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4278" y="1699358"/>
            <a:ext cx="1666875" cy="1666875"/>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808B43-01BD-422A-AEFB-FC9588F8D294}"/>
              </a:ext>
            </a:extLst>
          </p:cNvPr>
          <p:cNvPicPr>
            <a:picLocks noChangeAspect="1"/>
          </p:cNvPicPr>
          <p:nvPr/>
        </p:nvPicPr>
        <p:blipFill>
          <a:blip r:embed="rId7"/>
          <a:stretch>
            <a:fillRect/>
          </a:stretch>
        </p:blipFill>
        <p:spPr>
          <a:xfrm>
            <a:off x="5857283" y="1682305"/>
            <a:ext cx="1660712" cy="1683928"/>
          </a:xfrm>
          <a:prstGeom prst="rect">
            <a:avLst/>
          </a:prstGeom>
          <a:ln w="25400">
            <a:solidFill>
              <a:srgbClr val="0070C0"/>
            </a:solidFill>
          </a:ln>
        </p:spPr>
      </p:pic>
    </p:spTree>
    <p:extLst>
      <p:ext uri="{BB962C8B-B14F-4D97-AF65-F5344CB8AC3E}">
        <p14:creationId xmlns:p14="http://schemas.microsoft.com/office/powerpoint/2010/main" val="203050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126" y="233123"/>
            <a:ext cx="1146147" cy="1133954"/>
          </a:xfrm>
          <a:prstGeom prst="rect">
            <a:avLst/>
          </a:prstGeom>
        </p:spPr>
      </p:pic>
      <p:sp>
        <p:nvSpPr>
          <p:cNvPr id="9" name="Title 1"/>
          <p:cNvSpPr>
            <a:spLocks noGrp="1"/>
          </p:cNvSpPr>
          <p:nvPr>
            <p:ph type="title"/>
          </p:nvPr>
        </p:nvSpPr>
        <p:spPr>
          <a:xfrm>
            <a:off x="1373173" y="233123"/>
            <a:ext cx="8596668" cy="942109"/>
          </a:xfrm>
        </p:spPr>
        <p:txBody>
          <a:bodyPr>
            <a:normAutofit/>
          </a:bodyPr>
          <a:lstStyle/>
          <a:p>
            <a:pPr algn="ctr"/>
            <a:r>
              <a:rPr lang="en-GB" sz="4000" dirty="0">
                <a:latin typeface="SassoonCRInfantMedium" panose="02000603020000020003" pitchFamily="2" charset="0"/>
              </a:rPr>
              <a:t>Reception PE</a:t>
            </a:r>
          </a:p>
        </p:txBody>
      </p:sp>
      <p:sp>
        <p:nvSpPr>
          <p:cNvPr id="10" name="Text Box 3"/>
          <p:cNvSpPr txBox="1">
            <a:spLocks noChangeArrowheads="1"/>
          </p:cNvSpPr>
          <p:nvPr/>
        </p:nvSpPr>
        <p:spPr bwMode="auto">
          <a:xfrm>
            <a:off x="1411273" y="984693"/>
            <a:ext cx="8393127" cy="506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SassoonPrimaryInfant" pitchFamily="2" charset="0"/>
            </a:endParaRPr>
          </a:p>
        </p:txBody>
      </p:sp>
      <p:sp>
        <p:nvSpPr>
          <p:cNvPr id="11" name="Text Box 8"/>
          <p:cNvSpPr txBox="1">
            <a:spLocks noChangeArrowheads="1"/>
          </p:cNvSpPr>
          <p:nvPr/>
        </p:nvSpPr>
        <p:spPr bwMode="auto">
          <a:xfrm>
            <a:off x="633427" y="3574485"/>
            <a:ext cx="11558573" cy="2525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Pts val="1000"/>
              <a:tabLst/>
            </a:pPr>
            <a:r>
              <a:rPr kumimoji="0" lang="en-GB" altLang="en-US" sz="2000" b="0" i="0" u="none" strike="noStrike" cap="none" normalizeH="0" baseline="0" dirty="0">
                <a:ln>
                  <a:noFill/>
                </a:ln>
                <a:solidFill>
                  <a:srgbClr val="0070C0"/>
                </a:solidFill>
                <a:effectLst/>
                <a:latin typeface="SassoonPrimaryInfant" pitchFamily="2" charset="0"/>
              </a:rPr>
              <a:t>.</a:t>
            </a:r>
            <a:endParaRPr kumimoji="0" lang="en-US" altLang="en-US" sz="2000" b="0" i="0" u="none" strike="noStrike" cap="none" normalizeH="0" baseline="0" dirty="0">
              <a:ln>
                <a:noFill/>
              </a:ln>
              <a:solidFill>
                <a:schemeClr val="tx1"/>
              </a:solidFill>
              <a:effectLst/>
              <a:latin typeface="SassoonPrimaryInfant" pitchFamily="2" charset="0"/>
            </a:endParaRPr>
          </a:p>
        </p:txBody>
      </p:sp>
      <p:sp>
        <p:nvSpPr>
          <p:cNvPr id="13" name="TextBox 12">
            <a:extLst>
              <a:ext uri="{FF2B5EF4-FFF2-40B4-BE49-F238E27FC236}">
                <a16:creationId xmlns:a16="http://schemas.microsoft.com/office/drawing/2014/main" id="{13752D9F-B74A-4888-B4BD-02D2AA311BA1}"/>
              </a:ext>
            </a:extLst>
          </p:cNvPr>
          <p:cNvSpPr txBox="1"/>
          <p:nvPr/>
        </p:nvSpPr>
        <p:spPr>
          <a:xfrm>
            <a:off x="265126" y="1443841"/>
            <a:ext cx="11558572" cy="5262979"/>
          </a:xfrm>
          <a:prstGeom prst="rect">
            <a:avLst/>
          </a:prstGeom>
          <a:noFill/>
        </p:spPr>
        <p:txBody>
          <a:bodyPr wrap="square">
            <a:spAutoFit/>
          </a:bodyPr>
          <a:lstStyle/>
          <a:p>
            <a:r>
              <a:rPr lang="en-GB" sz="2000" dirty="0"/>
              <a:t>• </a:t>
            </a:r>
            <a:r>
              <a:rPr lang="en-GB" sz="2800" dirty="0">
                <a:latin typeface="SassoonCRInfantMedium" panose="02000603020000020003" pitchFamily="2" charset="0"/>
              </a:rPr>
              <a:t>All children must bring in their PE kit as they will not be able to safely take part if they are wearing their uniform.  Some PE in EYFS is done as part of our learning provision and will be done on various days so they will not always change for these. </a:t>
            </a:r>
          </a:p>
          <a:p>
            <a:endParaRPr lang="en-GB" sz="2800" dirty="0">
              <a:latin typeface="SassoonCRInfantMedium" panose="02000603020000020003" pitchFamily="2" charset="0"/>
            </a:endParaRPr>
          </a:p>
          <a:p>
            <a:r>
              <a:rPr lang="en-GB" sz="2800" dirty="0">
                <a:latin typeface="SassoonCRInfantMedium" panose="02000603020000020003" pitchFamily="2" charset="0"/>
              </a:rPr>
              <a:t> • Children cannot wear earrings during PE and will not be allowed to take part with them in. Adults are not allowed to take them out for them. </a:t>
            </a:r>
          </a:p>
          <a:p>
            <a:endParaRPr lang="en-GB" sz="2800" dirty="0">
              <a:latin typeface="SassoonCRInfantMedium" panose="02000603020000020003" pitchFamily="2" charset="0"/>
            </a:endParaRPr>
          </a:p>
          <a:p>
            <a:r>
              <a:rPr lang="en-GB" sz="2800" dirty="0">
                <a:latin typeface="SassoonCRInfantMedium" panose="02000603020000020003" pitchFamily="2" charset="0"/>
              </a:rPr>
              <a:t>• Please ensure their PE kit and all items inside are labelled clearly – They will go missing and are easier to return with a name. Even socks and tights!</a:t>
            </a:r>
          </a:p>
        </p:txBody>
      </p:sp>
    </p:spTree>
    <p:extLst>
      <p:ext uri="{BB962C8B-B14F-4D97-AF65-F5344CB8AC3E}">
        <p14:creationId xmlns:p14="http://schemas.microsoft.com/office/powerpoint/2010/main" val="2431244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173" y="421361"/>
            <a:ext cx="8596668" cy="757477"/>
          </a:xfrm>
        </p:spPr>
        <p:txBody>
          <a:bodyPr>
            <a:normAutofit/>
          </a:bodyPr>
          <a:lstStyle/>
          <a:p>
            <a:pPr algn="ctr"/>
            <a:r>
              <a:rPr lang="en-GB" sz="4000" dirty="0">
                <a:latin typeface="SassoonCRInfantMedium" panose="02000603020000020003" pitchFamily="2" charset="0"/>
              </a:rPr>
              <a:t>Reception Lunch</a:t>
            </a:r>
          </a:p>
        </p:txBody>
      </p:sp>
      <p:sp>
        <p:nvSpPr>
          <p:cNvPr id="3" name="Content Placeholder 2"/>
          <p:cNvSpPr>
            <a:spLocks noGrp="1"/>
          </p:cNvSpPr>
          <p:nvPr>
            <p:ph idx="1"/>
          </p:nvPr>
        </p:nvSpPr>
        <p:spPr>
          <a:xfrm>
            <a:off x="227025" y="1481716"/>
            <a:ext cx="9512719" cy="4822102"/>
          </a:xfrm>
        </p:spPr>
        <p:txBody>
          <a:bodyPr>
            <a:normAutofit lnSpcReduction="10000"/>
          </a:bodyPr>
          <a:lstStyle/>
          <a:p>
            <a:pPr>
              <a:spcBef>
                <a:spcPts val="1613"/>
              </a:spcBef>
            </a:pPr>
            <a:r>
              <a:rPr lang="en-US" altLang="en-US" sz="2000" dirty="0">
                <a:latin typeface="SassoonCRInfantMedium" panose="02000603020000020003" pitchFamily="2" charset="0"/>
                <a:cs typeface="Arial" panose="020B0604020202020204" pitchFamily="34" charset="0"/>
              </a:rPr>
              <a:t>From Reception, right through to the end of Year 6, all children can have a free school dinner. They will pick their own dinner everyday. The middays will inform us if they have not eaten anything.</a:t>
            </a:r>
          </a:p>
          <a:p>
            <a:pPr>
              <a:spcBef>
                <a:spcPts val="1613"/>
              </a:spcBef>
            </a:pPr>
            <a:r>
              <a:rPr lang="en-US" altLang="en-US" sz="2000" dirty="0">
                <a:latin typeface="SassoonCRInfantMedium" panose="02000603020000020003" pitchFamily="2" charset="0"/>
                <a:cs typeface="Arial" panose="020B0604020202020204" pitchFamily="34" charset="0"/>
              </a:rPr>
              <a:t>Please let us know of any allergies your child has or dietary requirements e.g. no pork, vegetarian but can eat fish etc.</a:t>
            </a:r>
          </a:p>
          <a:p>
            <a:pPr>
              <a:spcBef>
                <a:spcPts val="1613"/>
              </a:spcBef>
            </a:pPr>
            <a:endParaRPr lang="en-US" altLang="en-US" sz="2000" dirty="0">
              <a:latin typeface="SassoonCRInfantMedium" panose="02000603020000020003" pitchFamily="2" charset="0"/>
              <a:cs typeface="Arial" panose="020B0604020202020204" pitchFamily="34" charset="0"/>
            </a:endParaRPr>
          </a:p>
          <a:p>
            <a:pPr>
              <a:spcBef>
                <a:spcPts val="1613"/>
              </a:spcBef>
            </a:pPr>
            <a:endParaRPr lang="en-US" altLang="en-US" sz="2000" dirty="0">
              <a:latin typeface="SassoonCRInfantMedium" panose="02000603020000020003" pitchFamily="2" charset="0"/>
              <a:cs typeface="Arial" panose="020B0604020202020204" pitchFamily="34" charset="0"/>
            </a:endParaRPr>
          </a:p>
          <a:p>
            <a:pPr>
              <a:spcBef>
                <a:spcPts val="1613"/>
              </a:spcBef>
            </a:pPr>
            <a:endParaRPr lang="en-US" altLang="en-US" sz="2000" dirty="0">
              <a:latin typeface="SassoonCRInfantMedium" panose="02000603020000020003" pitchFamily="2" charset="0"/>
              <a:cs typeface="Arial" panose="020B0604020202020204" pitchFamily="34" charset="0"/>
            </a:endParaRPr>
          </a:p>
          <a:p>
            <a:pPr>
              <a:spcBef>
                <a:spcPts val="1613"/>
              </a:spcBef>
            </a:pPr>
            <a:endParaRPr lang="en-US" altLang="en-US" sz="2000" dirty="0">
              <a:latin typeface="SassoonCRInfantMedium" panose="02000603020000020003" pitchFamily="2" charset="0"/>
              <a:cs typeface="Arial" panose="020B0604020202020204" pitchFamily="34" charset="0"/>
            </a:endParaRPr>
          </a:p>
          <a:p>
            <a:pPr>
              <a:spcBef>
                <a:spcPts val="1613"/>
              </a:spcBef>
            </a:pPr>
            <a:r>
              <a:rPr lang="en-US" altLang="en-US" sz="2000" dirty="0">
                <a:latin typeface="SassoonCRInfantMedium" panose="02000603020000020003" pitchFamily="2" charset="0"/>
                <a:cs typeface="Arial" panose="020B0604020202020204" pitchFamily="34" charset="0"/>
              </a:rPr>
              <a:t>If you choose to provide your child with a packed lunch instead, please follow our healthy school policy. Please do not give your child glass bottles, fizzy drinks, sweets, chocolate or any food that contains nuts.</a:t>
            </a:r>
            <a:endParaRPr lang="en-GB" altLang="en-US" sz="2000" dirty="0">
              <a:latin typeface="SassoonCRInfantMedium" panose="02000603020000020003" pitchFamily="2" charset="0"/>
              <a:cs typeface="Arial" panose="020B0604020202020204" pitchFamily="34" charset="0"/>
            </a:endParaRPr>
          </a:p>
          <a:p>
            <a:pPr>
              <a:spcBef>
                <a:spcPts val="1613"/>
              </a:spcBef>
            </a:pPr>
            <a:endParaRPr lang="en-GB" altLang="en-US" sz="2000" dirty="0">
              <a:latin typeface="SassoonCRInfantMedium" panose="02000603020000020003" pitchFamily="2" charset="0"/>
              <a:cs typeface="Arial" panose="020B0604020202020204" pitchFamily="34" charset="0"/>
            </a:endParaRPr>
          </a:p>
          <a:p>
            <a:endParaRPr lang="en-GB" dirty="0">
              <a:latin typeface="SassoonCRInfantMedium" panose="02000603020000020003" pitchFamily="2" charset="0"/>
            </a:endParaRPr>
          </a:p>
        </p:txBody>
      </p:sp>
      <p:pic>
        <p:nvPicPr>
          <p:cNvPr id="4" name="Picture 3"/>
          <p:cNvPicPr>
            <a:picLocks noChangeAspect="1"/>
          </p:cNvPicPr>
          <p:nvPr/>
        </p:nvPicPr>
        <p:blipFill>
          <a:blip r:embed="rId2"/>
          <a:stretch>
            <a:fillRect/>
          </a:stretch>
        </p:blipFill>
        <p:spPr>
          <a:xfrm>
            <a:off x="227026" y="233123"/>
            <a:ext cx="1146147" cy="1133954"/>
          </a:xfrm>
          <a:prstGeom prst="rect">
            <a:avLst/>
          </a:prstGeom>
        </p:spPr>
      </p:pic>
      <p:pic>
        <p:nvPicPr>
          <p:cNvPr id="5" name="Picture 4"/>
          <p:cNvPicPr>
            <a:picLocks noChangeAspect="1"/>
          </p:cNvPicPr>
          <p:nvPr/>
        </p:nvPicPr>
        <p:blipFill>
          <a:blip r:embed="rId3"/>
          <a:stretch>
            <a:fillRect/>
          </a:stretch>
        </p:blipFill>
        <p:spPr>
          <a:xfrm>
            <a:off x="2628505" y="3175392"/>
            <a:ext cx="2347163" cy="1615580"/>
          </a:xfrm>
          <a:prstGeom prst="rect">
            <a:avLst/>
          </a:prstGeom>
          <a:ln w="38100">
            <a:solidFill>
              <a:schemeClr val="accent2">
                <a:lumMod val="75000"/>
              </a:schemeClr>
            </a:solidFill>
          </a:ln>
        </p:spPr>
      </p:pic>
      <p:pic>
        <p:nvPicPr>
          <p:cNvPr id="6" name="Picture 5"/>
          <p:cNvPicPr>
            <a:picLocks noChangeAspect="1"/>
          </p:cNvPicPr>
          <p:nvPr/>
        </p:nvPicPr>
        <p:blipFill>
          <a:blip r:embed="rId4"/>
          <a:stretch>
            <a:fillRect/>
          </a:stretch>
        </p:blipFill>
        <p:spPr>
          <a:xfrm>
            <a:off x="5852059" y="3189276"/>
            <a:ext cx="2316681" cy="1627773"/>
          </a:xfrm>
          <a:prstGeom prst="rect">
            <a:avLst/>
          </a:prstGeom>
          <a:ln w="38100">
            <a:solidFill>
              <a:schemeClr val="accent2">
                <a:lumMod val="75000"/>
              </a:schemeClr>
            </a:solidFill>
          </a:ln>
        </p:spPr>
      </p:pic>
    </p:spTree>
    <p:extLst>
      <p:ext uri="{BB962C8B-B14F-4D97-AF65-F5344CB8AC3E}">
        <p14:creationId xmlns:p14="http://schemas.microsoft.com/office/powerpoint/2010/main" val="206260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2F0B4-2533-41C7-A0D1-EB9577435AF2}"/>
              </a:ext>
            </a:extLst>
          </p:cNvPr>
          <p:cNvSpPr>
            <a:spLocks noGrp="1"/>
          </p:cNvSpPr>
          <p:nvPr>
            <p:ph type="title"/>
          </p:nvPr>
        </p:nvSpPr>
        <p:spPr>
          <a:xfrm>
            <a:off x="1260429" y="472081"/>
            <a:ext cx="8596668" cy="1320800"/>
          </a:xfrm>
        </p:spPr>
        <p:txBody>
          <a:bodyPr>
            <a:normAutofit/>
          </a:bodyPr>
          <a:lstStyle/>
          <a:p>
            <a:pPr algn="ctr"/>
            <a:r>
              <a:rPr lang="en-GB" sz="4000" dirty="0">
                <a:latin typeface="SassoonCRInfantMedium" panose="02000603020000020003" pitchFamily="2" charset="0"/>
              </a:rPr>
              <a:t>Letters &amp; Notices</a:t>
            </a:r>
          </a:p>
        </p:txBody>
      </p:sp>
      <p:sp>
        <p:nvSpPr>
          <p:cNvPr id="3" name="Content Placeholder 2">
            <a:extLst>
              <a:ext uri="{FF2B5EF4-FFF2-40B4-BE49-F238E27FC236}">
                <a16:creationId xmlns:a16="http://schemas.microsoft.com/office/drawing/2014/main" id="{CCD9B302-32AE-4BA3-96A6-987F5EB75A10}"/>
              </a:ext>
            </a:extLst>
          </p:cNvPr>
          <p:cNvSpPr>
            <a:spLocks noGrp="1"/>
          </p:cNvSpPr>
          <p:nvPr>
            <p:ph idx="1"/>
          </p:nvPr>
        </p:nvSpPr>
        <p:spPr>
          <a:xfrm>
            <a:off x="1260429" y="2505146"/>
            <a:ext cx="9296399" cy="3880773"/>
          </a:xfrm>
        </p:spPr>
        <p:txBody>
          <a:bodyPr>
            <a:normAutofit lnSpcReduction="10000"/>
          </a:bodyPr>
          <a:lstStyle/>
          <a:p>
            <a:r>
              <a:rPr lang="en-GB" sz="2800" dirty="0">
                <a:latin typeface="SassoonCRInfantMedium" panose="02000603020000020003" pitchFamily="2" charset="0"/>
              </a:rPr>
              <a:t>We get a lot of information that we need to pass onto you. PLEASE do check the children’s book bags every day and read the letters that they will give to you. Some are for things that your children will miss out on and or changes that will impact you e.g. half days / non uniform days / inset days.</a:t>
            </a:r>
          </a:p>
          <a:p>
            <a:endParaRPr lang="en-GB" sz="2800" dirty="0">
              <a:latin typeface="SassoonCRInfantMedium" panose="02000603020000020003" pitchFamily="2" charset="0"/>
            </a:endParaRPr>
          </a:p>
          <a:p>
            <a:r>
              <a:rPr lang="en-GB" sz="2800" dirty="0">
                <a:latin typeface="SassoonCRInfantMedium" panose="02000603020000020003" pitchFamily="2" charset="0"/>
              </a:rPr>
              <a:t>Information e.g. assembly notices will also be displayed on our parent notice board.</a:t>
            </a:r>
          </a:p>
        </p:txBody>
      </p:sp>
      <p:pic>
        <p:nvPicPr>
          <p:cNvPr id="4" name="Picture 3">
            <a:extLst>
              <a:ext uri="{FF2B5EF4-FFF2-40B4-BE49-F238E27FC236}">
                <a16:creationId xmlns:a16="http://schemas.microsoft.com/office/drawing/2014/main" id="{BB7FFCE1-EB48-4EAB-B61B-8C29D09F3956}"/>
              </a:ext>
            </a:extLst>
          </p:cNvPr>
          <p:cNvPicPr>
            <a:picLocks noChangeAspect="1"/>
          </p:cNvPicPr>
          <p:nvPr/>
        </p:nvPicPr>
        <p:blipFill rotWithShape="1">
          <a:blip r:embed="rId2"/>
          <a:srcRect l="33572" t="-2246" r="36858" b="-3296"/>
          <a:stretch/>
        </p:blipFill>
        <p:spPr>
          <a:xfrm>
            <a:off x="0" y="269460"/>
            <a:ext cx="2478157" cy="2188313"/>
          </a:xfrm>
          <a:prstGeom prst="rect">
            <a:avLst/>
          </a:prstGeom>
        </p:spPr>
      </p:pic>
    </p:spTree>
    <p:extLst>
      <p:ext uri="{BB962C8B-B14F-4D97-AF65-F5344CB8AC3E}">
        <p14:creationId xmlns:p14="http://schemas.microsoft.com/office/powerpoint/2010/main" val="221286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2F6E-7EC4-4F36-B62F-0F96BE532B22}"/>
              </a:ext>
            </a:extLst>
          </p:cNvPr>
          <p:cNvSpPr>
            <a:spLocks noGrp="1"/>
          </p:cNvSpPr>
          <p:nvPr>
            <p:ph type="title"/>
          </p:nvPr>
        </p:nvSpPr>
        <p:spPr>
          <a:xfrm>
            <a:off x="1797666" y="443033"/>
            <a:ext cx="8596668" cy="1320800"/>
          </a:xfrm>
        </p:spPr>
        <p:txBody>
          <a:bodyPr>
            <a:normAutofit/>
          </a:bodyPr>
          <a:lstStyle/>
          <a:p>
            <a:pPr algn="ctr"/>
            <a:r>
              <a:rPr lang="en-GB" sz="4000" dirty="0">
                <a:latin typeface="SassoonCRInfantMedium" panose="02000603020000020003" pitchFamily="2" charset="0"/>
              </a:rPr>
              <a:t>Assemblies</a:t>
            </a:r>
          </a:p>
        </p:txBody>
      </p:sp>
      <p:sp>
        <p:nvSpPr>
          <p:cNvPr id="3" name="Content Placeholder 2">
            <a:extLst>
              <a:ext uri="{FF2B5EF4-FFF2-40B4-BE49-F238E27FC236}">
                <a16:creationId xmlns:a16="http://schemas.microsoft.com/office/drawing/2014/main" id="{887A1E6F-2454-404A-90A0-1DBE83BD82AE}"/>
              </a:ext>
            </a:extLst>
          </p:cNvPr>
          <p:cNvSpPr>
            <a:spLocks noGrp="1"/>
          </p:cNvSpPr>
          <p:nvPr>
            <p:ph idx="1"/>
          </p:nvPr>
        </p:nvSpPr>
        <p:spPr>
          <a:xfrm>
            <a:off x="677333" y="1763833"/>
            <a:ext cx="10329333" cy="4277529"/>
          </a:xfrm>
        </p:spPr>
        <p:txBody>
          <a:bodyPr>
            <a:normAutofit/>
          </a:bodyPr>
          <a:lstStyle/>
          <a:p>
            <a:r>
              <a:rPr lang="en-GB" sz="3200" dirty="0">
                <a:latin typeface="SassoonCRInfantMedium" panose="02000603020000020003" pitchFamily="2" charset="0"/>
              </a:rPr>
              <a:t>We will be having a class assembly at the end of the year which you are invited to attend (dates to follow)</a:t>
            </a:r>
          </a:p>
          <a:p>
            <a:r>
              <a:rPr lang="en-GB" sz="3200" dirty="0">
                <a:latin typeface="SassoonCRInfantMedium" panose="02000603020000020003" pitchFamily="2" charset="0"/>
              </a:rPr>
              <a:t>Every Friday the whole school meets for a celebration assembly. You are invited to join us, however, Reception will not be attending for the first few weeks – we will let you know when we start going.</a:t>
            </a:r>
          </a:p>
        </p:txBody>
      </p:sp>
      <p:pic>
        <p:nvPicPr>
          <p:cNvPr id="4" name="Picture 3">
            <a:extLst>
              <a:ext uri="{FF2B5EF4-FFF2-40B4-BE49-F238E27FC236}">
                <a16:creationId xmlns:a16="http://schemas.microsoft.com/office/drawing/2014/main" id="{13FEFF4F-0CF0-49F5-A8D5-0E40CAC3B5DB}"/>
              </a:ext>
            </a:extLst>
          </p:cNvPr>
          <p:cNvPicPr>
            <a:picLocks noChangeAspect="1"/>
          </p:cNvPicPr>
          <p:nvPr/>
        </p:nvPicPr>
        <p:blipFill>
          <a:blip r:embed="rId2"/>
          <a:stretch>
            <a:fillRect/>
          </a:stretch>
        </p:blipFill>
        <p:spPr>
          <a:xfrm>
            <a:off x="227026" y="233123"/>
            <a:ext cx="1146147" cy="1133954"/>
          </a:xfrm>
          <a:prstGeom prst="rect">
            <a:avLst/>
          </a:prstGeom>
        </p:spPr>
      </p:pic>
    </p:spTree>
    <p:extLst>
      <p:ext uri="{BB962C8B-B14F-4D97-AF65-F5344CB8AC3E}">
        <p14:creationId xmlns:p14="http://schemas.microsoft.com/office/powerpoint/2010/main" val="1690811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5956-B653-440A-8048-DB367AE15687}"/>
              </a:ext>
            </a:extLst>
          </p:cNvPr>
          <p:cNvSpPr>
            <a:spLocks noGrp="1"/>
          </p:cNvSpPr>
          <p:nvPr>
            <p:ph type="title"/>
          </p:nvPr>
        </p:nvSpPr>
        <p:spPr>
          <a:xfrm>
            <a:off x="1480246" y="177059"/>
            <a:ext cx="8596668" cy="1320800"/>
          </a:xfrm>
        </p:spPr>
        <p:txBody>
          <a:bodyPr>
            <a:normAutofit/>
          </a:bodyPr>
          <a:lstStyle/>
          <a:p>
            <a:pPr algn="ctr"/>
            <a:r>
              <a:rPr lang="en-GB" sz="4000" dirty="0">
                <a:latin typeface="SassoonCRInfantMedium" panose="02000603020000020003" pitchFamily="2" charset="0"/>
              </a:rPr>
              <a:t>Birthdays</a:t>
            </a:r>
          </a:p>
        </p:txBody>
      </p:sp>
      <p:sp>
        <p:nvSpPr>
          <p:cNvPr id="3" name="Content Placeholder 2">
            <a:extLst>
              <a:ext uri="{FF2B5EF4-FFF2-40B4-BE49-F238E27FC236}">
                <a16:creationId xmlns:a16="http://schemas.microsoft.com/office/drawing/2014/main" id="{C50996D1-89BF-4C35-855F-F6B0A7C6BA05}"/>
              </a:ext>
            </a:extLst>
          </p:cNvPr>
          <p:cNvSpPr>
            <a:spLocks noGrp="1"/>
          </p:cNvSpPr>
          <p:nvPr>
            <p:ph idx="1"/>
          </p:nvPr>
        </p:nvSpPr>
        <p:spPr>
          <a:xfrm>
            <a:off x="1038060" y="1497859"/>
            <a:ext cx="8596668" cy="3880773"/>
          </a:xfrm>
        </p:spPr>
        <p:txBody>
          <a:bodyPr>
            <a:normAutofit/>
          </a:bodyPr>
          <a:lstStyle/>
          <a:p>
            <a:r>
              <a:rPr lang="en-GB" sz="2400" dirty="0">
                <a:latin typeface="SassoonCRInfantMedium" panose="02000603020000020003" pitchFamily="2" charset="0"/>
              </a:rPr>
              <a:t>Your child is invited to wear their own clothes on their birthday. If their birthday is on a weekend or half term you can choose a day close to their birthday for them to wear their own clothes in school.</a:t>
            </a:r>
          </a:p>
          <a:p>
            <a:endParaRPr lang="en-GB" sz="2400" dirty="0">
              <a:latin typeface="SassoonCRInfantMedium" panose="02000603020000020003" pitchFamily="2" charset="0"/>
            </a:endParaRPr>
          </a:p>
          <a:p>
            <a:r>
              <a:rPr lang="en-GB" sz="2400" dirty="0">
                <a:latin typeface="SassoonCRInfantMedium" panose="02000603020000020003" pitchFamily="2" charset="0"/>
              </a:rPr>
              <a:t>Only 1 packet of sweets per child is allowed to be brought in to give out. We are not allowed to give other things out due to allergies. </a:t>
            </a:r>
          </a:p>
        </p:txBody>
      </p:sp>
      <p:pic>
        <p:nvPicPr>
          <p:cNvPr id="4" name="Picture 3">
            <a:extLst>
              <a:ext uri="{FF2B5EF4-FFF2-40B4-BE49-F238E27FC236}">
                <a16:creationId xmlns:a16="http://schemas.microsoft.com/office/drawing/2014/main" id="{EC7D959D-653D-468C-9DE0-6923B99910BB}"/>
              </a:ext>
            </a:extLst>
          </p:cNvPr>
          <p:cNvPicPr>
            <a:picLocks noChangeAspect="1"/>
          </p:cNvPicPr>
          <p:nvPr/>
        </p:nvPicPr>
        <p:blipFill>
          <a:blip r:embed="rId2"/>
          <a:stretch>
            <a:fillRect/>
          </a:stretch>
        </p:blipFill>
        <p:spPr>
          <a:xfrm>
            <a:off x="227026" y="233123"/>
            <a:ext cx="1146147" cy="1133954"/>
          </a:xfrm>
          <a:prstGeom prst="rect">
            <a:avLst/>
          </a:prstGeom>
        </p:spPr>
      </p:pic>
      <p:pic>
        <p:nvPicPr>
          <p:cNvPr id="1026" name="Picture 2" descr="Wholesale Haribo Starmix Mini-Bags 18g - Harrisons Direct">
            <a:extLst>
              <a:ext uri="{FF2B5EF4-FFF2-40B4-BE49-F238E27FC236}">
                <a16:creationId xmlns:a16="http://schemas.microsoft.com/office/drawing/2014/main" id="{440DB076-AE33-4132-ABB5-F7D66F738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358" y="4939361"/>
            <a:ext cx="18478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TTLES Chewy Candy Fun Size Packs, 4 lb - Walmart.com">
            <a:extLst>
              <a:ext uri="{FF2B5EF4-FFF2-40B4-BE49-F238E27FC236}">
                <a16:creationId xmlns:a16="http://schemas.microsoft.com/office/drawing/2014/main" id="{F870896E-2649-4252-BEC9-85E8CDD20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159" y="4851582"/>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2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392" y="397454"/>
            <a:ext cx="8596668" cy="1006929"/>
          </a:xfrm>
        </p:spPr>
        <p:txBody>
          <a:bodyPr>
            <a:normAutofit/>
          </a:bodyPr>
          <a:lstStyle/>
          <a:p>
            <a:pPr algn="ctr"/>
            <a:r>
              <a:rPr lang="en-GB" sz="6000" dirty="0">
                <a:latin typeface="SassoonCRInfantMedium" panose="02000603020000020003" pitchFamily="2" charset="0"/>
              </a:rPr>
              <a:t>Starting School</a:t>
            </a:r>
          </a:p>
        </p:txBody>
      </p:sp>
      <p:pic>
        <p:nvPicPr>
          <p:cNvPr id="4" name="Content Placeholder 3"/>
          <p:cNvPicPr>
            <a:picLocks noGrp="1" noChangeAspect="1"/>
          </p:cNvPicPr>
          <p:nvPr>
            <p:ph idx="1"/>
          </p:nvPr>
        </p:nvPicPr>
        <p:blipFill>
          <a:blip r:embed="rId2"/>
          <a:stretch>
            <a:fillRect/>
          </a:stretch>
        </p:blipFill>
        <p:spPr>
          <a:xfrm>
            <a:off x="199245" y="270429"/>
            <a:ext cx="1146147" cy="1133954"/>
          </a:xfrm>
          <a:prstGeom prst="rect">
            <a:avLst/>
          </a:prstGeom>
        </p:spPr>
      </p:pic>
      <p:sp>
        <p:nvSpPr>
          <p:cNvPr id="5" name="Rectangle 4"/>
          <p:cNvSpPr/>
          <p:nvPr/>
        </p:nvSpPr>
        <p:spPr>
          <a:xfrm>
            <a:off x="894522" y="1698171"/>
            <a:ext cx="9640956" cy="4031873"/>
          </a:xfrm>
          <a:prstGeom prst="rect">
            <a:avLst/>
          </a:prstGeom>
        </p:spPr>
        <p:txBody>
          <a:bodyPr wrap="square">
            <a:spAutoFit/>
          </a:bodyPr>
          <a:lstStyle/>
          <a:p>
            <a:r>
              <a:rPr lang="en-GB" sz="3200" dirty="0">
                <a:latin typeface="SassoonPrimaryInfant" pitchFamily="2" charset="0"/>
              </a:rPr>
              <a:t>In</a:t>
            </a:r>
            <a:r>
              <a:rPr lang="en-GB" sz="3200" dirty="0">
                <a:latin typeface="SassoonCRInfantMedium" panose="02000603020000020003" pitchFamily="2" charset="0"/>
              </a:rPr>
              <a:t> September:</a:t>
            </a:r>
          </a:p>
          <a:p>
            <a:endParaRPr lang="en-GB" sz="3200" dirty="0">
              <a:latin typeface="SassoonCRInfantMedium" panose="02000603020000020003" pitchFamily="2" charset="0"/>
            </a:endParaRPr>
          </a:p>
          <a:p>
            <a:pPr marL="342900" indent="-342900">
              <a:buFont typeface="Arial" panose="020B0604020202020204" pitchFamily="34" charset="0"/>
              <a:buChar char="•"/>
            </a:pPr>
            <a:r>
              <a:rPr lang="en-GB" sz="3200" dirty="0">
                <a:latin typeface="SassoonCRInfantMedium" panose="02000603020000020003" pitchFamily="2" charset="0"/>
              </a:rPr>
              <a:t>Individual meetings with class teacher prior to start.</a:t>
            </a:r>
          </a:p>
          <a:p>
            <a:pPr marL="342900" indent="-342900">
              <a:buFont typeface="Arial" panose="020B0604020202020204" pitchFamily="34" charset="0"/>
              <a:buChar char="•"/>
            </a:pPr>
            <a:r>
              <a:rPr lang="en-GB" sz="3200" dirty="0">
                <a:latin typeface="SassoonCRInfantMedium" panose="02000603020000020003" pitchFamily="2" charset="0"/>
              </a:rPr>
              <a:t>Staggered start in small groups over a one week period in September.</a:t>
            </a:r>
          </a:p>
          <a:p>
            <a:pPr marL="342900" indent="-342900">
              <a:buFont typeface="Arial" panose="020B0604020202020204" pitchFamily="34" charset="0"/>
              <a:buChar char="•"/>
            </a:pPr>
            <a:r>
              <a:rPr lang="en-GB" sz="3200" dirty="0">
                <a:latin typeface="SassoonCRInfantMedium" panose="02000603020000020003" pitchFamily="2" charset="0"/>
              </a:rPr>
              <a:t>Curriculum meeting with parents at the end of September.</a:t>
            </a:r>
          </a:p>
        </p:txBody>
      </p:sp>
    </p:spTree>
    <p:extLst>
      <p:ext uri="{BB962C8B-B14F-4D97-AF65-F5344CB8AC3E}">
        <p14:creationId xmlns:p14="http://schemas.microsoft.com/office/powerpoint/2010/main" val="1554864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39080-511E-41DA-ABBF-D4F05A3E3BBF}"/>
              </a:ext>
            </a:extLst>
          </p:cNvPr>
          <p:cNvSpPr>
            <a:spLocks noGrp="1"/>
          </p:cNvSpPr>
          <p:nvPr>
            <p:ph type="title"/>
          </p:nvPr>
        </p:nvSpPr>
        <p:spPr>
          <a:xfrm>
            <a:off x="1608667" y="443033"/>
            <a:ext cx="8596668" cy="1320800"/>
          </a:xfrm>
        </p:spPr>
        <p:txBody>
          <a:bodyPr>
            <a:normAutofit/>
          </a:bodyPr>
          <a:lstStyle/>
          <a:p>
            <a:r>
              <a:rPr lang="en-GB" sz="4000" dirty="0">
                <a:latin typeface="SassoonCRInfantMedium" panose="02000603020000020003" pitchFamily="2" charset="0"/>
              </a:rPr>
              <a:t>What to do if you have a concern</a:t>
            </a:r>
          </a:p>
        </p:txBody>
      </p:sp>
      <p:sp>
        <p:nvSpPr>
          <p:cNvPr id="3" name="Content Placeholder 2">
            <a:extLst>
              <a:ext uri="{FF2B5EF4-FFF2-40B4-BE49-F238E27FC236}">
                <a16:creationId xmlns:a16="http://schemas.microsoft.com/office/drawing/2014/main" id="{0036BDD4-6711-45D8-8FA5-2513244533E8}"/>
              </a:ext>
            </a:extLst>
          </p:cNvPr>
          <p:cNvSpPr>
            <a:spLocks noGrp="1"/>
          </p:cNvSpPr>
          <p:nvPr>
            <p:ph idx="1"/>
          </p:nvPr>
        </p:nvSpPr>
        <p:spPr>
          <a:xfrm>
            <a:off x="677333" y="1896533"/>
            <a:ext cx="10109199" cy="4144829"/>
          </a:xfrm>
        </p:spPr>
        <p:txBody>
          <a:bodyPr>
            <a:normAutofit lnSpcReduction="10000"/>
          </a:bodyPr>
          <a:lstStyle/>
          <a:p>
            <a:r>
              <a:rPr lang="en-GB" sz="2400" dirty="0">
                <a:latin typeface="SassoonCRInfantMedium" panose="02000603020000020003" pitchFamily="2" charset="0"/>
              </a:rPr>
              <a:t>If you have a concern and would like to speak to your child’s teacher/key worker please email them on the emails below… </a:t>
            </a:r>
          </a:p>
          <a:p>
            <a:r>
              <a:rPr lang="en-GB" sz="2400" dirty="0">
                <a:latin typeface="SassoonCRInfantMedium" panose="02000603020000020003" pitchFamily="2" charset="0"/>
              </a:rPr>
              <a:t>EYFS@st-peter.bardaglea.org.uk </a:t>
            </a:r>
          </a:p>
          <a:p>
            <a:r>
              <a:rPr lang="en-GB" sz="2400" dirty="0">
                <a:latin typeface="SassoonCRInfantMedium" panose="02000603020000020003" pitchFamily="2" charset="0"/>
              </a:rPr>
              <a:t>We like to work with the children as soon as they come in, in the mornings, so if you have any queries please catch us at the end of the school day AFTER all the children have been dismissed. </a:t>
            </a:r>
          </a:p>
          <a:p>
            <a:endParaRPr lang="en-GB" sz="2400" dirty="0">
              <a:latin typeface="SassoonCRInfantMedium" panose="02000603020000020003" pitchFamily="2" charset="0"/>
            </a:endParaRPr>
          </a:p>
          <a:p>
            <a:r>
              <a:rPr lang="en-GB" sz="2400" dirty="0">
                <a:latin typeface="SassoonCRInfantMedium" panose="02000603020000020003" pitchFamily="2" charset="0"/>
              </a:rPr>
              <a:t>We do have to ensure all children are collected by the correct adult and all messages are given so </a:t>
            </a:r>
            <a:r>
              <a:rPr lang="en-GB" sz="2400" b="1" u="sng" dirty="0">
                <a:solidFill>
                  <a:srgbClr val="FF0000"/>
                </a:solidFill>
                <a:latin typeface="SassoonCRInfantMedium" panose="02000603020000020003" pitchFamily="2" charset="0"/>
              </a:rPr>
              <a:t>please be patient </a:t>
            </a:r>
            <a:r>
              <a:rPr lang="en-GB" sz="2400" dirty="0">
                <a:latin typeface="SassoonCRInfantMedium" panose="02000603020000020003" pitchFamily="2" charset="0"/>
              </a:rPr>
              <a:t>with us when we do this at the end of the day.</a:t>
            </a:r>
          </a:p>
        </p:txBody>
      </p:sp>
      <p:pic>
        <p:nvPicPr>
          <p:cNvPr id="4" name="Picture 3">
            <a:extLst>
              <a:ext uri="{FF2B5EF4-FFF2-40B4-BE49-F238E27FC236}">
                <a16:creationId xmlns:a16="http://schemas.microsoft.com/office/drawing/2014/main" id="{6414A877-5E7D-415E-BE29-E930A321538E}"/>
              </a:ext>
            </a:extLst>
          </p:cNvPr>
          <p:cNvPicPr>
            <a:picLocks noChangeAspect="1"/>
          </p:cNvPicPr>
          <p:nvPr/>
        </p:nvPicPr>
        <p:blipFill>
          <a:blip r:embed="rId2"/>
          <a:stretch>
            <a:fillRect/>
          </a:stretch>
        </p:blipFill>
        <p:spPr>
          <a:xfrm>
            <a:off x="227026" y="233123"/>
            <a:ext cx="1146147" cy="1133954"/>
          </a:xfrm>
          <a:prstGeom prst="rect">
            <a:avLst/>
          </a:prstGeom>
        </p:spPr>
      </p:pic>
    </p:spTree>
    <p:extLst>
      <p:ext uri="{BB962C8B-B14F-4D97-AF65-F5344CB8AC3E}">
        <p14:creationId xmlns:p14="http://schemas.microsoft.com/office/powerpoint/2010/main" val="3400645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173" y="233123"/>
            <a:ext cx="8596668" cy="1320800"/>
          </a:xfrm>
        </p:spPr>
        <p:txBody>
          <a:bodyPr>
            <a:normAutofit/>
          </a:bodyPr>
          <a:lstStyle/>
          <a:p>
            <a:pPr algn="ctr"/>
            <a:r>
              <a:rPr lang="en-GB" sz="4000" dirty="0">
                <a:latin typeface="SassoonCRInfantMedium" panose="02000603020000020003" pitchFamily="2" charset="0"/>
              </a:rPr>
              <a:t>Being Reception Ready</a:t>
            </a:r>
          </a:p>
        </p:txBody>
      </p:sp>
      <p:sp>
        <p:nvSpPr>
          <p:cNvPr id="3" name="Content Placeholder 2"/>
          <p:cNvSpPr>
            <a:spLocks noGrp="1"/>
          </p:cNvSpPr>
          <p:nvPr>
            <p:ph idx="1"/>
          </p:nvPr>
        </p:nvSpPr>
        <p:spPr>
          <a:xfrm>
            <a:off x="302101" y="1367077"/>
            <a:ext cx="10738811" cy="4971568"/>
          </a:xfrm>
        </p:spPr>
        <p:txBody>
          <a:bodyPr>
            <a:noAutofit/>
          </a:bodyPr>
          <a:lstStyle/>
          <a:p>
            <a:pPr marL="0" indent="0">
              <a:buNone/>
            </a:pPr>
            <a:r>
              <a:rPr lang="en-GB" sz="2000" dirty="0">
                <a:latin typeface="SassoonCRInfantMedium" panose="02000603020000020003" pitchFamily="2" charset="0"/>
              </a:rPr>
              <a:t>Encourage your child to have a go!</a:t>
            </a:r>
          </a:p>
          <a:p>
            <a:r>
              <a:rPr lang="en-GB" sz="2000" dirty="0">
                <a:latin typeface="SassoonCRInfantMedium" panose="02000603020000020003" pitchFamily="2" charset="0"/>
              </a:rPr>
              <a:t>Develop self-help skills by encouraging your child to take off and put on their own clothes, practice doing up zips, buttons and poppers. </a:t>
            </a:r>
          </a:p>
          <a:p>
            <a:r>
              <a:rPr lang="en-GB" sz="2000" dirty="0">
                <a:latin typeface="SassoonCRInfantMedium" panose="02000603020000020003" pitchFamily="2" charset="0"/>
              </a:rPr>
              <a:t>Encourage your child to take their shoes and socks on and off independently.     </a:t>
            </a:r>
          </a:p>
          <a:p>
            <a:r>
              <a:rPr lang="en-GB" sz="2000" dirty="0">
                <a:latin typeface="SassoonCRInfantMedium" panose="02000603020000020003" pitchFamily="2" charset="0"/>
              </a:rPr>
              <a:t>Support your child in getting to the toilet in time, wiping themselves, flushing the toilet and washing their hands. Please talk to a member of staff if your child has any additional needs that prevent them from being able to use the toilet independently.   </a:t>
            </a:r>
          </a:p>
          <a:p>
            <a:r>
              <a:rPr lang="en-GB" sz="2000" dirty="0">
                <a:latin typeface="SassoonCRInfantMedium" panose="02000603020000020003" pitchFamily="2" charset="0"/>
              </a:rPr>
              <a:t>Encourage your child to blow their nose themselves, put the tissue in the bin and wash their hands. If reinforced at home and school this will become the norm and your child will develop a healthy routine.      </a:t>
            </a:r>
          </a:p>
          <a:p>
            <a:r>
              <a:rPr lang="en-GB" sz="2000" dirty="0">
                <a:latin typeface="SassoonCRInfantMedium" panose="02000603020000020003" pitchFamily="2" charset="0"/>
              </a:rPr>
              <a:t>Try to establish a good sleep routine.</a:t>
            </a:r>
          </a:p>
          <a:p>
            <a:pPr marL="0" indent="0" algn="ctr">
              <a:buNone/>
            </a:pPr>
            <a:endParaRPr lang="en-GB" sz="2000" b="1" dirty="0">
              <a:latin typeface="SassoonCRInfantMedium" panose="02000603020000020003" pitchFamily="2" charset="0"/>
            </a:endParaRPr>
          </a:p>
          <a:p>
            <a:pPr marL="0" indent="0" algn="ctr">
              <a:buNone/>
            </a:pPr>
            <a:r>
              <a:rPr lang="en-GB" altLang="en-US" sz="2000" b="1" dirty="0">
                <a:latin typeface="SassoonCRInfantMedium" panose="02000603020000020003" pitchFamily="2" charset="0"/>
              </a:rPr>
              <a:t>We really hope your child enjoys their time in Reception with us. If you do have any concerns or questions please speak to your child’s  Teacher.</a:t>
            </a:r>
          </a:p>
          <a:p>
            <a:pPr marL="0" indent="0">
              <a:buNone/>
            </a:pPr>
            <a:endParaRPr lang="en-GB" sz="2000" dirty="0">
              <a:latin typeface="SassoonCRInfantMedium" panose="02000603020000020003" pitchFamily="2" charset="0"/>
            </a:endParaRPr>
          </a:p>
        </p:txBody>
      </p:sp>
      <p:pic>
        <p:nvPicPr>
          <p:cNvPr id="4" name="Picture 3"/>
          <p:cNvPicPr>
            <a:picLocks noChangeAspect="1"/>
          </p:cNvPicPr>
          <p:nvPr/>
        </p:nvPicPr>
        <p:blipFill>
          <a:blip r:embed="rId2"/>
          <a:stretch>
            <a:fillRect/>
          </a:stretch>
        </p:blipFill>
        <p:spPr>
          <a:xfrm>
            <a:off x="227026" y="233123"/>
            <a:ext cx="1146147" cy="1133954"/>
          </a:xfrm>
          <a:prstGeom prst="rect">
            <a:avLst/>
          </a:prstGeom>
        </p:spPr>
      </p:pic>
    </p:spTree>
    <p:extLst>
      <p:ext uri="{BB962C8B-B14F-4D97-AF65-F5344CB8AC3E}">
        <p14:creationId xmlns:p14="http://schemas.microsoft.com/office/powerpoint/2010/main" val="395073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126" y="233123"/>
            <a:ext cx="1146147" cy="1133954"/>
          </a:xfrm>
          <a:prstGeom prst="rect">
            <a:avLst/>
          </a:prstGeom>
        </p:spPr>
      </p:pic>
      <p:sp>
        <p:nvSpPr>
          <p:cNvPr id="11" name="Text Box 8"/>
          <p:cNvSpPr txBox="1">
            <a:spLocks noChangeArrowheads="1"/>
          </p:cNvSpPr>
          <p:nvPr/>
        </p:nvSpPr>
        <p:spPr bwMode="auto">
          <a:xfrm>
            <a:off x="3541727" y="5480650"/>
            <a:ext cx="11558573" cy="2525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Pts val="1000"/>
              <a:tabLst/>
            </a:pPr>
            <a:r>
              <a:rPr kumimoji="0" lang="en-GB" altLang="en-US" sz="2000" b="0" i="0" u="none" strike="noStrike" cap="none" normalizeH="0" baseline="0" dirty="0">
                <a:ln>
                  <a:noFill/>
                </a:ln>
                <a:solidFill>
                  <a:srgbClr val="0070C0"/>
                </a:solidFill>
                <a:effectLst/>
                <a:latin typeface="SassoonPrimaryInfant" pitchFamily="2" charset="0"/>
              </a:rPr>
              <a:t>.</a:t>
            </a:r>
            <a:endParaRPr kumimoji="0" lang="en-US" altLang="en-US" sz="2000" b="0" i="0" u="none" strike="noStrike" cap="none" normalizeH="0" baseline="0" dirty="0">
              <a:ln>
                <a:noFill/>
              </a:ln>
              <a:solidFill>
                <a:schemeClr val="tx1"/>
              </a:solidFill>
              <a:effectLst/>
              <a:latin typeface="SassoonPrimaryInfant" pitchFamily="2" charset="0"/>
            </a:endParaRPr>
          </a:p>
        </p:txBody>
      </p:sp>
      <p:pic>
        <p:nvPicPr>
          <p:cNvPr id="3" name="Picture 2"/>
          <p:cNvPicPr>
            <a:picLocks noChangeAspect="1"/>
          </p:cNvPicPr>
          <p:nvPr/>
        </p:nvPicPr>
        <p:blipFill>
          <a:blip r:embed="rId3"/>
          <a:stretch>
            <a:fillRect/>
          </a:stretch>
        </p:blipFill>
        <p:spPr>
          <a:xfrm>
            <a:off x="660983" y="1467850"/>
            <a:ext cx="1892196" cy="2577939"/>
          </a:xfrm>
          <a:prstGeom prst="rect">
            <a:avLst/>
          </a:prstGeom>
        </p:spPr>
      </p:pic>
      <p:sp>
        <p:nvSpPr>
          <p:cNvPr id="5" name="TextBox 4">
            <a:extLst>
              <a:ext uri="{FF2B5EF4-FFF2-40B4-BE49-F238E27FC236}">
                <a16:creationId xmlns:a16="http://schemas.microsoft.com/office/drawing/2014/main" id="{35013EE3-2EE8-17D5-588C-66E5F4BD2C0F}"/>
              </a:ext>
            </a:extLst>
          </p:cNvPr>
          <p:cNvSpPr txBox="1"/>
          <p:nvPr/>
        </p:nvSpPr>
        <p:spPr>
          <a:xfrm>
            <a:off x="2643996" y="180327"/>
            <a:ext cx="7548112" cy="707886"/>
          </a:xfrm>
          <a:prstGeom prst="rect">
            <a:avLst/>
          </a:prstGeom>
          <a:noFill/>
        </p:spPr>
        <p:txBody>
          <a:bodyPr wrap="square">
            <a:spAutoFit/>
          </a:bodyPr>
          <a:lstStyle/>
          <a:p>
            <a:r>
              <a:rPr lang="en-GB" sz="4000" dirty="0">
                <a:solidFill>
                  <a:schemeClr val="accent1">
                    <a:lumMod val="60000"/>
                    <a:lumOff val="40000"/>
                  </a:schemeClr>
                </a:solidFill>
                <a:latin typeface="SassoonCRInfantMedium" panose="02000603020000020003" pitchFamily="2" charset="0"/>
              </a:rPr>
              <a:t>Being Reception Ready</a:t>
            </a:r>
          </a:p>
        </p:txBody>
      </p:sp>
      <p:sp>
        <p:nvSpPr>
          <p:cNvPr id="6" name="TextBox 5">
            <a:extLst>
              <a:ext uri="{FF2B5EF4-FFF2-40B4-BE49-F238E27FC236}">
                <a16:creationId xmlns:a16="http://schemas.microsoft.com/office/drawing/2014/main" id="{7802AF8F-B057-E367-4C81-372621A1C5CA}"/>
              </a:ext>
            </a:extLst>
          </p:cNvPr>
          <p:cNvSpPr txBox="1"/>
          <p:nvPr/>
        </p:nvSpPr>
        <p:spPr>
          <a:xfrm>
            <a:off x="2902787" y="1158043"/>
            <a:ext cx="7030530" cy="5262979"/>
          </a:xfrm>
          <a:prstGeom prst="rect">
            <a:avLst/>
          </a:prstGeom>
          <a:noFill/>
        </p:spPr>
        <p:txBody>
          <a:bodyPr wrap="square" rtlCol="0">
            <a:spAutoFit/>
          </a:bodyPr>
          <a:lstStyle/>
          <a:p>
            <a:pPr marL="285750" indent="-285750">
              <a:buFont typeface="Wingdings" panose="05000000000000000000" pitchFamily="2" charset="2"/>
              <a:buChar char="ü"/>
            </a:pPr>
            <a:r>
              <a:rPr lang="en-GB" sz="2400" dirty="0">
                <a:latin typeface="SassoonCRInfantMedium" panose="02000603020000020003" pitchFamily="2" charset="0"/>
              </a:rPr>
              <a:t>Complete and return all paperwork to the school office.</a:t>
            </a:r>
          </a:p>
          <a:p>
            <a:pPr marL="285750" indent="-285750">
              <a:buFont typeface="Wingdings" panose="05000000000000000000" pitchFamily="2" charset="2"/>
              <a:buChar char="ü"/>
            </a:pPr>
            <a:r>
              <a:rPr lang="en-GB" sz="2400" dirty="0">
                <a:latin typeface="SassoonCRInfantMedium" panose="02000603020000020003" pitchFamily="2" charset="0"/>
              </a:rPr>
              <a:t>Make sure you collect your letter to show  the class and start date your child has been allocated.</a:t>
            </a:r>
          </a:p>
          <a:p>
            <a:pPr marL="285750" indent="-285750">
              <a:buFont typeface="Wingdings" panose="05000000000000000000" pitchFamily="2" charset="2"/>
              <a:buChar char="ü"/>
            </a:pPr>
            <a:r>
              <a:rPr lang="en-GB" sz="2400" dirty="0">
                <a:latin typeface="SassoonCRInfantMedium" panose="02000603020000020003" pitchFamily="2" charset="0"/>
              </a:rPr>
              <a:t>Check your email following this meeting for our welcome pack, which contains all the information you need.</a:t>
            </a:r>
          </a:p>
          <a:p>
            <a:pPr marL="285750" indent="-285750">
              <a:buFont typeface="Wingdings" panose="05000000000000000000" pitchFamily="2" charset="2"/>
              <a:buChar char="ü"/>
            </a:pPr>
            <a:r>
              <a:rPr lang="en-GB" sz="2400" dirty="0">
                <a:latin typeface="SassoonCRInfantMedium" panose="02000603020000020003" pitchFamily="2" charset="0"/>
              </a:rPr>
              <a:t>Please provide any medication and complete all paperwork, ready for the first day.</a:t>
            </a:r>
          </a:p>
          <a:p>
            <a:pPr marL="285750" indent="-285750">
              <a:buFont typeface="Wingdings" panose="05000000000000000000" pitchFamily="2" charset="2"/>
              <a:buChar char="ü"/>
            </a:pPr>
            <a:r>
              <a:rPr lang="en-GB" sz="2400" dirty="0">
                <a:latin typeface="SassoonCRInfantMedium" panose="02000603020000020003" pitchFamily="2" charset="0"/>
              </a:rPr>
              <a:t>Buy all uniform ready for their first day</a:t>
            </a:r>
          </a:p>
          <a:p>
            <a:pPr marL="285750" indent="-285750">
              <a:buFont typeface="Wingdings" panose="05000000000000000000" pitchFamily="2" charset="2"/>
              <a:buChar char="ü"/>
            </a:pPr>
            <a:r>
              <a:rPr lang="en-GB" sz="2400" dirty="0">
                <a:latin typeface="SassoonCRInfantMedium" panose="02000603020000020003" pitchFamily="2" charset="0"/>
              </a:rPr>
              <a:t>Clearly label Uniform ready for their first day.</a:t>
            </a:r>
          </a:p>
          <a:p>
            <a:pPr marL="285750" indent="-285750">
              <a:buFont typeface="Wingdings" panose="05000000000000000000" pitchFamily="2" charset="2"/>
              <a:buChar char="ü"/>
            </a:pPr>
            <a:r>
              <a:rPr lang="en-GB" sz="2400" dirty="0">
                <a:latin typeface="SassoonCRInfantMedium" panose="02000603020000020003" pitchFamily="2" charset="0"/>
              </a:rPr>
              <a:t>Purchase a school bag and named water bottle.</a:t>
            </a:r>
          </a:p>
          <a:p>
            <a:pPr marL="285750" indent="-285750">
              <a:buFont typeface="Wingdings" panose="05000000000000000000" pitchFamily="2" charset="2"/>
              <a:buChar char="ü"/>
            </a:pPr>
            <a:r>
              <a:rPr lang="en-GB" sz="2400" dirty="0">
                <a:latin typeface="SassoonCRInfantMedium" panose="02000603020000020003" pitchFamily="2" charset="0"/>
              </a:rPr>
              <a:t>Lunchbox- easy to open and labelled.</a:t>
            </a:r>
          </a:p>
        </p:txBody>
      </p:sp>
    </p:spTree>
    <p:extLst>
      <p:ext uri="{BB962C8B-B14F-4D97-AF65-F5344CB8AC3E}">
        <p14:creationId xmlns:p14="http://schemas.microsoft.com/office/powerpoint/2010/main" val="369751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A4D1-0740-4366-88ED-83B4667D8FA7}"/>
              </a:ext>
            </a:extLst>
          </p:cNvPr>
          <p:cNvSpPr>
            <a:spLocks noGrp="1"/>
          </p:cNvSpPr>
          <p:nvPr>
            <p:ph type="title"/>
          </p:nvPr>
        </p:nvSpPr>
        <p:spPr/>
        <p:txBody>
          <a:bodyPr>
            <a:normAutofit/>
          </a:bodyPr>
          <a:lstStyle/>
          <a:p>
            <a:pPr algn="ctr"/>
            <a:r>
              <a:rPr lang="en-US" sz="6000" dirty="0">
                <a:latin typeface="SassoonCRInfantMedium" panose="02000603020000020003" pitchFamily="2" charset="0"/>
              </a:rPr>
              <a:t>Key Staff</a:t>
            </a:r>
            <a:endParaRPr lang="en-GB" sz="6000" dirty="0">
              <a:latin typeface="SassoonCRInfantMedium" panose="02000603020000020003" pitchFamily="2" charset="0"/>
            </a:endParaRPr>
          </a:p>
        </p:txBody>
      </p:sp>
      <p:sp>
        <p:nvSpPr>
          <p:cNvPr id="3" name="Content Placeholder 2">
            <a:extLst>
              <a:ext uri="{FF2B5EF4-FFF2-40B4-BE49-F238E27FC236}">
                <a16:creationId xmlns:a16="http://schemas.microsoft.com/office/drawing/2014/main" id="{7FB2EABC-6630-4263-984B-C162DD6616A4}"/>
              </a:ext>
            </a:extLst>
          </p:cNvPr>
          <p:cNvSpPr>
            <a:spLocks noGrp="1"/>
          </p:cNvSpPr>
          <p:nvPr>
            <p:ph idx="1"/>
          </p:nvPr>
        </p:nvSpPr>
        <p:spPr>
          <a:xfrm>
            <a:off x="677334" y="1930400"/>
            <a:ext cx="8596668" cy="3880773"/>
          </a:xfrm>
        </p:spPr>
        <p:txBody>
          <a:bodyPr>
            <a:noAutofit/>
          </a:bodyPr>
          <a:lstStyle/>
          <a:p>
            <a:r>
              <a:rPr lang="en-US" sz="3200" dirty="0" err="1">
                <a:latin typeface="SassoonCRInfantMedium" panose="02000603020000020003" pitchFamily="2" charset="0"/>
              </a:rPr>
              <a:t>Mrs</a:t>
            </a:r>
            <a:r>
              <a:rPr lang="en-US" sz="3200" dirty="0">
                <a:latin typeface="SassoonCRInfantMedium" panose="02000603020000020003" pitchFamily="2" charset="0"/>
              </a:rPr>
              <a:t> Scott – Headteacher</a:t>
            </a:r>
          </a:p>
          <a:p>
            <a:r>
              <a:rPr lang="en-US" sz="3200" dirty="0">
                <a:latin typeface="SassoonCRInfantMedium" panose="02000603020000020003" pitchFamily="2" charset="0"/>
              </a:rPr>
              <a:t>Miss </a:t>
            </a:r>
            <a:r>
              <a:rPr lang="en-US" sz="3200" dirty="0" err="1">
                <a:latin typeface="SassoonCRInfantMedium" panose="02000603020000020003" pitchFamily="2" charset="0"/>
              </a:rPr>
              <a:t>Anthoney</a:t>
            </a:r>
            <a:r>
              <a:rPr lang="en-US" sz="3200" dirty="0">
                <a:latin typeface="SassoonCRInfantMedium" panose="02000603020000020003" pitchFamily="2" charset="0"/>
              </a:rPr>
              <a:t> – Deputy Headteacher</a:t>
            </a:r>
          </a:p>
          <a:p>
            <a:r>
              <a:rPr lang="en-US" sz="3200" dirty="0" err="1">
                <a:latin typeface="SassoonCRInfantMedium" panose="02000603020000020003" pitchFamily="2" charset="0"/>
              </a:rPr>
              <a:t>Mrs</a:t>
            </a:r>
            <a:r>
              <a:rPr lang="en-US" sz="3200" dirty="0">
                <a:latin typeface="SassoonCRInfantMedium" panose="02000603020000020003" pitchFamily="2" charset="0"/>
              </a:rPr>
              <a:t> </a:t>
            </a:r>
            <a:r>
              <a:rPr lang="en-US" sz="3200" dirty="0" err="1">
                <a:latin typeface="SassoonCRInfantMedium" panose="02000603020000020003" pitchFamily="2" charset="0"/>
              </a:rPr>
              <a:t>Sapiano</a:t>
            </a:r>
            <a:r>
              <a:rPr lang="en-US" sz="3200" dirty="0">
                <a:latin typeface="SassoonCRInfantMedium" panose="02000603020000020003" pitchFamily="2" charset="0"/>
              </a:rPr>
              <a:t> – SENCO/Assistant Headteacher</a:t>
            </a:r>
          </a:p>
          <a:p>
            <a:r>
              <a:rPr lang="en-US" sz="3200" dirty="0" err="1">
                <a:latin typeface="SassoonCRInfantMedium" panose="02000603020000020003" pitchFamily="2" charset="0"/>
              </a:rPr>
              <a:t>Mrs</a:t>
            </a:r>
            <a:r>
              <a:rPr lang="en-US" sz="3200" dirty="0">
                <a:latin typeface="SassoonCRInfantMedium" panose="02000603020000020003" pitchFamily="2" charset="0"/>
              </a:rPr>
              <a:t> Jensen – EYFS Phase Leader</a:t>
            </a:r>
          </a:p>
          <a:p>
            <a:r>
              <a:rPr lang="en-US" sz="3200" dirty="0" err="1">
                <a:latin typeface="SassoonCRInfantMedium" panose="02000603020000020003" pitchFamily="2" charset="0"/>
              </a:rPr>
              <a:t>Mrs</a:t>
            </a:r>
            <a:r>
              <a:rPr lang="en-US" sz="3200" dirty="0">
                <a:latin typeface="SassoonCRInfantMedium" panose="02000603020000020003" pitchFamily="2" charset="0"/>
              </a:rPr>
              <a:t> Brown and Miss Bullen – Office Staff</a:t>
            </a:r>
          </a:p>
          <a:p>
            <a:r>
              <a:rPr lang="en-US" sz="3200" dirty="0">
                <a:latin typeface="SassoonCRInfantMedium" panose="02000603020000020003" pitchFamily="2" charset="0"/>
              </a:rPr>
              <a:t>Miss </a:t>
            </a:r>
            <a:r>
              <a:rPr lang="en-US" sz="3200" dirty="0" err="1">
                <a:latin typeface="SassoonCRInfantMedium" panose="02000603020000020003" pitchFamily="2" charset="0"/>
              </a:rPr>
              <a:t>Cosburn</a:t>
            </a:r>
            <a:r>
              <a:rPr lang="en-US" sz="3200" dirty="0">
                <a:latin typeface="SassoonCRInfantMedium" panose="02000603020000020003" pitchFamily="2" charset="0"/>
              </a:rPr>
              <a:t> – Breakfast and afterschool club leader</a:t>
            </a:r>
            <a:endParaRPr lang="en-GB" sz="3200" dirty="0">
              <a:latin typeface="SassoonCRInfantMedium" panose="02000603020000020003" pitchFamily="2" charset="0"/>
            </a:endParaRPr>
          </a:p>
        </p:txBody>
      </p:sp>
    </p:spTree>
    <p:extLst>
      <p:ext uri="{BB962C8B-B14F-4D97-AF65-F5344CB8AC3E}">
        <p14:creationId xmlns:p14="http://schemas.microsoft.com/office/powerpoint/2010/main" val="739164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142" y="136035"/>
            <a:ext cx="8596668" cy="1320800"/>
          </a:xfrm>
        </p:spPr>
        <p:txBody>
          <a:bodyPr>
            <a:noAutofit/>
          </a:bodyPr>
          <a:lstStyle/>
          <a:p>
            <a:pPr algn="ctr"/>
            <a:r>
              <a:rPr lang="en-GB" sz="4400" dirty="0">
                <a:latin typeface="SassoonCRInfantMedium" panose="02000603020000020003" pitchFamily="2" charset="0"/>
              </a:rPr>
              <a:t>Breakfast and After School Club</a:t>
            </a:r>
            <a:br>
              <a:rPr lang="en-GB" sz="4400" b="1" dirty="0">
                <a:latin typeface="SassoonPrimaryInfant" pitchFamily="2" charset="0"/>
              </a:rPr>
            </a:br>
            <a:r>
              <a:rPr lang="en-GB" sz="4400" dirty="0">
                <a:latin typeface="SassoonPrimaryInfant" pitchFamily="2" charset="0"/>
              </a:rPr>
              <a:t> </a:t>
            </a:r>
            <a:br>
              <a:rPr lang="en-GB" sz="4400" dirty="0">
                <a:latin typeface="SassoonPrimaryInfant" pitchFamily="2" charset="0"/>
              </a:rPr>
            </a:br>
            <a:endParaRPr lang="en-GB" sz="4400" dirty="0">
              <a:latin typeface="SassoonPrimaryInfant" pitchFamily="2" charset="0"/>
            </a:endParaRPr>
          </a:p>
        </p:txBody>
      </p:sp>
      <p:sp>
        <p:nvSpPr>
          <p:cNvPr id="3" name="Content Placeholder 2"/>
          <p:cNvSpPr>
            <a:spLocks noGrp="1"/>
          </p:cNvSpPr>
          <p:nvPr>
            <p:ph idx="1"/>
          </p:nvPr>
        </p:nvSpPr>
        <p:spPr>
          <a:xfrm>
            <a:off x="227024" y="1546592"/>
            <a:ext cx="11103583" cy="2389151"/>
          </a:xfrm>
        </p:spPr>
        <p:txBody>
          <a:bodyPr>
            <a:normAutofit/>
          </a:bodyPr>
          <a:lstStyle/>
          <a:p>
            <a:r>
              <a:rPr lang="en-US" sz="2000" dirty="0">
                <a:latin typeface="SassoonCRInfantMedium" panose="02000603020000020003" pitchFamily="2" charset="0"/>
              </a:rPr>
              <a:t>Breakfast club opens 7.30am until 8.45am (last entry at 8.30am)</a:t>
            </a:r>
          </a:p>
          <a:p>
            <a:r>
              <a:rPr lang="en-US" sz="2000" dirty="0">
                <a:latin typeface="SassoonCRInfantMedium" panose="02000603020000020003" pitchFamily="2" charset="0"/>
              </a:rPr>
              <a:t>£3.50 per session</a:t>
            </a:r>
          </a:p>
          <a:p>
            <a:r>
              <a:rPr lang="en-US" sz="2000" dirty="0">
                <a:latin typeface="SassoonCRInfantMedium" panose="02000603020000020003" pitchFamily="2" charset="0"/>
              </a:rPr>
              <a:t>Payments to be made in advance via Parent Pay</a:t>
            </a:r>
          </a:p>
          <a:p>
            <a:r>
              <a:rPr lang="en-US" sz="2000" dirty="0">
                <a:latin typeface="SassoonCRInfantMedium" panose="02000603020000020003" pitchFamily="2" charset="0"/>
              </a:rPr>
              <a:t>Registration forms need to be completed before the children attend (see office)</a:t>
            </a:r>
            <a:endParaRPr lang="en-GB" sz="2000" dirty="0">
              <a:latin typeface="SassoonCRInfantMedium" panose="02000603020000020003" pitchFamily="2" charset="0"/>
            </a:endParaRPr>
          </a:p>
        </p:txBody>
      </p:sp>
      <p:pic>
        <p:nvPicPr>
          <p:cNvPr id="4" name="Picture 3"/>
          <p:cNvPicPr>
            <a:picLocks noChangeAspect="1"/>
          </p:cNvPicPr>
          <p:nvPr/>
        </p:nvPicPr>
        <p:blipFill>
          <a:blip r:embed="rId2"/>
          <a:stretch>
            <a:fillRect/>
          </a:stretch>
        </p:blipFill>
        <p:spPr>
          <a:xfrm>
            <a:off x="227026" y="233123"/>
            <a:ext cx="1146147" cy="1133954"/>
          </a:xfrm>
          <a:prstGeom prst="rect">
            <a:avLst/>
          </a:prstGeom>
        </p:spPr>
      </p:pic>
      <p:sp>
        <p:nvSpPr>
          <p:cNvPr id="8" name="Content Placeholder 2">
            <a:extLst>
              <a:ext uri="{FF2B5EF4-FFF2-40B4-BE49-F238E27FC236}">
                <a16:creationId xmlns:a16="http://schemas.microsoft.com/office/drawing/2014/main" id="{6991DB3F-358E-4B6E-A3FA-509351B4307E}"/>
              </a:ext>
            </a:extLst>
          </p:cNvPr>
          <p:cNvSpPr txBox="1">
            <a:spLocks/>
          </p:cNvSpPr>
          <p:nvPr/>
        </p:nvSpPr>
        <p:spPr>
          <a:xfrm>
            <a:off x="227024" y="3935743"/>
            <a:ext cx="11103583" cy="1842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latin typeface="SassoonCRInfantMedium" panose="02000603020000020003" pitchFamily="2" charset="0"/>
              </a:rPr>
              <a:t>After School club runs from 3.15pm until 5.30pm </a:t>
            </a:r>
          </a:p>
          <a:p>
            <a:r>
              <a:rPr lang="en-US" sz="2000" dirty="0">
                <a:latin typeface="SassoonCRInfantMedium" panose="02000603020000020003" pitchFamily="2" charset="0"/>
              </a:rPr>
              <a:t>£10.00 per session</a:t>
            </a:r>
          </a:p>
          <a:p>
            <a:r>
              <a:rPr lang="en-US" sz="2000" dirty="0">
                <a:latin typeface="SassoonCRInfantMedium" panose="02000603020000020003" pitchFamily="2" charset="0"/>
              </a:rPr>
              <a:t>Payments to be made in advance via Parent Pay</a:t>
            </a:r>
          </a:p>
          <a:p>
            <a:r>
              <a:rPr lang="en-US" sz="2000" dirty="0">
                <a:latin typeface="SassoonCRInfantMedium" panose="02000603020000020003" pitchFamily="2" charset="0"/>
              </a:rPr>
              <a:t>Registration forms need to be completed </a:t>
            </a:r>
          </a:p>
          <a:p>
            <a:pPr marL="0" indent="0">
              <a:buNone/>
            </a:pPr>
            <a:r>
              <a:rPr lang="en-US" sz="2000" dirty="0">
                <a:latin typeface="SassoonCRInfantMedium" panose="02000603020000020003" pitchFamily="2" charset="0"/>
              </a:rPr>
              <a:t>     before the children attend (see office)</a:t>
            </a:r>
            <a:endParaRPr lang="en-GB" sz="2000" dirty="0">
              <a:latin typeface="SassoonCRInfantMedium" panose="02000603020000020003" pitchFamily="2" charset="0"/>
            </a:endParaRPr>
          </a:p>
        </p:txBody>
      </p:sp>
      <p:pic>
        <p:nvPicPr>
          <p:cNvPr id="10" name="Picture 9">
            <a:extLst>
              <a:ext uri="{FF2B5EF4-FFF2-40B4-BE49-F238E27FC236}">
                <a16:creationId xmlns:a16="http://schemas.microsoft.com/office/drawing/2014/main" id="{CE2A117A-BD91-45EA-B295-204C1F289820}"/>
              </a:ext>
            </a:extLst>
          </p:cNvPr>
          <p:cNvPicPr>
            <a:picLocks noChangeAspect="1"/>
          </p:cNvPicPr>
          <p:nvPr/>
        </p:nvPicPr>
        <p:blipFill>
          <a:blip r:embed="rId3"/>
          <a:stretch>
            <a:fillRect/>
          </a:stretch>
        </p:blipFill>
        <p:spPr>
          <a:xfrm>
            <a:off x="7102929" y="3419586"/>
            <a:ext cx="4862046" cy="3240573"/>
          </a:xfrm>
          <a:prstGeom prst="rect">
            <a:avLst/>
          </a:prstGeom>
        </p:spPr>
      </p:pic>
    </p:spTree>
    <p:extLst>
      <p:ext uri="{BB962C8B-B14F-4D97-AF65-F5344CB8AC3E}">
        <p14:creationId xmlns:p14="http://schemas.microsoft.com/office/powerpoint/2010/main" val="382595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87F8-F6B9-49DD-8C58-630F309ED8C1}"/>
              </a:ext>
            </a:extLst>
          </p:cNvPr>
          <p:cNvSpPr>
            <a:spLocks noGrp="1"/>
          </p:cNvSpPr>
          <p:nvPr>
            <p:ph type="title"/>
          </p:nvPr>
        </p:nvSpPr>
        <p:spPr>
          <a:xfrm>
            <a:off x="1098258" y="156237"/>
            <a:ext cx="8596668" cy="921449"/>
          </a:xfrm>
        </p:spPr>
        <p:txBody>
          <a:bodyPr>
            <a:normAutofit/>
          </a:bodyPr>
          <a:lstStyle/>
          <a:p>
            <a:pPr algn="ctr"/>
            <a:r>
              <a:rPr lang="en-US" sz="4000" dirty="0">
                <a:latin typeface="SassoonCRInfantMedium" panose="02000603020000020003" pitchFamily="2" charset="0"/>
              </a:rPr>
              <a:t>Getting to know your child</a:t>
            </a:r>
            <a:endParaRPr lang="en-GB" sz="4000" dirty="0">
              <a:latin typeface="SassoonCRInfantMedium" panose="02000603020000020003" pitchFamily="2" charset="0"/>
            </a:endParaRPr>
          </a:p>
        </p:txBody>
      </p:sp>
      <p:sp>
        <p:nvSpPr>
          <p:cNvPr id="3" name="Content Placeholder 2">
            <a:extLst>
              <a:ext uri="{FF2B5EF4-FFF2-40B4-BE49-F238E27FC236}">
                <a16:creationId xmlns:a16="http://schemas.microsoft.com/office/drawing/2014/main" id="{7A84123C-1928-417C-9483-D3F17645A7A7}"/>
              </a:ext>
            </a:extLst>
          </p:cNvPr>
          <p:cNvSpPr>
            <a:spLocks noGrp="1"/>
          </p:cNvSpPr>
          <p:nvPr>
            <p:ph idx="1"/>
          </p:nvPr>
        </p:nvSpPr>
        <p:spPr>
          <a:xfrm>
            <a:off x="310243" y="1077686"/>
            <a:ext cx="7462157" cy="5436194"/>
          </a:xfrm>
        </p:spPr>
        <p:txBody>
          <a:bodyPr>
            <a:normAutofit/>
          </a:bodyPr>
          <a:lstStyle/>
          <a:p>
            <a:r>
              <a:rPr lang="en-US" sz="2000" dirty="0">
                <a:latin typeface="SassoonCRInfantMedium" panose="02000603020000020003" pitchFamily="2" charset="0"/>
              </a:rPr>
              <a:t>EYFS curriculum is slightly different to the rest of the school.</a:t>
            </a:r>
          </a:p>
          <a:p>
            <a:r>
              <a:rPr lang="en-US" sz="2000" dirty="0">
                <a:latin typeface="SassoonCRInfantMedium" panose="02000603020000020003" pitchFamily="2" charset="0"/>
              </a:rPr>
              <a:t>The first half term is all about allowing the children to settle in, make new friends and for us to get to know them through their play.</a:t>
            </a:r>
          </a:p>
          <a:p>
            <a:r>
              <a:rPr lang="en-US" sz="2000" dirty="0">
                <a:latin typeface="SassoonCRInfantMedium" panose="02000603020000020003" pitchFamily="2" charset="0"/>
              </a:rPr>
              <a:t>Admission to Reception is staggered to allow for the children settle into their new environment. </a:t>
            </a:r>
          </a:p>
          <a:p>
            <a:r>
              <a:rPr lang="en-US" sz="2000" dirty="0">
                <a:latin typeface="SassoonCRInfantMedium" panose="02000603020000020003" pitchFamily="2" charset="0"/>
              </a:rPr>
              <a:t>During this time, observations will be carried out with your child which will support us in our future planning and target setting.</a:t>
            </a:r>
          </a:p>
          <a:p>
            <a:r>
              <a:rPr lang="en-US" sz="2000" dirty="0">
                <a:latin typeface="SassoonCRInfantMedium" panose="02000603020000020003" pitchFamily="2" charset="0"/>
              </a:rPr>
              <a:t>We will meet with you at the end of the first half term to talk through what stage of learning your child is at and how we are going to continue to observe and support them through the EYFS Profile. </a:t>
            </a:r>
          </a:p>
          <a:p>
            <a:r>
              <a:rPr lang="en-US" sz="2000" dirty="0">
                <a:latin typeface="SassoonCRInfantMedium" panose="02000603020000020003" pitchFamily="2" charset="0"/>
              </a:rPr>
              <a:t>Please do not worry if it takes a while for your child to settle, we will get there by working together. </a:t>
            </a:r>
            <a:endParaRPr lang="en-GB" sz="2000" dirty="0">
              <a:latin typeface="SassoonCRInfantMedium" panose="02000603020000020003" pitchFamily="2" charset="0"/>
            </a:endParaRPr>
          </a:p>
        </p:txBody>
      </p:sp>
      <p:pic>
        <p:nvPicPr>
          <p:cNvPr id="4" name="Picture 3">
            <a:extLst>
              <a:ext uri="{FF2B5EF4-FFF2-40B4-BE49-F238E27FC236}">
                <a16:creationId xmlns:a16="http://schemas.microsoft.com/office/drawing/2014/main" id="{81261D22-E531-4A18-BCB6-4268F9151709}"/>
              </a:ext>
            </a:extLst>
          </p:cNvPr>
          <p:cNvPicPr>
            <a:picLocks noChangeAspect="1"/>
          </p:cNvPicPr>
          <p:nvPr/>
        </p:nvPicPr>
        <p:blipFill>
          <a:blip r:embed="rId2"/>
          <a:stretch>
            <a:fillRect/>
          </a:stretch>
        </p:blipFill>
        <p:spPr>
          <a:xfrm>
            <a:off x="7937444" y="4040205"/>
            <a:ext cx="3944313" cy="2628900"/>
          </a:xfrm>
          <a:prstGeom prst="rect">
            <a:avLst/>
          </a:prstGeom>
        </p:spPr>
      </p:pic>
    </p:spTree>
    <p:extLst>
      <p:ext uri="{BB962C8B-B14F-4D97-AF65-F5344CB8AC3E}">
        <p14:creationId xmlns:p14="http://schemas.microsoft.com/office/powerpoint/2010/main" val="1360982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E9D8-3333-42A9-BB7E-0B30DC4037C1}"/>
              </a:ext>
            </a:extLst>
          </p:cNvPr>
          <p:cNvSpPr>
            <a:spLocks noGrp="1"/>
          </p:cNvSpPr>
          <p:nvPr>
            <p:ph type="title"/>
          </p:nvPr>
        </p:nvSpPr>
        <p:spPr>
          <a:xfrm>
            <a:off x="1429074" y="167813"/>
            <a:ext cx="8596668" cy="1320800"/>
          </a:xfrm>
        </p:spPr>
        <p:txBody>
          <a:bodyPr>
            <a:normAutofit/>
          </a:bodyPr>
          <a:lstStyle/>
          <a:p>
            <a:pPr algn="ctr"/>
            <a:r>
              <a:rPr lang="en-US" sz="4000" dirty="0">
                <a:latin typeface="SassoonCRInfantMedium" panose="02000603020000020003" pitchFamily="2" charset="0"/>
              </a:rPr>
              <a:t>The Early Years Foundation Stage</a:t>
            </a:r>
            <a:endParaRPr lang="en-GB" sz="4000" dirty="0">
              <a:latin typeface="SassoonCRInfantMedium" panose="02000603020000020003" pitchFamily="2" charset="0"/>
            </a:endParaRPr>
          </a:p>
        </p:txBody>
      </p:sp>
      <p:sp>
        <p:nvSpPr>
          <p:cNvPr id="3" name="Content Placeholder 2">
            <a:extLst>
              <a:ext uri="{FF2B5EF4-FFF2-40B4-BE49-F238E27FC236}">
                <a16:creationId xmlns:a16="http://schemas.microsoft.com/office/drawing/2014/main" id="{6E47716E-0035-4B3F-88EF-81B8B5720EC9}"/>
              </a:ext>
            </a:extLst>
          </p:cNvPr>
          <p:cNvSpPr>
            <a:spLocks noGrp="1"/>
          </p:cNvSpPr>
          <p:nvPr>
            <p:ph idx="1"/>
          </p:nvPr>
        </p:nvSpPr>
        <p:spPr>
          <a:xfrm>
            <a:off x="677333" y="1488613"/>
            <a:ext cx="9348409" cy="4585616"/>
          </a:xfrm>
        </p:spPr>
        <p:txBody>
          <a:bodyPr>
            <a:normAutofit lnSpcReduction="10000"/>
          </a:bodyPr>
          <a:lstStyle/>
          <a:p>
            <a:pPr marL="0" indent="0">
              <a:buNone/>
            </a:pPr>
            <a:r>
              <a:rPr lang="en-US" sz="2000" dirty="0">
                <a:latin typeface="SassoonCRInfantMedium" panose="02000603020000020003" pitchFamily="2" charset="0"/>
              </a:rPr>
              <a:t>The EYFS Curriculum is made up of:</a:t>
            </a:r>
          </a:p>
          <a:p>
            <a:pPr marL="0" indent="0">
              <a:buNone/>
            </a:pPr>
            <a:r>
              <a:rPr lang="en-US" sz="2000" dirty="0">
                <a:latin typeface="SassoonCRInfantMedium" panose="02000603020000020003" pitchFamily="2" charset="0"/>
              </a:rPr>
              <a:t>3 Prime Areas:</a:t>
            </a:r>
          </a:p>
          <a:p>
            <a:r>
              <a:rPr lang="en-US" sz="2000" dirty="0">
                <a:latin typeface="SassoonCRInfantMedium" panose="02000603020000020003" pitchFamily="2" charset="0"/>
              </a:rPr>
              <a:t>Personal, Social and Emotional Development</a:t>
            </a:r>
          </a:p>
          <a:p>
            <a:r>
              <a:rPr lang="en-US" sz="2000" dirty="0">
                <a:latin typeface="SassoonCRInfantMedium" panose="02000603020000020003" pitchFamily="2" charset="0"/>
              </a:rPr>
              <a:t>Communication and Language Development</a:t>
            </a:r>
          </a:p>
          <a:p>
            <a:r>
              <a:rPr lang="en-US" sz="2000" dirty="0">
                <a:latin typeface="SassoonCRInfantMedium" panose="02000603020000020003" pitchFamily="2" charset="0"/>
              </a:rPr>
              <a:t>Physical Development</a:t>
            </a:r>
          </a:p>
          <a:p>
            <a:pPr marL="0" indent="0">
              <a:buNone/>
            </a:pPr>
            <a:endParaRPr lang="en-US" sz="2000" dirty="0">
              <a:latin typeface="SassoonCRInfantMedium" panose="02000603020000020003" pitchFamily="2" charset="0"/>
            </a:endParaRPr>
          </a:p>
          <a:p>
            <a:pPr marL="0" indent="0">
              <a:buNone/>
            </a:pPr>
            <a:r>
              <a:rPr lang="en-US" sz="2000" dirty="0">
                <a:latin typeface="SassoonCRInfantMedium" panose="02000603020000020003" pitchFamily="2" charset="0"/>
              </a:rPr>
              <a:t>4 Specific Areas:</a:t>
            </a:r>
          </a:p>
          <a:p>
            <a:r>
              <a:rPr lang="en-US" sz="2000" dirty="0">
                <a:latin typeface="SassoonCRInfantMedium" panose="02000603020000020003" pitchFamily="2" charset="0"/>
              </a:rPr>
              <a:t>Literacy</a:t>
            </a:r>
          </a:p>
          <a:p>
            <a:r>
              <a:rPr lang="en-US" sz="2000" dirty="0">
                <a:latin typeface="SassoonCRInfantMedium" panose="02000603020000020003" pitchFamily="2" charset="0"/>
              </a:rPr>
              <a:t>Mathematical Development</a:t>
            </a:r>
          </a:p>
          <a:p>
            <a:r>
              <a:rPr lang="en-US" sz="2000" dirty="0">
                <a:latin typeface="SassoonCRInfantMedium" panose="02000603020000020003" pitchFamily="2" charset="0"/>
              </a:rPr>
              <a:t>Understanding the World</a:t>
            </a:r>
          </a:p>
          <a:p>
            <a:r>
              <a:rPr lang="en-US" sz="2000" dirty="0">
                <a:latin typeface="SassoonCRInfantMedium" panose="02000603020000020003" pitchFamily="2" charset="0"/>
              </a:rPr>
              <a:t>Expressive Art and Design</a:t>
            </a:r>
          </a:p>
          <a:p>
            <a:pPr marL="0" indent="0">
              <a:buNone/>
            </a:pPr>
            <a:endParaRPr lang="en-US" dirty="0"/>
          </a:p>
        </p:txBody>
      </p:sp>
      <p:pic>
        <p:nvPicPr>
          <p:cNvPr id="4" name="Picture 3">
            <a:extLst>
              <a:ext uri="{FF2B5EF4-FFF2-40B4-BE49-F238E27FC236}">
                <a16:creationId xmlns:a16="http://schemas.microsoft.com/office/drawing/2014/main" id="{1573583F-4D99-4F49-B86C-E74885E89D9F}"/>
              </a:ext>
            </a:extLst>
          </p:cNvPr>
          <p:cNvPicPr>
            <a:picLocks noChangeAspect="1"/>
          </p:cNvPicPr>
          <p:nvPr/>
        </p:nvPicPr>
        <p:blipFill>
          <a:blip r:embed="rId2"/>
          <a:stretch>
            <a:fillRect/>
          </a:stretch>
        </p:blipFill>
        <p:spPr>
          <a:xfrm>
            <a:off x="6929051" y="1432291"/>
            <a:ext cx="4585616" cy="4585616"/>
          </a:xfrm>
          <a:prstGeom prst="rect">
            <a:avLst/>
          </a:prstGeom>
        </p:spPr>
      </p:pic>
    </p:spTree>
    <p:extLst>
      <p:ext uri="{BB962C8B-B14F-4D97-AF65-F5344CB8AC3E}">
        <p14:creationId xmlns:p14="http://schemas.microsoft.com/office/powerpoint/2010/main" val="16126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233123"/>
            <a:ext cx="8596668" cy="757477"/>
          </a:xfrm>
        </p:spPr>
        <p:txBody>
          <a:bodyPr>
            <a:normAutofit fontScale="90000"/>
          </a:bodyPr>
          <a:lstStyle/>
          <a:p>
            <a:pPr algn="ctr"/>
            <a:r>
              <a:rPr lang="en-GB" sz="4400" dirty="0">
                <a:latin typeface="SassoonCRInfantMedium" panose="02000603020000020003" pitchFamily="2" charset="0"/>
              </a:rPr>
              <a:t>The Typical Day in Reception</a:t>
            </a:r>
          </a:p>
        </p:txBody>
      </p:sp>
      <p:sp>
        <p:nvSpPr>
          <p:cNvPr id="3" name="Content Placeholder 2"/>
          <p:cNvSpPr>
            <a:spLocks noGrp="1"/>
          </p:cNvSpPr>
          <p:nvPr>
            <p:ph idx="1"/>
          </p:nvPr>
        </p:nvSpPr>
        <p:spPr>
          <a:xfrm>
            <a:off x="227026" y="1513818"/>
            <a:ext cx="8596668" cy="5111059"/>
          </a:xfrm>
        </p:spPr>
        <p:txBody>
          <a:bodyPr>
            <a:normAutofit/>
          </a:bodyPr>
          <a:lstStyle/>
          <a:p>
            <a:r>
              <a:rPr lang="en-GB" sz="2800" b="1" dirty="0">
                <a:latin typeface="SassoonCRInfantMedium" panose="02000603020000020003" pitchFamily="2" charset="0"/>
              </a:rPr>
              <a:t>8.45-9.15: Welcome/Self-Registration</a:t>
            </a:r>
          </a:p>
          <a:p>
            <a:r>
              <a:rPr lang="en-GB" sz="2800" b="1" dirty="0">
                <a:latin typeface="SassoonCRInfantMedium" panose="02000603020000020003" pitchFamily="2" charset="0"/>
              </a:rPr>
              <a:t>9.15-10.15: Learning time</a:t>
            </a:r>
          </a:p>
          <a:p>
            <a:r>
              <a:rPr lang="en-GB" sz="2800" b="1" dirty="0">
                <a:latin typeface="SassoonCRInfantMedium" panose="02000603020000020003" pitchFamily="2" charset="0"/>
              </a:rPr>
              <a:t>10.15-10.30: Snack time</a:t>
            </a:r>
          </a:p>
          <a:p>
            <a:r>
              <a:rPr lang="en-GB" sz="2800" b="1" dirty="0">
                <a:latin typeface="SassoonCRInfantMedium" panose="02000603020000020003" pitchFamily="2" charset="0"/>
              </a:rPr>
              <a:t>10.30-11.00: Phonics </a:t>
            </a:r>
          </a:p>
          <a:p>
            <a:r>
              <a:rPr lang="en-GB" sz="2800" b="1" dirty="0">
                <a:latin typeface="SassoonCRInfantMedium" panose="02000603020000020003" pitchFamily="2" charset="0"/>
              </a:rPr>
              <a:t>11.00-11.30: Story time/preparing for lunch</a:t>
            </a:r>
          </a:p>
          <a:p>
            <a:r>
              <a:rPr lang="en-GB" sz="2800" b="1" dirty="0">
                <a:latin typeface="SassoonCRInfantMedium" panose="02000603020000020003" pitchFamily="2" charset="0"/>
              </a:rPr>
              <a:t>11.30-12.30: Lunchtime </a:t>
            </a:r>
          </a:p>
          <a:p>
            <a:r>
              <a:rPr lang="en-GB" sz="2800" b="1" dirty="0">
                <a:latin typeface="SassoonCRInfantMedium" panose="02000603020000020003" pitchFamily="2" charset="0"/>
              </a:rPr>
              <a:t>12.30-2.45: Learning time</a:t>
            </a:r>
          </a:p>
          <a:p>
            <a:r>
              <a:rPr lang="en-GB" sz="2800" b="1" dirty="0">
                <a:latin typeface="SassoonCRInfantMedium" panose="02000603020000020003" pitchFamily="2" charset="0"/>
              </a:rPr>
              <a:t>2.45-3.15: Story time/getting ready for home time</a:t>
            </a:r>
          </a:p>
          <a:p>
            <a:r>
              <a:rPr lang="en-GB" sz="2800" b="1" dirty="0">
                <a:latin typeface="SassoonCRInfantMedium" panose="02000603020000020003" pitchFamily="2" charset="0"/>
              </a:rPr>
              <a:t>3.15—Home time</a:t>
            </a:r>
          </a:p>
          <a:p>
            <a:endParaRPr lang="en-GB" altLang="en-US" sz="2400" dirty="0">
              <a:latin typeface="SassoonPrimaryInfant" pitchFamily="2" charset="0"/>
            </a:endParaRPr>
          </a:p>
          <a:p>
            <a:endParaRPr lang="en-GB" altLang="en-US" sz="2000" b="1" dirty="0">
              <a:latin typeface="SassoonPrimaryInfant" pitchFamily="2" charset="0"/>
            </a:endParaRPr>
          </a:p>
          <a:p>
            <a:pPr marL="0" indent="0">
              <a:buNone/>
            </a:pPr>
            <a:endParaRPr lang="en-GB" dirty="0">
              <a:latin typeface="SassoonPrimaryInfant" pitchFamily="2" charset="0"/>
            </a:endParaRPr>
          </a:p>
        </p:txBody>
      </p:sp>
      <p:pic>
        <p:nvPicPr>
          <p:cNvPr id="4" name="Picture 3"/>
          <p:cNvPicPr>
            <a:picLocks noChangeAspect="1"/>
          </p:cNvPicPr>
          <p:nvPr/>
        </p:nvPicPr>
        <p:blipFill>
          <a:blip r:embed="rId2"/>
          <a:stretch>
            <a:fillRect/>
          </a:stretch>
        </p:blipFill>
        <p:spPr>
          <a:xfrm>
            <a:off x="227026" y="233123"/>
            <a:ext cx="1146147" cy="1133954"/>
          </a:xfrm>
          <a:prstGeom prst="rect">
            <a:avLst/>
          </a:prstGeom>
        </p:spPr>
      </p:pic>
      <p:pic>
        <p:nvPicPr>
          <p:cNvPr id="5" name="Picture 4">
            <a:extLst>
              <a:ext uri="{FF2B5EF4-FFF2-40B4-BE49-F238E27FC236}">
                <a16:creationId xmlns:a16="http://schemas.microsoft.com/office/drawing/2014/main" id="{C68666A6-C73A-4D4A-BF9E-8AF0C058CADC}"/>
              </a:ext>
            </a:extLst>
          </p:cNvPr>
          <p:cNvPicPr>
            <a:picLocks noChangeAspect="1"/>
          </p:cNvPicPr>
          <p:nvPr/>
        </p:nvPicPr>
        <p:blipFill>
          <a:blip r:embed="rId3"/>
          <a:stretch>
            <a:fillRect/>
          </a:stretch>
        </p:blipFill>
        <p:spPr>
          <a:xfrm>
            <a:off x="7918761" y="1137341"/>
            <a:ext cx="4046213" cy="2696817"/>
          </a:xfrm>
          <a:prstGeom prst="rect">
            <a:avLst/>
          </a:prstGeom>
        </p:spPr>
      </p:pic>
    </p:spTree>
    <p:extLst>
      <p:ext uri="{BB962C8B-B14F-4D97-AF65-F5344CB8AC3E}">
        <p14:creationId xmlns:p14="http://schemas.microsoft.com/office/powerpoint/2010/main" val="4290462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90735-CCC5-4119-8D65-ED0412B5FFF7}"/>
              </a:ext>
            </a:extLst>
          </p:cNvPr>
          <p:cNvSpPr>
            <a:spLocks noGrp="1"/>
          </p:cNvSpPr>
          <p:nvPr>
            <p:ph type="title"/>
          </p:nvPr>
        </p:nvSpPr>
        <p:spPr/>
        <p:txBody>
          <a:bodyPr>
            <a:normAutofit/>
          </a:bodyPr>
          <a:lstStyle/>
          <a:p>
            <a:pPr algn="ctr"/>
            <a:r>
              <a:rPr lang="en-US" sz="4000" dirty="0">
                <a:latin typeface="SassoonCRInfantMedium" panose="02000603020000020003" pitchFamily="2" charset="0"/>
              </a:rPr>
              <a:t>Reading and Phonics</a:t>
            </a:r>
            <a:endParaRPr lang="en-GB" sz="4000" dirty="0">
              <a:latin typeface="SassoonCRInfantMedium" panose="02000603020000020003" pitchFamily="2" charset="0"/>
            </a:endParaRPr>
          </a:p>
        </p:txBody>
      </p:sp>
      <p:sp>
        <p:nvSpPr>
          <p:cNvPr id="3" name="Content Placeholder 2">
            <a:extLst>
              <a:ext uri="{FF2B5EF4-FFF2-40B4-BE49-F238E27FC236}">
                <a16:creationId xmlns:a16="http://schemas.microsoft.com/office/drawing/2014/main" id="{81A45E9F-1A9B-45A8-B097-41975A2516D1}"/>
              </a:ext>
            </a:extLst>
          </p:cNvPr>
          <p:cNvSpPr>
            <a:spLocks noGrp="1"/>
          </p:cNvSpPr>
          <p:nvPr>
            <p:ph idx="1"/>
          </p:nvPr>
        </p:nvSpPr>
        <p:spPr>
          <a:xfrm>
            <a:off x="234669" y="1643743"/>
            <a:ext cx="8596668" cy="3614057"/>
          </a:xfrm>
        </p:spPr>
        <p:txBody>
          <a:bodyPr>
            <a:normAutofit lnSpcReduction="10000"/>
          </a:bodyPr>
          <a:lstStyle/>
          <a:p>
            <a:r>
              <a:rPr lang="en-US" sz="2800" dirty="0">
                <a:latin typeface="SassoonCRInfantMedium" panose="02000603020000020003" pitchFamily="2" charset="0"/>
              </a:rPr>
              <a:t>Reading starts with talking. Spending time looking at picture books, talking about what is happening and what the children can see.  </a:t>
            </a:r>
          </a:p>
          <a:p>
            <a:r>
              <a:rPr lang="en-US" sz="2800" dirty="0">
                <a:latin typeface="SassoonCRInfantMedium" panose="02000603020000020003" pitchFamily="2" charset="0"/>
              </a:rPr>
              <a:t>At St Peter’s, we use Little </a:t>
            </a:r>
            <a:r>
              <a:rPr lang="en-US" sz="2800" dirty="0" err="1">
                <a:latin typeface="SassoonCRInfantMedium" panose="02000603020000020003" pitchFamily="2" charset="0"/>
              </a:rPr>
              <a:t>Wandle</a:t>
            </a:r>
            <a:r>
              <a:rPr lang="en-US" sz="2800" dirty="0">
                <a:latin typeface="SassoonCRInfantMedium" panose="02000603020000020003" pitchFamily="2" charset="0"/>
              </a:rPr>
              <a:t> to teach the children to read.  There will be a meeting in September to share more information but if you would like to find out more before then, please visit the website below:</a:t>
            </a:r>
          </a:p>
          <a:p>
            <a:pPr marL="0" indent="0" algn="ctr">
              <a:buNone/>
            </a:pPr>
            <a:endParaRPr lang="en-GB" dirty="0"/>
          </a:p>
        </p:txBody>
      </p:sp>
      <p:pic>
        <p:nvPicPr>
          <p:cNvPr id="4" name="Picture 3">
            <a:extLst>
              <a:ext uri="{FF2B5EF4-FFF2-40B4-BE49-F238E27FC236}">
                <a16:creationId xmlns:a16="http://schemas.microsoft.com/office/drawing/2014/main" id="{765B1351-5181-4EF2-8260-74ED76622FD5}"/>
              </a:ext>
            </a:extLst>
          </p:cNvPr>
          <p:cNvPicPr>
            <a:picLocks noChangeAspect="1"/>
          </p:cNvPicPr>
          <p:nvPr/>
        </p:nvPicPr>
        <p:blipFill>
          <a:blip r:embed="rId2"/>
          <a:stretch>
            <a:fillRect/>
          </a:stretch>
        </p:blipFill>
        <p:spPr>
          <a:xfrm>
            <a:off x="8831337" y="234950"/>
            <a:ext cx="3009900" cy="3009900"/>
          </a:xfrm>
          <a:prstGeom prst="rect">
            <a:avLst/>
          </a:prstGeom>
        </p:spPr>
      </p:pic>
      <p:sp>
        <p:nvSpPr>
          <p:cNvPr id="5" name="TextBox 4">
            <a:extLst>
              <a:ext uri="{FF2B5EF4-FFF2-40B4-BE49-F238E27FC236}">
                <a16:creationId xmlns:a16="http://schemas.microsoft.com/office/drawing/2014/main" id="{37D3A105-DA6D-4D31-BD61-D9F362C606C6}"/>
              </a:ext>
            </a:extLst>
          </p:cNvPr>
          <p:cNvSpPr txBox="1"/>
          <p:nvPr/>
        </p:nvSpPr>
        <p:spPr>
          <a:xfrm>
            <a:off x="838200" y="5404757"/>
            <a:ext cx="10515600" cy="738664"/>
          </a:xfrm>
          <a:prstGeom prst="rect">
            <a:avLst/>
          </a:prstGeom>
          <a:noFill/>
        </p:spPr>
        <p:txBody>
          <a:bodyPr wrap="square" rtlCol="0">
            <a:spAutoFit/>
          </a:bodyPr>
          <a:lstStyle/>
          <a:p>
            <a:pPr algn="ctr"/>
            <a:r>
              <a:rPr lang="en-GB" sz="2400" dirty="0">
                <a:latin typeface="SassoonCRInfantMedium" panose="02000603020000020003" pitchFamily="2" charset="0"/>
                <a:hlinkClick r:id="rId3"/>
              </a:rPr>
              <a:t>https://www.littlewandlelettersandsounds.org.uk/resources/for-parents</a:t>
            </a:r>
            <a:r>
              <a:rPr lang="en-GB" sz="1800" dirty="0">
                <a:latin typeface="SassoonCRInfantMedium" panose="02000603020000020003" pitchFamily="2" charset="0"/>
                <a:hlinkClick r:id="rId3"/>
              </a:rPr>
              <a:t>/</a:t>
            </a:r>
            <a:endParaRPr lang="en-GB" sz="1800" dirty="0">
              <a:latin typeface="SassoonCRInfantMedium" panose="02000603020000020003" pitchFamily="2" charset="0"/>
            </a:endParaRPr>
          </a:p>
          <a:p>
            <a:endParaRPr lang="en-GB" dirty="0"/>
          </a:p>
        </p:txBody>
      </p:sp>
    </p:spTree>
    <p:extLst>
      <p:ext uri="{BB962C8B-B14F-4D97-AF65-F5344CB8AC3E}">
        <p14:creationId xmlns:p14="http://schemas.microsoft.com/office/powerpoint/2010/main" val="400394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7F56-BF9B-4DAF-A99D-5E35470C6F4E}"/>
              </a:ext>
            </a:extLst>
          </p:cNvPr>
          <p:cNvSpPr>
            <a:spLocks noGrp="1"/>
          </p:cNvSpPr>
          <p:nvPr>
            <p:ph type="title"/>
          </p:nvPr>
        </p:nvSpPr>
        <p:spPr/>
        <p:txBody>
          <a:bodyPr>
            <a:normAutofit/>
          </a:bodyPr>
          <a:lstStyle/>
          <a:p>
            <a:pPr algn="ctr"/>
            <a:r>
              <a:rPr lang="en-US" sz="4000" dirty="0">
                <a:latin typeface="SassoonCRInfantMedium" panose="02000603020000020003" pitchFamily="2" charset="0"/>
              </a:rPr>
              <a:t>Reading at home</a:t>
            </a:r>
            <a:endParaRPr lang="en-GB" sz="4000" dirty="0">
              <a:latin typeface="SassoonCRInfantMedium" panose="02000603020000020003" pitchFamily="2" charset="0"/>
            </a:endParaRPr>
          </a:p>
        </p:txBody>
      </p:sp>
      <p:sp>
        <p:nvSpPr>
          <p:cNvPr id="3" name="Content Placeholder 2">
            <a:extLst>
              <a:ext uri="{FF2B5EF4-FFF2-40B4-BE49-F238E27FC236}">
                <a16:creationId xmlns:a16="http://schemas.microsoft.com/office/drawing/2014/main" id="{9D2A2C92-1BEF-49DA-BF34-7A8234A079E7}"/>
              </a:ext>
            </a:extLst>
          </p:cNvPr>
          <p:cNvSpPr>
            <a:spLocks noGrp="1"/>
          </p:cNvSpPr>
          <p:nvPr>
            <p:ph idx="1"/>
          </p:nvPr>
        </p:nvSpPr>
        <p:spPr>
          <a:xfrm>
            <a:off x="677334" y="1930400"/>
            <a:ext cx="7095066" cy="2362425"/>
          </a:xfrm>
        </p:spPr>
        <p:txBody>
          <a:bodyPr>
            <a:normAutofit lnSpcReduction="10000"/>
          </a:bodyPr>
          <a:lstStyle/>
          <a:p>
            <a:r>
              <a:rPr lang="en-US" sz="2400" dirty="0">
                <a:latin typeface="SassoonCRInfantMedium" panose="02000603020000020003" pitchFamily="2" charset="0"/>
              </a:rPr>
              <a:t>We ask parents to read with their child at least 3 times a week and sign their reading records.</a:t>
            </a:r>
          </a:p>
          <a:p>
            <a:r>
              <a:rPr lang="en-US" sz="2400" dirty="0">
                <a:latin typeface="SassoonCRInfantMedium" panose="02000603020000020003" pitchFamily="2" charset="0"/>
              </a:rPr>
              <a:t>We appreciate that you are all very busy but if you could spend 5 minutes in the evening reading with your child, it will make a huge difference to their learning.</a:t>
            </a:r>
          </a:p>
          <a:p>
            <a:pPr marL="0" indent="0">
              <a:buNone/>
            </a:pPr>
            <a:endParaRPr lang="en-US" dirty="0"/>
          </a:p>
        </p:txBody>
      </p:sp>
      <p:pic>
        <p:nvPicPr>
          <p:cNvPr id="4" name="Picture 3">
            <a:extLst>
              <a:ext uri="{FF2B5EF4-FFF2-40B4-BE49-F238E27FC236}">
                <a16:creationId xmlns:a16="http://schemas.microsoft.com/office/drawing/2014/main" id="{F8A930D4-DB9D-4D44-A8AF-4B396C30F2EF}"/>
              </a:ext>
            </a:extLst>
          </p:cNvPr>
          <p:cNvPicPr>
            <a:picLocks noChangeAspect="1"/>
          </p:cNvPicPr>
          <p:nvPr/>
        </p:nvPicPr>
        <p:blipFill rotWithShape="1">
          <a:blip r:embed="rId2"/>
          <a:srcRect l="28857" t="-1858" r="28776" b="4571"/>
          <a:stretch/>
        </p:blipFill>
        <p:spPr>
          <a:xfrm>
            <a:off x="8294916" y="38634"/>
            <a:ext cx="3725937" cy="4888967"/>
          </a:xfrm>
          <a:prstGeom prst="rect">
            <a:avLst/>
          </a:prstGeom>
        </p:spPr>
      </p:pic>
      <p:sp>
        <p:nvSpPr>
          <p:cNvPr id="5" name="TextBox 4">
            <a:extLst>
              <a:ext uri="{FF2B5EF4-FFF2-40B4-BE49-F238E27FC236}">
                <a16:creationId xmlns:a16="http://schemas.microsoft.com/office/drawing/2014/main" id="{20F6A2D5-6B4F-4FB9-8157-B7A7D0E1B538}"/>
              </a:ext>
            </a:extLst>
          </p:cNvPr>
          <p:cNvSpPr txBox="1"/>
          <p:nvPr/>
        </p:nvSpPr>
        <p:spPr>
          <a:xfrm>
            <a:off x="408214" y="5328560"/>
            <a:ext cx="11462657" cy="1292662"/>
          </a:xfrm>
          <a:prstGeom prst="rect">
            <a:avLst/>
          </a:prstGeom>
          <a:noFill/>
        </p:spPr>
        <p:txBody>
          <a:bodyPr wrap="square" rtlCol="0">
            <a:spAutoFit/>
          </a:bodyPr>
          <a:lstStyle/>
          <a:p>
            <a:r>
              <a:rPr lang="en-US" sz="2000" i="1" dirty="0"/>
              <a:t>“Parents who read one picture book with their child every day will expose their child to approximately 78,000 different words each year.  From birth to Reception, those children will have been exposed to 1.4 million more words than children who are not exposed to books.”  </a:t>
            </a:r>
            <a:endParaRPr lang="en-GB" sz="2000" i="1" dirty="0"/>
          </a:p>
          <a:p>
            <a:endParaRPr lang="en-GB" dirty="0"/>
          </a:p>
        </p:txBody>
      </p:sp>
    </p:spTree>
    <p:extLst>
      <p:ext uri="{BB962C8B-B14F-4D97-AF65-F5344CB8AC3E}">
        <p14:creationId xmlns:p14="http://schemas.microsoft.com/office/powerpoint/2010/main" val="19668632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561</TotalTime>
  <Words>1668</Words>
  <Application>Microsoft Office PowerPoint</Application>
  <PresentationFormat>Widescreen</PresentationFormat>
  <Paragraphs>143</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Open Sans</vt:lpstr>
      <vt:lpstr>SassoonCRInfantMedium</vt:lpstr>
      <vt:lpstr>SassoonPrimaryInfant</vt:lpstr>
      <vt:lpstr>Trebuchet MS</vt:lpstr>
      <vt:lpstr>Wingdings</vt:lpstr>
      <vt:lpstr>Wingdings 3</vt:lpstr>
      <vt:lpstr>Facet</vt:lpstr>
      <vt:lpstr>Welcome to Reception </vt:lpstr>
      <vt:lpstr>Starting School</vt:lpstr>
      <vt:lpstr>Key Staff</vt:lpstr>
      <vt:lpstr>Breakfast and After School Club   </vt:lpstr>
      <vt:lpstr>Getting to know your child</vt:lpstr>
      <vt:lpstr>The Early Years Foundation Stage</vt:lpstr>
      <vt:lpstr>The Typical Day in Reception</vt:lpstr>
      <vt:lpstr>Reading and Phonics</vt:lpstr>
      <vt:lpstr>Reading at home</vt:lpstr>
      <vt:lpstr>Parents as Partners</vt:lpstr>
      <vt:lpstr>Reception Uniform</vt:lpstr>
      <vt:lpstr>Boys Uniform</vt:lpstr>
      <vt:lpstr>Girls Uniform</vt:lpstr>
      <vt:lpstr>Reception PE kit and other uniform</vt:lpstr>
      <vt:lpstr>Reception PE</vt:lpstr>
      <vt:lpstr>Reception Lunch</vt:lpstr>
      <vt:lpstr>Letters &amp; Notices</vt:lpstr>
      <vt:lpstr>Assemblies</vt:lpstr>
      <vt:lpstr>Birthdays</vt:lpstr>
      <vt:lpstr>What to do if you have a concern</vt:lpstr>
      <vt:lpstr>Being Reception Ready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Nursery</dc:title>
  <dc:creator>ejensen.301</dc:creator>
  <cp:lastModifiedBy>Brown, Janice</cp:lastModifiedBy>
  <cp:revision>45</cp:revision>
  <cp:lastPrinted>2023-09-20T10:02:02Z</cp:lastPrinted>
  <dcterms:created xsi:type="dcterms:W3CDTF">2022-05-10T06:51:44Z</dcterms:created>
  <dcterms:modified xsi:type="dcterms:W3CDTF">2024-06-27T12:16:43Z</dcterms:modified>
</cp:coreProperties>
</file>