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0"/>
  </p:notesMasterIdLst>
  <p:handoutMasterIdLst>
    <p:handoutMasterId r:id="rId31"/>
  </p:handoutMasterIdLst>
  <p:sldIdLst>
    <p:sldId id="256" r:id="rId2"/>
    <p:sldId id="259" r:id="rId3"/>
    <p:sldId id="288" r:id="rId4"/>
    <p:sldId id="260" r:id="rId5"/>
    <p:sldId id="261" r:id="rId6"/>
    <p:sldId id="262" r:id="rId7"/>
    <p:sldId id="290"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7" r:id="rId21"/>
    <p:sldId id="278" r:id="rId22"/>
    <p:sldId id="280" r:id="rId23"/>
    <p:sldId id="281" r:id="rId24"/>
    <p:sldId id="283" r:id="rId25"/>
    <p:sldId id="285" r:id="rId26"/>
    <p:sldId id="286" r:id="rId27"/>
    <p:sldId id="287" r:id="rId28"/>
    <p:sldId id="289" r:id="rId29"/>
  </p:sldIdLst>
  <p:sldSz cx="9144000" cy="5143500" type="screen16x9"/>
  <p:notesSz cx="6797675" cy="9928225"/>
  <p:embeddedFontLst>
    <p:embeddedFont>
      <p:font typeface="Nunito Sans SemiBold" panose="020B0604020202020204" charset="0"/>
      <p:regular r:id="rId32"/>
      <p:bold r:id="rId33"/>
      <p:italic r:id="rId34"/>
      <p:boldItalic r:id="rId35"/>
    </p:embeddedFont>
    <p:embeddedFont>
      <p:font typeface="Nunito" panose="020B0604020202020204" charset="0"/>
      <p:regular r:id="rId36"/>
      <p:bold r:id="rId37"/>
      <p:italic r:id="rId38"/>
      <p:boldItalic r:id="rId39"/>
    </p:embeddedFont>
    <p:embeddedFont>
      <p:font typeface="Cambria Math" panose="02040503050406030204" pitchFamily="18"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4354" autoAdjust="0"/>
  </p:normalViewPr>
  <p:slideViewPr>
    <p:cSldViewPr snapToGrid="0">
      <p:cViewPr varScale="1">
        <p:scale>
          <a:sx n="128" d="100"/>
          <a:sy n="128" d="100"/>
        </p:scale>
        <p:origin x="11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8136"/>
          </a:xfrm>
          <a:prstGeom prst="rect">
            <a:avLst/>
          </a:prstGeom>
        </p:spPr>
        <p:txBody>
          <a:bodyPr vert="horz" lIns="91440" tIns="45720" rIns="91440" bIns="45720" rtlCol="0"/>
          <a:lstStyle>
            <a:lvl1pPr algn="r">
              <a:defRPr sz="1200"/>
            </a:lvl1pPr>
          </a:lstStyle>
          <a:p>
            <a:fld id="{2F037DA8-B0D6-41C8-A295-1F3B08F9DD7A}" type="datetimeFigureOut">
              <a:rPr lang="en-GB" smtClean="0"/>
              <a:t>19/11/2025</a:t>
            </a:fld>
            <a:endParaRPr lang="en-GB"/>
          </a:p>
        </p:txBody>
      </p:sp>
      <p:sp>
        <p:nvSpPr>
          <p:cNvPr id="4" name="Footer Placeholder 3"/>
          <p:cNvSpPr>
            <a:spLocks noGrp="1"/>
          </p:cNvSpPr>
          <p:nvPr>
            <p:ph type="ftr" sz="quarter" idx="2"/>
          </p:nvPr>
        </p:nvSpPr>
        <p:spPr>
          <a:xfrm>
            <a:off x="1" y="9430092"/>
            <a:ext cx="2945659" cy="49813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30092"/>
            <a:ext cx="2945659" cy="498135"/>
          </a:xfrm>
          <a:prstGeom prst="rect">
            <a:avLst/>
          </a:prstGeom>
        </p:spPr>
        <p:txBody>
          <a:bodyPr vert="horz" lIns="91440" tIns="45720" rIns="91440" bIns="45720" rtlCol="0" anchor="b"/>
          <a:lstStyle>
            <a:lvl1pPr algn="r">
              <a:defRPr sz="1200"/>
            </a:lvl1pPr>
          </a:lstStyle>
          <a:p>
            <a:fld id="{A9068185-CBEB-4BD8-BD93-CA54C502EF85}" type="slidenum">
              <a:rPr lang="en-GB" smtClean="0"/>
              <a:t>‹#›</a:t>
            </a:fld>
            <a:endParaRPr lang="en-GB"/>
          </a:p>
        </p:txBody>
      </p:sp>
    </p:spTree>
    <p:extLst>
      <p:ext uri="{BB962C8B-B14F-4D97-AF65-F5344CB8AC3E}">
        <p14:creationId xmlns:p14="http://schemas.microsoft.com/office/powerpoint/2010/main" val="1531019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Note that this government guidance (https://</a:t>
            </a:r>
            <a:r>
              <a:rPr lang="en-GB" dirty="0" err="1"/>
              <a:t>www.gov.uk</a:t>
            </a:r>
            <a:r>
              <a:rPr lang="en-GB" dirty="0"/>
              <a:t>/government/news/changes-to-key-stage-2-assessment-dates-in-2023)  outlines changes in dates for 2023. This includes guidance on KS2 timetable variations if schools have pre-planned activities on Friday 12</a:t>
            </a:r>
            <a:r>
              <a:rPr lang="en-GB" baseline="30000" dirty="0"/>
              <a:t>th</a:t>
            </a:r>
            <a:r>
              <a:rPr lang="en-GB" dirty="0"/>
              <a:t> May.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assets.publishing.service.gov.uk</a:t>
            </a:r>
            <a:r>
              <a:rPr lang="en-GB" dirty="0"/>
              <a:t>/government/uploads/system/uploads/</a:t>
            </a:r>
            <a:r>
              <a:rPr lang="en-GB" dirty="0" err="1"/>
              <a:t>attachment_data</a:t>
            </a:r>
            <a:r>
              <a:rPr lang="en-GB" dirty="0"/>
              <a:t>/file/1109963/2023_key_stage_2_access_arrangements_guidance.pdf)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This year, the test results will be available on the PAG on Tuesday 4</a:t>
            </a:r>
            <a:r>
              <a:rPr lang="en-GB" baseline="30000" dirty="0"/>
              <a:t>th</a:t>
            </a:r>
            <a:r>
              <a:rPr lang="en-GB" dirty="0"/>
              <a:t> July (https://</a:t>
            </a:r>
            <a:r>
              <a:rPr lang="en-GB" dirty="0" err="1"/>
              <a:t>assets.publishing.service.gov.uk</a:t>
            </a:r>
            <a:r>
              <a:rPr lang="en-GB" dirty="0"/>
              <a:t>/government/uploads/system/uploads/</a:t>
            </a:r>
            <a:r>
              <a:rPr lang="en-GB" dirty="0" err="1"/>
              <a:t>attachment_data</a:t>
            </a:r>
            <a:r>
              <a:rPr lang="en-GB" dirty="0"/>
              <a:t>/file/1110107/2023_key_stage_2_assessment_and_reporting_arrangements.pdf section 9.1) </a:t>
            </a:r>
          </a:p>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For questions 32 and 37,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a:t>
            </a:r>
            <a:r>
              <a:rPr lang="en-US" sz="4000" dirty="0" smtClean="0">
                <a:solidFill>
                  <a:schemeClr val="bg1"/>
                </a:solidFill>
                <a:latin typeface="+mj-lt"/>
                <a:ea typeface="Arial"/>
                <a:cs typeface="Arial"/>
                <a:sym typeface="Arial"/>
              </a:rPr>
              <a:t>2025 </a:t>
            </a:r>
            <a:r>
              <a:rPr lang="en-US" sz="4000" dirty="0">
                <a:solidFill>
                  <a:schemeClr val="bg1"/>
                </a:solidFill>
                <a:latin typeface="+mj-lt"/>
                <a:ea typeface="Arial"/>
                <a:cs typeface="Arial"/>
                <a:sym typeface="Arial"/>
              </a:rPr>
              <a:t>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117" name="Google Shape;117;p23"/>
          <p:cNvPicPr preferRelativeResize="0"/>
          <p:nvPr/>
        </p:nvPicPr>
        <p:blipFill>
          <a:blip r:embed="rId3">
            <a:alphaModFix/>
          </a:blip>
          <a:stretch>
            <a:fillRect/>
          </a:stretch>
        </p:blipFill>
        <p:spPr>
          <a:xfrm>
            <a:off x="4028000" y="1335094"/>
            <a:ext cx="1011651" cy="892000"/>
          </a:xfrm>
          <a:prstGeom prst="rect">
            <a:avLst/>
          </a:prstGeom>
          <a:noFill/>
          <a:ln>
            <a:noFill/>
          </a:ln>
        </p:spPr>
      </p:pic>
      <p:pic>
        <p:nvPicPr>
          <p:cNvPr id="2" name="Picture 1"/>
          <p:cNvPicPr>
            <a:picLocks noChangeAspect="1"/>
          </p:cNvPicPr>
          <p:nvPr/>
        </p:nvPicPr>
        <p:blipFill>
          <a:blip r:embed="rId4"/>
          <a:stretch>
            <a:fillRect/>
          </a:stretch>
        </p:blipFill>
        <p:spPr>
          <a:xfrm>
            <a:off x="3473263" y="430485"/>
            <a:ext cx="2515160" cy="24996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A6C288-627D-434C-9B18-18F34F5961B4}"/>
              </a:ext>
            </a:extLst>
          </p:cNvPr>
          <p:cNvPicPr>
            <a:picLocks noChangeAspect="1"/>
          </p:cNvPicPr>
          <p:nvPr/>
        </p:nvPicPr>
        <p:blipFill>
          <a:blip r:embed="rId3"/>
          <a:stretch>
            <a:fillRect/>
          </a:stretch>
        </p:blipFill>
        <p:spPr>
          <a:xfrm>
            <a:off x="2732451" y="3297013"/>
            <a:ext cx="4445000" cy="1206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FA6AD4D-95E7-9243-B4FD-D75BE38CCC1A}"/>
              </a:ext>
            </a:extLst>
          </p:cNvPr>
          <p:cNvPicPr>
            <a:picLocks noChangeAspect="1"/>
          </p:cNvPicPr>
          <p:nvPr/>
        </p:nvPicPr>
        <p:blipFill>
          <a:blip r:embed="rId4"/>
          <a:stretch>
            <a:fillRect/>
          </a:stretch>
        </p:blipFill>
        <p:spPr>
          <a:xfrm>
            <a:off x="4699000" y="1674350"/>
            <a:ext cx="4445000" cy="7874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6696909-BA2C-7A4C-92F3-079FDBA17C5F}"/>
              </a:ext>
            </a:extLst>
          </p:cNvPr>
          <p:cNvPicPr>
            <a:picLocks noChangeAspect="1"/>
          </p:cNvPicPr>
          <p:nvPr/>
        </p:nvPicPr>
        <p:blipFill>
          <a:blip r:embed="rId5"/>
          <a:stretch>
            <a:fillRect/>
          </a:stretch>
        </p:blipFill>
        <p:spPr>
          <a:xfrm>
            <a:off x="127000" y="1176864"/>
            <a:ext cx="4436620" cy="18000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10</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2823760" y="1677707"/>
            <a:ext cx="4053711" cy="2825806"/>
            <a:chOff x="2823760" y="1677707"/>
            <a:chExt cx="4053711" cy="282580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823760" y="167770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680338" y="2016109"/>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2974663" y="4041822"/>
              <a:ext cx="3902808" cy="461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a:t>
              </a:r>
              <a:r>
                <a:rPr lang="en-GB" sz="1200" dirty="0"/>
                <a:t>Switch off the lights!  	Please turn off the lights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8" name="Picture 7">
            <a:extLst>
              <a:ext uri="{FF2B5EF4-FFF2-40B4-BE49-F238E27FC236}">
                <a16:creationId xmlns:a16="http://schemas.microsoft.com/office/drawing/2014/main" id="{F35D7784-BAA7-F04F-A7E7-141F8801DC24}"/>
              </a:ext>
            </a:extLst>
          </p:cNvPr>
          <p:cNvPicPr>
            <a:picLocks noChangeAspect="1"/>
          </p:cNvPicPr>
          <p:nvPr/>
        </p:nvPicPr>
        <p:blipFill>
          <a:blip r:embed="rId3"/>
          <a:stretch>
            <a:fillRect/>
          </a:stretch>
        </p:blipFill>
        <p:spPr>
          <a:xfrm>
            <a:off x="4251008" y="2948617"/>
            <a:ext cx="4495800" cy="21082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8A094FE-9BAD-584A-935E-F8B485A3E399}"/>
              </a:ext>
            </a:extLst>
          </p:cNvPr>
          <p:cNvPicPr>
            <a:picLocks noChangeAspect="1"/>
          </p:cNvPicPr>
          <p:nvPr/>
        </p:nvPicPr>
        <p:blipFill>
          <a:blip r:embed="rId4"/>
          <a:stretch>
            <a:fillRect/>
          </a:stretch>
        </p:blipFill>
        <p:spPr>
          <a:xfrm>
            <a:off x="137885" y="1832180"/>
            <a:ext cx="4165600" cy="2120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b="1" dirty="0">
                <a:solidFill>
                  <a:srgbClr val="FF0000"/>
                </a:solidFill>
              </a:rPr>
              <a:t>Reading: </a:t>
            </a:r>
            <a:r>
              <a:rPr lang="en-GB" b="1" dirty="0" smtClean="0">
                <a:solidFill>
                  <a:srgbClr val="FF0000"/>
                </a:solidFill>
              </a:rPr>
              <a:t>Tuesday 13</a:t>
            </a:r>
            <a:r>
              <a:rPr lang="en-GB" b="1" baseline="30000" dirty="0" smtClean="0">
                <a:solidFill>
                  <a:srgbClr val="FF0000"/>
                </a:solidFill>
              </a:rPr>
              <a:t>th</a:t>
            </a:r>
            <a:r>
              <a:rPr lang="en-GB" b="1" dirty="0" smtClean="0">
                <a:solidFill>
                  <a:srgbClr val="FF0000"/>
                </a:solidFill>
              </a:rPr>
              <a:t> </a:t>
            </a:r>
            <a:r>
              <a:rPr lang="en-GB" b="1" dirty="0">
                <a:solidFill>
                  <a:srgbClr val="FF0000"/>
                </a:solidFill>
              </a:rPr>
              <a:t>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endParaRPr lang="en-GB" dirty="0" smtClean="0"/>
          </a:p>
          <a:p>
            <a:pPr marL="114300" indent="0">
              <a:buNone/>
            </a:pPr>
            <a:endParaRPr lang="en-GB" dirty="0"/>
          </a:p>
          <a:p>
            <a:pPr marL="114300" indent="0">
              <a:buNone/>
            </a:pPr>
            <a:endParaRPr lang="en-GB" dirty="0"/>
          </a:p>
          <a:p>
            <a:pPr marL="114300" indent="0">
              <a:buNone/>
            </a:pPr>
            <a:r>
              <a:rPr lang="en-GB" dirty="0" smtClean="0"/>
              <a:t>The test is designed to measure if the children’s comprehension of age-appropriate reading material meets the national standard. </a:t>
            </a:r>
          </a:p>
          <a:p>
            <a:pPr marL="114300" indent="0">
              <a:buNone/>
            </a:pPr>
            <a:endParaRPr lang="en-GB" dirty="0"/>
          </a:p>
          <a:p>
            <a:pPr marL="114300" indent="0">
              <a:buNone/>
            </a:pPr>
            <a:r>
              <a:rPr lang="en-GB" dirty="0" smtClean="0"/>
              <a:t>There are three different set texts for children to read. </a:t>
            </a:r>
            <a:r>
              <a:rPr lang="en-GB" dirty="0"/>
              <a:t>These could be any combination of </a:t>
            </a:r>
            <a:r>
              <a:rPr lang="en-GB" dirty="0">
                <a:solidFill>
                  <a:srgbClr val="283593"/>
                </a:solidFill>
              </a:rPr>
              <a:t>non-fiction, fiction and/ or poetry</a:t>
            </a:r>
            <a:r>
              <a:rPr lang="en-GB" dirty="0"/>
              <a:t>. </a:t>
            </a:r>
          </a:p>
          <a:p>
            <a:pPr marL="114300" indent="0">
              <a:buNone/>
            </a:pPr>
            <a:endParaRPr lang="en-GB" sz="1000" dirty="0"/>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FADE79CB-CE9D-964D-AACE-11D9BF601536}"/>
              </a:ext>
            </a:extLst>
          </p:cNvPr>
          <p:cNvPicPr>
            <a:picLocks noChangeAspect="1"/>
          </p:cNvPicPr>
          <p:nvPr/>
        </p:nvPicPr>
        <p:blipFill>
          <a:blip r:embed="rId3"/>
          <a:stretch>
            <a:fillRect/>
          </a:stretch>
        </p:blipFill>
        <p:spPr>
          <a:xfrm>
            <a:off x="194559" y="1749988"/>
            <a:ext cx="4445000" cy="1714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CB5407F-7C78-BE41-A84B-9C0F21305D34}"/>
              </a:ext>
            </a:extLst>
          </p:cNvPr>
          <p:cNvPicPr>
            <a:picLocks noChangeAspect="1"/>
          </p:cNvPicPr>
          <p:nvPr/>
        </p:nvPicPr>
        <p:blipFill>
          <a:blip r:embed="rId4"/>
          <a:stretch>
            <a:fillRect/>
          </a:stretch>
        </p:blipFill>
        <p:spPr>
          <a:xfrm>
            <a:off x="2260599" y="3329617"/>
            <a:ext cx="4622800" cy="17272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FF2AF05-43BD-AD41-8808-71BEAAA2AAC0}"/>
              </a:ext>
            </a:extLst>
          </p:cNvPr>
          <p:cNvPicPr>
            <a:picLocks noChangeAspect="1"/>
          </p:cNvPicPr>
          <p:nvPr/>
        </p:nvPicPr>
        <p:blipFill>
          <a:blip r:embed="rId5"/>
          <a:stretch>
            <a:fillRect/>
          </a:stretch>
        </p:blipFill>
        <p:spPr>
          <a:xfrm>
            <a:off x="4830158" y="1749988"/>
            <a:ext cx="4191000" cy="1231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My Circus Life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14</a:t>
            </a:fld>
            <a:endParaRPr lang="en"/>
          </a:p>
        </p:txBody>
      </p:sp>
      <p:pic>
        <p:nvPicPr>
          <p:cNvPr id="10" name="Picture 9">
            <a:extLst>
              <a:ext uri="{FF2B5EF4-FFF2-40B4-BE49-F238E27FC236}">
                <a16:creationId xmlns:a16="http://schemas.microsoft.com/office/drawing/2014/main" id="{A840D5BF-EF4F-C347-B74B-2F2EA7FA4A4E}"/>
              </a:ext>
            </a:extLst>
          </p:cNvPr>
          <p:cNvPicPr>
            <a:picLocks noChangeAspect="1"/>
          </p:cNvPicPr>
          <p:nvPr/>
        </p:nvPicPr>
        <p:blipFill>
          <a:blip r:embed="rId3"/>
          <a:stretch>
            <a:fillRect/>
          </a:stretch>
        </p:blipFill>
        <p:spPr>
          <a:xfrm>
            <a:off x="4564963" y="1450429"/>
            <a:ext cx="4456195" cy="2880524"/>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A79EB040-321C-F04C-A730-EC4FFAF82E5D}"/>
              </a:ext>
            </a:extLst>
          </p:cNvPr>
          <p:cNvPicPr>
            <a:picLocks noChangeAspect="1"/>
          </p:cNvPicPr>
          <p:nvPr/>
        </p:nvPicPr>
        <p:blipFill>
          <a:blip r:embed="rId4"/>
          <a:stretch>
            <a:fillRect/>
          </a:stretch>
        </p:blipFill>
        <p:spPr>
          <a:xfrm>
            <a:off x="161288" y="1698366"/>
            <a:ext cx="4308476" cy="1317163"/>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45D87AB-75E1-C34A-925F-A82CEB15926B}"/>
              </a:ext>
            </a:extLst>
          </p:cNvPr>
          <p:cNvPicPr>
            <a:picLocks noChangeAspect="1"/>
          </p:cNvPicPr>
          <p:nvPr/>
        </p:nvPicPr>
        <p:blipFill>
          <a:blip r:embed="rId5"/>
          <a:stretch>
            <a:fillRect/>
          </a:stretch>
        </p:blipFill>
        <p:spPr>
          <a:xfrm>
            <a:off x="934790" y="3215417"/>
            <a:ext cx="2984500" cy="1447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the whole text</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5" name="Picture 4">
            <a:extLst>
              <a:ext uri="{FF2B5EF4-FFF2-40B4-BE49-F238E27FC236}">
                <a16:creationId xmlns:a16="http://schemas.microsoft.com/office/drawing/2014/main" id="{166DC3C7-04EF-894B-95F0-9571FBF66887}"/>
              </a:ext>
            </a:extLst>
          </p:cNvPr>
          <p:cNvPicPr>
            <a:picLocks noChangeAspect="1"/>
          </p:cNvPicPr>
          <p:nvPr/>
        </p:nvPicPr>
        <p:blipFill>
          <a:blip r:embed="rId3"/>
          <a:stretch>
            <a:fillRect/>
          </a:stretch>
        </p:blipFill>
        <p:spPr>
          <a:xfrm>
            <a:off x="311699" y="1535307"/>
            <a:ext cx="4445000" cy="26670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C566763-120C-1D46-8278-404828A9B845}"/>
              </a:ext>
            </a:extLst>
          </p:cNvPr>
          <p:cNvPicPr>
            <a:picLocks noChangeAspect="1"/>
          </p:cNvPicPr>
          <p:nvPr/>
        </p:nvPicPr>
        <p:blipFill>
          <a:blip r:embed="rId4"/>
          <a:stretch>
            <a:fillRect/>
          </a:stretch>
        </p:blipFill>
        <p:spPr>
          <a:xfrm>
            <a:off x="4807993" y="172225"/>
            <a:ext cx="4260300" cy="44721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b="1" dirty="0">
                <a:solidFill>
                  <a:srgbClr val="FF0000"/>
                </a:solidFill>
              </a:rPr>
              <a:t>Maths: </a:t>
            </a:r>
            <a:r>
              <a:rPr lang="en-GB" b="1" dirty="0" smtClean="0">
                <a:solidFill>
                  <a:srgbClr val="FF0000"/>
                </a:solidFill>
              </a:rPr>
              <a:t>Wednesday 14</a:t>
            </a:r>
            <a:r>
              <a:rPr lang="en-GB" b="1" baseline="30000" dirty="0" smtClean="0">
                <a:solidFill>
                  <a:srgbClr val="FF0000"/>
                </a:solidFill>
              </a:rPr>
              <a:t>th</a:t>
            </a:r>
            <a:r>
              <a:rPr lang="en-GB" b="1" dirty="0" smtClean="0">
                <a:solidFill>
                  <a:srgbClr val="FF0000"/>
                </a:solidFill>
              </a:rPr>
              <a:t> </a:t>
            </a:r>
            <a:r>
              <a:rPr lang="en-GB" b="1" dirty="0">
                <a:solidFill>
                  <a:srgbClr val="FF0000"/>
                </a:solidFill>
              </a:rPr>
              <a:t>May and </a:t>
            </a:r>
            <a:r>
              <a:rPr lang="en-GB" b="1" dirty="0" smtClean="0">
                <a:solidFill>
                  <a:srgbClr val="FF0000"/>
                </a:solidFill>
              </a:rPr>
              <a:t>Thursday  15 </a:t>
            </a:r>
            <a:r>
              <a:rPr lang="en-GB" b="1" baseline="30000" dirty="0" smtClean="0">
                <a:solidFill>
                  <a:srgbClr val="FF0000"/>
                </a:solidFill>
              </a:rPr>
              <a:t>h</a:t>
            </a:r>
            <a:r>
              <a:rPr lang="en-GB" b="1" dirty="0" smtClean="0">
                <a:solidFill>
                  <a:srgbClr val="FF0000"/>
                </a:solidFill>
              </a:rPr>
              <a:t> </a:t>
            </a:r>
            <a:r>
              <a:rPr lang="en-GB" b="1" dirty="0">
                <a:solidFill>
                  <a:srgbClr val="FF0000"/>
                </a:solidFill>
              </a:rPr>
              <a:t>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a:t>
            </a:r>
            <a:r>
              <a:rPr lang="en-GB" dirty="0" smtClean="0"/>
              <a:t>Wednesday 14</a:t>
            </a:r>
            <a:r>
              <a:rPr lang="en-GB" baseline="30000" dirty="0" smtClean="0"/>
              <a:t>th</a:t>
            </a:r>
            <a:r>
              <a:rPr lang="en-GB" dirty="0" smtClean="0"/>
              <a:t> </a:t>
            </a:r>
            <a:r>
              <a:rPr lang="en-GB" dirty="0"/>
              <a:t>May</a:t>
            </a:r>
          </a:p>
          <a:p>
            <a:endParaRPr lang="en-GB" dirty="0"/>
          </a:p>
          <a:p>
            <a:r>
              <a:rPr lang="en-GB" dirty="0"/>
              <a:t>Paper 2: Reasoning (40 minutes) – Wednesday 14</a:t>
            </a:r>
            <a:r>
              <a:rPr lang="en-GB" baseline="30000" dirty="0"/>
              <a:t>th</a:t>
            </a:r>
            <a:r>
              <a:rPr lang="en-GB" dirty="0"/>
              <a:t> May</a:t>
            </a:r>
          </a:p>
          <a:p>
            <a:endParaRPr lang="en-GB" dirty="0"/>
          </a:p>
          <a:p>
            <a:r>
              <a:rPr lang="en-GB" dirty="0"/>
              <a:t>Paper 3: Reasoning (40 minutes) – </a:t>
            </a:r>
            <a:r>
              <a:rPr lang="en-GB" dirty="0" smtClean="0"/>
              <a:t>Thursday 15</a:t>
            </a:r>
            <a:r>
              <a:rPr lang="en-GB" baseline="30000" dirty="0" smtClean="0"/>
              <a:t>th</a:t>
            </a:r>
            <a:r>
              <a:rPr lang="en-GB" dirty="0" smtClean="0"/>
              <a:t> </a:t>
            </a:r>
            <a:r>
              <a:rPr lang="en-GB" dirty="0"/>
              <a:t>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2975852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a:t>
            </a:r>
            <a:r>
              <a:rPr lang="en-GB" dirty="0" smtClean="0"/>
              <a:t>BODMAS</a:t>
            </a:r>
            <a:r>
              <a:rPr lang="en-GB" dirty="0"/>
              <a:t>),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5" name="Picture 4">
            <a:extLst>
              <a:ext uri="{FF2B5EF4-FFF2-40B4-BE49-F238E27FC236}">
                <a16:creationId xmlns:a16="http://schemas.microsoft.com/office/drawing/2014/main" id="{30C6DA3D-4776-D744-807C-4472572603F5}"/>
              </a:ext>
            </a:extLst>
          </p:cNvPr>
          <p:cNvPicPr>
            <a:picLocks noChangeAspect="1"/>
          </p:cNvPicPr>
          <p:nvPr/>
        </p:nvPicPr>
        <p:blipFill>
          <a:blip r:embed="rId3"/>
          <a:stretch>
            <a:fillRect/>
          </a:stretch>
        </p:blipFill>
        <p:spPr>
          <a:xfrm>
            <a:off x="2581916" y="2090909"/>
            <a:ext cx="3214602" cy="296590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7EAF5C9-0E03-9D4C-A1C0-559F4E76530F}"/>
              </a:ext>
            </a:extLst>
          </p:cNvPr>
          <p:cNvPicPr>
            <a:picLocks noChangeAspect="1"/>
          </p:cNvPicPr>
          <p:nvPr/>
        </p:nvPicPr>
        <p:blipFill>
          <a:blip r:embed="rId4"/>
          <a:stretch>
            <a:fillRect/>
          </a:stretch>
        </p:blipFill>
        <p:spPr>
          <a:xfrm>
            <a:off x="5890612" y="2090909"/>
            <a:ext cx="3214602" cy="23887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B2F603-B672-4C40-BCA2-1D4D5F92C857}"/>
              </a:ext>
            </a:extLst>
          </p:cNvPr>
          <p:cNvPicPr>
            <a:picLocks noChangeAspect="1"/>
          </p:cNvPicPr>
          <p:nvPr/>
        </p:nvPicPr>
        <p:blipFill>
          <a:blip r:embed="rId3"/>
          <a:stretch>
            <a:fillRect/>
          </a:stretch>
        </p:blipFill>
        <p:spPr>
          <a:xfrm>
            <a:off x="4729054" y="3010571"/>
            <a:ext cx="3771878" cy="1627296"/>
          </a:xfrm>
          <a:prstGeom prst="rect">
            <a:avLst/>
          </a:prstGeom>
          <a:effectLst/>
        </p:spPr>
      </p:pic>
      <p:pic>
        <p:nvPicPr>
          <p:cNvPr id="8" name="Picture 7">
            <a:extLst>
              <a:ext uri="{FF2B5EF4-FFF2-40B4-BE49-F238E27FC236}">
                <a16:creationId xmlns:a16="http://schemas.microsoft.com/office/drawing/2014/main" id="{DAC7A781-AE3F-534D-B145-FDBFDA5B115D}"/>
              </a:ext>
            </a:extLst>
          </p:cNvPr>
          <p:cNvPicPr>
            <a:picLocks noChangeAspect="1"/>
          </p:cNvPicPr>
          <p:nvPr/>
        </p:nvPicPr>
        <p:blipFill>
          <a:blip r:embed="rId4"/>
          <a:stretch>
            <a:fillRect/>
          </a:stretch>
        </p:blipFill>
        <p:spPr>
          <a:xfrm>
            <a:off x="540683" y="3009064"/>
            <a:ext cx="3786158" cy="1628803"/>
          </a:xfrm>
          <a:prstGeom prst="rect">
            <a:avLst/>
          </a:prstGeom>
        </p:spPr>
      </p:pic>
      <p:pic>
        <p:nvPicPr>
          <p:cNvPr id="7" name="Picture 6">
            <a:extLst>
              <a:ext uri="{FF2B5EF4-FFF2-40B4-BE49-F238E27FC236}">
                <a16:creationId xmlns:a16="http://schemas.microsoft.com/office/drawing/2014/main" id="{67A6C7C6-0DEB-DF45-A37F-378F0FD971A2}"/>
              </a:ext>
            </a:extLst>
          </p:cNvPr>
          <p:cNvPicPr>
            <a:picLocks noChangeAspect="1"/>
          </p:cNvPicPr>
          <p:nvPr/>
        </p:nvPicPr>
        <p:blipFill>
          <a:blip r:embed="rId5"/>
          <a:stretch>
            <a:fillRect/>
          </a:stretch>
        </p:blipFill>
        <p:spPr>
          <a:xfrm>
            <a:off x="4729054" y="1174079"/>
            <a:ext cx="3743404" cy="1602779"/>
          </a:xfrm>
          <a:prstGeom prst="rect">
            <a:avLst/>
          </a:prstGeom>
        </p:spPr>
      </p:pic>
      <p:pic>
        <p:nvPicPr>
          <p:cNvPr id="5" name="Picture 4">
            <a:extLst>
              <a:ext uri="{FF2B5EF4-FFF2-40B4-BE49-F238E27FC236}">
                <a16:creationId xmlns:a16="http://schemas.microsoft.com/office/drawing/2014/main" id="{58B41DA8-A5B3-A74E-B4F7-2C87A626AA29}"/>
              </a:ext>
            </a:extLst>
          </p:cNvPr>
          <p:cNvPicPr>
            <a:picLocks noChangeAspect="1"/>
          </p:cNvPicPr>
          <p:nvPr/>
        </p:nvPicPr>
        <p:blipFill>
          <a:blip r:embed="rId6"/>
          <a:stretch>
            <a:fillRect/>
          </a:stretch>
        </p:blipFill>
        <p:spPr>
          <a:xfrm>
            <a:off x="540683" y="1184538"/>
            <a:ext cx="3746256" cy="1610139"/>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56469"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6.48</a:t>
              </a:r>
            </a:p>
            <a:p>
              <a:pPr marL="0" indent="0">
                <a:lnSpc>
                  <a:spcPct val="100000"/>
                </a:lnSpc>
                <a:buFont typeface="Nunito"/>
                <a:buNone/>
              </a:pPr>
              <a:r>
                <a:rPr lang="en-GB" sz="1200" u="sng" dirty="0"/>
                <a:t>+ 8.6   </a:t>
              </a:r>
              <a:r>
                <a:rPr lang="en-GB" sz="1200" u="sng" dirty="0">
                  <a:solidFill>
                    <a:schemeClr val="bg1"/>
                  </a:solidFill>
                </a:rPr>
                <a:t>.</a:t>
              </a:r>
            </a:p>
            <a:p>
              <a:pPr marL="0" indent="0">
                <a:lnSpc>
                  <a:spcPct val="100000"/>
                </a:lnSpc>
                <a:buFont typeface="Nunito"/>
                <a:buNone/>
              </a:pPr>
              <a:r>
                <a:rPr lang="en-GB" sz="1200" u="sng" dirty="0"/>
                <a:t> 15.08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15.08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621324"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596</a:t>
              </a:r>
            </a:p>
            <a:p>
              <a:pPr marL="0" indent="0">
                <a:lnSpc>
                  <a:spcPct val="100000"/>
                </a:lnSpc>
                <a:buFont typeface="Nunito"/>
                <a:buNone/>
              </a:pPr>
              <a:r>
                <a:rPr lang="en-GB" sz="1200" u="sng" dirty="0"/>
                <a:t>x    7</a:t>
              </a:r>
            </a:p>
            <a:p>
              <a:pPr marL="0" indent="0">
                <a:lnSpc>
                  <a:spcPct val="100000"/>
                </a:lnSpc>
                <a:buFont typeface="Nunito"/>
                <a:buNone/>
              </a:pPr>
              <a:r>
                <a:rPr lang="en-GB" sz="1200" u="sng" dirty="0"/>
                <a:t>4172</a:t>
              </a:r>
            </a:p>
            <a:p>
              <a:pPr marL="0" indent="0">
                <a:lnSpc>
                  <a:spcPct val="150000"/>
                </a:lnSpc>
                <a:buFont typeface="Nunito"/>
                <a:buNone/>
              </a:pPr>
              <a:r>
                <a:rPr lang="en-GB" sz="1200" baseline="30000" dirty="0"/>
                <a:t>   6 4</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4,172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 ÷ 2 = 2</a:t>
              </a:r>
            </a:p>
            <a:p>
              <a:pPr marL="0" indent="0">
                <a:lnSpc>
                  <a:spcPct val="100000"/>
                </a:lnSpc>
                <a:buFont typeface="Nunito"/>
                <a:buNone/>
              </a:pPr>
              <a:r>
                <a:rPr lang="en-GB" sz="1200" dirty="0"/>
                <a:t>6 + 2 = 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1074145" y="3531937"/>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689642"/>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3,200 = 320</a:t>
              </a:r>
            </a:p>
            <a:p>
              <a:pPr marL="0" indent="0">
                <a:lnSpc>
                  <a:spcPct val="100000"/>
                </a:lnSpc>
                <a:buFont typeface="Nunito"/>
                <a:buNone/>
              </a:pPr>
              <a:r>
                <a:rPr lang="en-GB" sz="1200" dirty="0"/>
                <a:t>  5% of 3,200 = 160</a:t>
              </a:r>
            </a:p>
            <a:p>
              <a:pPr marL="0" indent="0">
                <a:lnSpc>
                  <a:spcPct val="100000"/>
                </a:lnSpc>
                <a:buFont typeface="Nunito"/>
                <a:buNone/>
              </a:pPr>
              <a:r>
                <a:rPr lang="en-GB" sz="1200" dirty="0"/>
                <a:t>15% of 3,200 = 480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480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705A52-C935-D94C-96FC-60AF8DE29682}"/>
              </a:ext>
            </a:extLst>
          </p:cNvPr>
          <p:cNvPicPr>
            <a:picLocks noChangeAspect="1"/>
          </p:cNvPicPr>
          <p:nvPr/>
        </p:nvPicPr>
        <p:blipFill>
          <a:blip r:embed="rId3"/>
          <a:stretch>
            <a:fillRect/>
          </a:stretch>
        </p:blipFill>
        <p:spPr>
          <a:xfrm>
            <a:off x="523994" y="1177832"/>
            <a:ext cx="3832697" cy="1801038"/>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19</a:t>
            </a:fld>
            <a:endParaRPr lang="en"/>
          </a:p>
        </p:txBody>
      </p:sp>
      <p:pic>
        <p:nvPicPr>
          <p:cNvPr id="7" name="Picture 6">
            <a:extLst>
              <a:ext uri="{FF2B5EF4-FFF2-40B4-BE49-F238E27FC236}">
                <a16:creationId xmlns:a16="http://schemas.microsoft.com/office/drawing/2014/main" id="{E8C1B1E8-13AA-1F48-A1D5-AF50B297E2B9}"/>
              </a:ext>
            </a:extLst>
          </p:cNvPr>
          <p:cNvPicPr>
            <a:picLocks noChangeAspect="1"/>
          </p:cNvPicPr>
          <p:nvPr/>
        </p:nvPicPr>
        <p:blipFill>
          <a:blip r:embed="rId4"/>
          <a:stretch>
            <a:fillRect/>
          </a:stretch>
        </p:blipFill>
        <p:spPr>
          <a:xfrm>
            <a:off x="4592628" y="956690"/>
            <a:ext cx="4154180" cy="3591874"/>
          </a:xfrm>
          <a:prstGeom prst="rect">
            <a:avLst/>
          </a:prstGeom>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smtClean="0">
                <a:solidFill>
                  <a:srgbClr val="283593"/>
                </a:solidFill>
              </a:rPr>
              <a:t>Monday 12</a:t>
            </a:r>
            <a:r>
              <a:rPr lang="en-GB" baseline="30000" dirty="0" smtClean="0">
                <a:solidFill>
                  <a:srgbClr val="283593"/>
                </a:solidFill>
              </a:rPr>
              <a:t>th</a:t>
            </a:r>
            <a:r>
              <a:rPr lang="en-GB" dirty="0" smtClean="0">
                <a:solidFill>
                  <a:srgbClr val="283593"/>
                </a:solidFill>
              </a:rPr>
              <a:t> May </a:t>
            </a:r>
            <a:r>
              <a:rPr lang="en-GB" dirty="0" smtClean="0"/>
              <a:t>ending </a:t>
            </a:r>
            <a:r>
              <a:rPr lang="en-GB" dirty="0"/>
              <a:t>on </a:t>
            </a:r>
            <a:r>
              <a:rPr lang="en-GB" dirty="0" smtClean="0">
                <a:solidFill>
                  <a:srgbClr val="283593"/>
                </a:solidFill>
              </a:rPr>
              <a:t>Thursday 15</a:t>
            </a:r>
            <a:r>
              <a:rPr lang="en-GB" baseline="30000" dirty="0" smtClean="0">
                <a:solidFill>
                  <a:srgbClr val="283593"/>
                </a:solidFill>
              </a:rPr>
              <a:t>th</a:t>
            </a:r>
            <a:r>
              <a:rPr lang="en-GB" dirty="0" smtClean="0">
                <a:solidFill>
                  <a:srgbClr val="283593"/>
                </a:solidFill>
              </a:rPr>
              <a:t> </a:t>
            </a:r>
            <a:r>
              <a:rPr lang="en-GB" dirty="0">
                <a:solidFill>
                  <a:srgbClr val="283593"/>
                </a:solidFill>
              </a:rPr>
              <a:t>May. </a:t>
            </a:r>
            <a:r>
              <a:rPr lang="en-GB" dirty="0" smtClean="0"/>
              <a:t>The </a:t>
            </a:r>
            <a:r>
              <a:rPr lang="en-GB" dirty="0"/>
              <a:t>SATs papers consist of:</a:t>
            </a:r>
          </a:p>
          <a:p>
            <a:pPr lvl="1">
              <a:lnSpc>
                <a:spcPct val="100000"/>
              </a:lnSpc>
              <a:spcBef>
                <a:spcPts val="0"/>
              </a:spcBef>
            </a:pPr>
            <a:r>
              <a:rPr lang="en-GB" dirty="0">
                <a:solidFill>
                  <a:srgbClr val="283593"/>
                </a:solidFill>
                <a:latin typeface="+mn-lt"/>
              </a:rPr>
              <a:t>Grammar, punctuation and spelling (paper 1: GPS) – </a:t>
            </a:r>
            <a:r>
              <a:rPr lang="en-GB" dirty="0" smtClean="0">
                <a:solidFill>
                  <a:srgbClr val="283593"/>
                </a:solidFill>
                <a:latin typeface="+mn-lt"/>
              </a:rPr>
              <a:t>Monday 12</a:t>
            </a:r>
            <a:r>
              <a:rPr lang="en-GB" baseline="30000" dirty="0" smtClean="0">
                <a:solidFill>
                  <a:srgbClr val="283593"/>
                </a:solidFill>
                <a:latin typeface="+mn-lt"/>
              </a:rPr>
              <a:t>th</a:t>
            </a:r>
            <a:r>
              <a:rPr lang="en-GB" dirty="0" smtClean="0">
                <a:solidFill>
                  <a:srgbClr val="283593"/>
                </a:solidFill>
                <a:latin typeface="+mn-lt"/>
              </a:rPr>
              <a:t> May </a:t>
            </a:r>
            <a:endParaRPr lang="en-GB" dirty="0">
              <a:solidFill>
                <a:srgbClr val="283593"/>
              </a:solidFill>
              <a:latin typeface="+mn-lt"/>
            </a:endParaRPr>
          </a:p>
          <a:p>
            <a:pPr lvl="1">
              <a:lnSpc>
                <a:spcPct val="100000"/>
              </a:lnSpc>
              <a:spcBef>
                <a:spcPts val="0"/>
              </a:spcBef>
            </a:pPr>
            <a:r>
              <a:rPr lang="en-GB" dirty="0">
                <a:solidFill>
                  <a:srgbClr val="283593"/>
                </a:solidFill>
                <a:latin typeface="+mn-lt"/>
              </a:rPr>
              <a:t>Grammar, punctuation and spelling (paper 2: Spelling) – Monday </a:t>
            </a:r>
            <a:r>
              <a:rPr lang="en-GB" dirty="0" smtClean="0">
                <a:solidFill>
                  <a:srgbClr val="283593"/>
                </a:solidFill>
                <a:latin typeface="+mn-lt"/>
              </a:rPr>
              <a:t>12th </a:t>
            </a:r>
            <a:r>
              <a:rPr lang="en-GB" dirty="0">
                <a:solidFill>
                  <a:srgbClr val="283593"/>
                </a:solidFill>
                <a:latin typeface="+mn-lt"/>
              </a:rPr>
              <a:t>May </a:t>
            </a:r>
          </a:p>
          <a:p>
            <a:pPr lvl="1">
              <a:lnSpc>
                <a:spcPct val="100000"/>
              </a:lnSpc>
              <a:spcBef>
                <a:spcPts val="0"/>
              </a:spcBef>
            </a:pPr>
            <a:r>
              <a:rPr lang="en-GB" dirty="0" smtClean="0">
                <a:solidFill>
                  <a:srgbClr val="283593"/>
                </a:solidFill>
                <a:latin typeface="+mn-lt"/>
              </a:rPr>
              <a:t>Reading </a:t>
            </a:r>
            <a:r>
              <a:rPr lang="en-GB" dirty="0">
                <a:solidFill>
                  <a:srgbClr val="283593"/>
                </a:solidFill>
                <a:latin typeface="+mn-lt"/>
              </a:rPr>
              <a:t>– </a:t>
            </a:r>
            <a:r>
              <a:rPr lang="en-GB" dirty="0" smtClean="0">
                <a:solidFill>
                  <a:srgbClr val="283593"/>
                </a:solidFill>
                <a:latin typeface="+mn-lt"/>
              </a:rPr>
              <a:t>Tuesday 13</a:t>
            </a:r>
            <a:r>
              <a:rPr lang="en-GB" baseline="30000" dirty="0" smtClean="0">
                <a:solidFill>
                  <a:srgbClr val="283593"/>
                </a:solidFill>
                <a:latin typeface="+mn-lt"/>
              </a:rPr>
              <a:t>th</a:t>
            </a:r>
            <a:r>
              <a:rPr lang="en-GB" dirty="0" smtClean="0">
                <a:solidFill>
                  <a:srgbClr val="283593"/>
                </a:solidFill>
                <a:latin typeface="+mn-lt"/>
              </a:rPr>
              <a:t> May </a:t>
            </a:r>
            <a:endParaRPr lang="en-GB" dirty="0">
              <a:solidFill>
                <a:srgbClr val="283593"/>
              </a:solidFill>
              <a:latin typeface="+mn-lt"/>
            </a:endParaRPr>
          </a:p>
          <a:p>
            <a:pPr lvl="1">
              <a:lnSpc>
                <a:spcPct val="100000"/>
              </a:lnSpc>
              <a:spcBef>
                <a:spcPts val="0"/>
              </a:spcBef>
            </a:pPr>
            <a:r>
              <a:rPr lang="en-GB" dirty="0">
                <a:solidFill>
                  <a:srgbClr val="283593"/>
                </a:solidFill>
                <a:latin typeface="+mn-lt"/>
              </a:rPr>
              <a:t>Maths (paper 1: Arithmetic) </a:t>
            </a:r>
            <a:r>
              <a:rPr lang="en-GB" dirty="0" smtClean="0">
                <a:solidFill>
                  <a:srgbClr val="283593"/>
                </a:solidFill>
                <a:latin typeface="+mn-lt"/>
              </a:rPr>
              <a:t>–Wednesday 14</a:t>
            </a:r>
            <a:r>
              <a:rPr lang="en-GB" baseline="30000" dirty="0" smtClean="0">
                <a:solidFill>
                  <a:srgbClr val="283593"/>
                </a:solidFill>
                <a:latin typeface="+mn-lt"/>
              </a:rPr>
              <a:t>h</a:t>
            </a:r>
            <a:r>
              <a:rPr lang="en-GB" dirty="0" smtClean="0">
                <a:solidFill>
                  <a:srgbClr val="283593"/>
                </a:solidFill>
                <a:latin typeface="+mn-lt"/>
              </a:rPr>
              <a:t> May</a:t>
            </a:r>
          </a:p>
          <a:p>
            <a:pPr lvl="1">
              <a:lnSpc>
                <a:spcPct val="100000"/>
              </a:lnSpc>
              <a:spcBef>
                <a:spcPts val="0"/>
              </a:spcBef>
            </a:pPr>
            <a:r>
              <a:rPr lang="en-GB" dirty="0" smtClean="0">
                <a:solidFill>
                  <a:srgbClr val="283593"/>
                </a:solidFill>
                <a:latin typeface="+mn-lt"/>
              </a:rPr>
              <a:t>Maths </a:t>
            </a:r>
            <a:r>
              <a:rPr lang="en-GB" dirty="0">
                <a:solidFill>
                  <a:srgbClr val="283593"/>
                </a:solidFill>
                <a:latin typeface="+mn-lt"/>
              </a:rPr>
              <a:t>(paper 2: Reasoning) – </a:t>
            </a:r>
            <a:r>
              <a:rPr lang="en-GB" dirty="0" smtClean="0">
                <a:solidFill>
                  <a:srgbClr val="283593"/>
                </a:solidFill>
                <a:latin typeface="+mn-lt"/>
              </a:rPr>
              <a:t>Wednesday 14</a:t>
            </a:r>
            <a:r>
              <a:rPr lang="en-GB" baseline="30000" dirty="0" smtClean="0">
                <a:solidFill>
                  <a:srgbClr val="283593"/>
                </a:solidFill>
                <a:latin typeface="+mn-lt"/>
              </a:rPr>
              <a:t>th</a:t>
            </a:r>
            <a:r>
              <a:rPr lang="en-GB" dirty="0" smtClean="0">
                <a:solidFill>
                  <a:srgbClr val="283593"/>
                </a:solidFill>
                <a:latin typeface="+mn-lt"/>
              </a:rPr>
              <a:t> May</a:t>
            </a:r>
            <a:endParaRPr lang="en-GB" dirty="0">
              <a:solidFill>
                <a:srgbClr val="283593"/>
              </a:solidFill>
              <a:latin typeface="+mn-lt"/>
            </a:endParaRPr>
          </a:p>
          <a:p>
            <a:pPr lvl="1">
              <a:lnSpc>
                <a:spcPct val="100000"/>
              </a:lnSpc>
              <a:spcBef>
                <a:spcPts val="0"/>
              </a:spcBef>
            </a:pPr>
            <a:r>
              <a:rPr lang="en-GB" dirty="0">
                <a:solidFill>
                  <a:srgbClr val="283593"/>
                </a:solidFill>
                <a:latin typeface="+mn-lt"/>
              </a:rPr>
              <a:t>Maths (paper 3: Reasoning) – </a:t>
            </a:r>
            <a:r>
              <a:rPr lang="en-GB" dirty="0" smtClean="0">
                <a:solidFill>
                  <a:srgbClr val="283593"/>
                </a:solidFill>
                <a:latin typeface="+mn-lt"/>
              </a:rPr>
              <a:t>Thursday 15</a:t>
            </a:r>
            <a:r>
              <a:rPr lang="en-GB" baseline="30000" dirty="0" smtClean="0">
                <a:solidFill>
                  <a:srgbClr val="283593"/>
                </a:solidFill>
                <a:latin typeface="+mn-lt"/>
              </a:rPr>
              <a:t>th</a:t>
            </a:r>
            <a:r>
              <a:rPr lang="en-GB" dirty="0" smtClean="0">
                <a:solidFill>
                  <a:srgbClr val="283593"/>
                </a:solidFill>
                <a:latin typeface="+mn-lt"/>
              </a:rPr>
              <a:t> May </a:t>
            </a:r>
            <a:endParaRPr lang="en-GB" dirty="0">
              <a:solidFill>
                <a:srgbClr val="283593"/>
              </a:solidFill>
              <a:latin typeface="+mn-lt"/>
            </a:endParaRP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787236-F1F7-4C4A-A28E-69C19131A012}"/>
              </a:ext>
            </a:extLst>
          </p:cNvPr>
          <p:cNvPicPr>
            <a:picLocks noChangeAspect="1"/>
          </p:cNvPicPr>
          <p:nvPr/>
        </p:nvPicPr>
        <p:blipFill>
          <a:blip r:embed="rId3"/>
          <a:stretch>
            <a:fillRect/>
          </a:stretch>
        </p:blipFill>
        <p:spPr>
          <a:xfrm>
            <a:off x="4622557" y="1271356"/>
            <a:ext cx="4445000" cy="21209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B751111-24EC-5144-BC96-5FE0ABCFE385}"/>
              </a:ext>
            </a:extLst>
          </p:cNvPr>
          <p:cNvPicPr>
            <a:picLocks noChangeAspect="1"/>
          </p:cNvPicPr>
          <p:nvPr/>
        </p:nvPicPr>
        <p:blipFill>
          <a:blip r:embed="rId4"/>
          <a:stretch>
            <a:fillRect/>
          </a:stretch>
        </p:blipFill>
        <p:spPr>
          <a:xfrm>
            <a:off x="76445" y="1271356"/>
            <a:ext cx="4445000" cy="196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2809960"/>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a:t>
            </a:r>
            <a:endParaRPr lang="en-GB" sz="1200" u="sng" dirty="0"/>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964458" y="2736241"/>
                <a:ext cx="508000" cy="5036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a:latin typeface="Arial" panose="020B0604020202020204" pitchFamily="34" charset="0"/>
                              <a:cs typeface="Arial" panose="020B0604020202020204" pitchFamily="34" charset="0"/>
                            </a:rPr>
                            <m:t>6</m:t>
                          </m:r>
                        </m:num>
                        <m:den>
                          <m:r>
                            <m:rPr>
                              <m:nor/>
                            </m:rPr>
                            <a:rPr lang="en-GB" sz="1200" b="0" i="0" dirty="0" smtClean="0">
                              <a:latin typeface="Arial" panose="020B0604020202020204" pitchFamily="34" charset="0"/>
                              <a:cs typeface="Arial" panose="020B0604020202020204" pitchFamily="34" charset="0"/>
                            </a:rPr>
                            <m:t>10</m:t>
                          </m:r>
                        </m:den>
                      </m:f>
                    </m:oMath>
                  </m:oMathPara>
                </a14:m>
                <a:endParaRPr lang="en-GB" sz="1200" dirty="0">
                  <a:latin typeface="Arial" panose="020B0604020202020204" pitchFamily="34" charset="0"/>
                  <a:cs typeface="Arial" panose="020B0604020202020204" pitchFamily="34" charset="0"/>
                </a:endParaRPr>
              </a:p>
            </p:txBody>
          </p:sp>
        </mc:Choice>
        <mc:Fallback xmlns="">
          <p:sp>
            <p:nvSpPr>
              <p:cNvPr id="9" name="Text Placeholder 2">
                <a:extLst>
                  <a:ext uri="{FF2B5EF4-FFF2-40B4-BE49-F238E27FC236}">
                    <a16:creationId xmlns:a16="http://schemas.microsoft.com/office/drawing/2014/main" id="{66004582-6EA4-400E-9A0B-42DA726726DE}"/>
                  </a:ext>
                </a:extLst>
              </p:cNvPr>
              <p:cNvSpPr txBox="1">
                <a:spLocks noRot="1" noChangeAspect="1" noMove="1" noResize="1" noEditPoints="1" noAdjustHandles="1" noChangeArrowheads="1" noChangeShapeType="1" noTextEdit="1"/>
              </p:cNvSpPr>
              <p:nvPr/>
            </p:nvSpPr>
            <p:spPr>
              <a:xfrm>
                <a:off x="7964458" y="2736241"/>
                <a:ext cx="508000" cy="503615"/>
              </a:xfrm>
              <a:prstGeom prst="rect">
                <a:avLst/>
              </a:prstGeom>
              <a:blipFill>
                <a:blip r:embed="rId5"/>
                <a:stretch>
                  <a:fillRect/>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C3B7A31B-D41E-B34E-9DA3-E9CDDE99EBA4}"/>
              </a:ext>
            </a:extLst>
          </p:cNvPr>
          <p:cNvPicPr>
            <a:picLocks noChangeAspect="1"/>
          </p:cNvPicPr>
          <p:nvPr/>
        </p:nvPicPr>
        <p:blipFill>
          <a:blip r:embed="rId3"/>
          <a:stretch>
            <a:fillRect/>
          </a:stretch>
        </p:blipFill>
        <p:spPr>
          <a:xfrm>
            <a:off x="311700" y="1230180"/>
            <a:ext cx="3781705" cy="370607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5836010-A4E0-A648-B8D2-52285C70A519}"/>
              </a:ext>
            </a:extLst>
          </p:cNvPr>
          <p:cNvPicPr>
            <a:picLocks noChangeAspect="1"/>
          </p:cNvPicPr>
          <p:nvPr/>
        </p:nvPicPr>
        <p:blipFill>
          <a:blip r:embed="rId4"/>
          <a:stretch>
            <a:fillRect/>
          </a:stretch>
        </p:blipFill>
        <p:spPr>
          <a:xfrm>
            <a:off x="4423758" y="1230180"/>
            <a:ext cx="4597400" cy="2222500"/>
          </a:xfrm>
          <a:prstGeom prst="rect">
            <a:avLst/>
          </a:prstGeom>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5" name="Picture 4">
            <a:extLst>
              <a:ext uri="{FF2B5EF4-FFF2-40B4-BE49-F238E27FC236}">
                <a16:creationId xmlns:a16="http://schemas.microsoft.com/office/drawing/2014/main" id="{65FFC658-E6D1-9243-B0B1-7708F97CF5C7}"/>
              </a:ext>
            </a:extLst>
          </p:cNvPr>
          <p:cNvPicPr>
            <a:picLocks noChangeAspect="1"/>
          </p:cNvPicPr>
          <p:nvPr/>
        </p:nvPicPr>
        <p:blipFill>
          <a:blip r:embed="rId3"/>
          <a:stretch>
            <a:fillRect/>
          </a:stretch>
        </p:blipFill>
        <p:spPr>
          <a:xfrm>
            <a:off x="2273366" y="820174"/>
            <a:ext cx="3300615" cy="419694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0A0028B-A77E-BC45-A008-E6BE2E925C35}"/>
              </a:ext>
            </a:extLst>
          </p:cNvPr>
          <p:cNvPicPr>
            <a:picLocks noChangeAspect="1"/>
          </p:cNvPicPr>
          <p:nvPr/>
        </p:nvPicPr>
        <p:blipFill>
          <a:blip r:embed="rId4"/>
          <a:stretch>
            <a:fillRect/>
          </a:stretch>
        </p:blipFill>
        <p:spPr>
          <a:xfrm>
            <a:off x="5608322" y="509047"/>
            <a:ext cx="3431690" cy="37350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endParaRPr lang="en-GB" dirty="0" smtClean="0"/>
          </a:p>
          <a:p>
            <a:r>
              <a:rPr lang="en-GB" dirty="0" smtClean="0"/>
              <a:t>Encourage </a:t>
            </a:r>
            <a:r>
              <a:rPr lang="en-GB" dirty="0"/>
              <a:t>your child to talk to their teacher or a trusted adult (including yourself) about their </a:t>
            </a:r>
            <a:r>
              <a:rPr lang="en-GB" dirty="0">
                <a:solidFill>
                  <a:srgbClr val="00B050"/>
                </a:solidFill>
              </a:rPr>
              <a:t>anxieties</a:t>
            </a:r>
            <a:r>
              <a:rPr lang="en-GB" dirty="0"/>
              <a:t>. Don’t forget that a small amount of anxiety is </a:t>
            </a:r>
            <a:r>
              <a:rPr lang="en-GB" b="1" i="1" u="sng" dirty="0"/>
              <a:t>normal </a:t>
            </a:r>
            <a:r>
              <a:rPr lang="en-GB" dirty="0"/>
              <a:t>and not harmful.</a:t>
            </a:r>
          </a:p>
          <a:p>
            <a:r>
              <a:rPr lang="en-GB" dirty="0"/>
              <a:t>Give your child a quiet, distraction free space to complete </a:t>
            </a:r>
            <a:r>
              <a:rPr lang="en-GB" dirty="0">
                <a:solidFill>
                  <a:srgbClr val="00B050"/>
                </a:solidFill>
              </a:rPr>
              <a:t>homework </a:t>
            </a:r>
            <a:r>
              <a:rPr lang="en-GB" dirty="0"/>
              <a:t>or study.</a:t>
            </a:r>
          </a:p>
          <a:p>
            <a:r>
              <a:rPr lang="en-GB" dirty="0"/>
              <a:t>Give your child time to go outside and reduce screen time.</a:t>
            </a:r>
          </a:p>
          <a:p>
            <a:r>
              <a:rPr lang="en-GB" dirty="0"/>
              <a:t>Ensure your child is eating and drinking well and getting a good amount of </a:t>
            </a:r>
            <a:r>
              <a:rPr lang="en-GB" dirty="0">
                <a:solidFill>
                  <a:srgbClr val="00B050"/>
                </a:solidFill>
              </a:rPr>
              <a:t>sleep</a:t>
            </a:r>
            <a:r>
              <a:rPr lang="en-GB" dirty="0"/>
              <a:t>.</a:t>
            </a:r>
          </a:p>
          <a:p>
            <a:r>
              <a:rPr lang="en-GB" dirty="0"/>
              <a:t>Plan something nice and fun for the weekends before and after SATs. This will help them to </a:t>
            </a:r>
            <a:r>
              <a:rPr lang="en-GB" dirty="0">
                <a:solidFill>
                  <a:srgbClr val="00B050"/>
                </a:solidFill>
              </a:rPr>
              <a:t>relax</a:t>
            </a:r>
            <a:r>
              <a:rPr lang="en-GB" dirty="0"/>
              <a:t>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sz="3200" b="1" dirty="0">
                <a:solidFill>
                  <a:srgbClr val="00B050"/>
                </a:solidFill>
              </a:rPr>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endParaRPr lang="en-GB" dirty="0" smtClean="0"/>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r>
              <a:rPr lang="en-GB" dirty="0" smtClean="0"/>
              <a:t>. They CARE!</a:t>
            </a:r>
            <a:endParaRPr lang="en-GB" dirty="0"/>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643563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you do at home to help over the holidays ….</a:t>
            </a:r>
            <a:endParaRPr lang="en-GB" dirty="0"/>
          </a:p>
        </p:txBody>
      </p:sp>
      <p:pic>
        <p:nvPicPr>
          <p:cNvPr id="5" name="Picture 4"/>
          <p:cNvPicPr>
            <a:picLocks noChangeAspect="1"/>
          </p:cNvPicPr>
          <p:nvPr/>
        </p:nvPicPr>
        <p:blipFill>
          <a:blip r:embed="rId2"/>
          <a:stretch>
            <a:fillRect/>
          </a:stretch>
        </p:blipFill>
        <p:spPr>
          <a:xfrm>
            <a:off x="573741" y="932330"/>
            <a:ext cx="1762125" cy="1381125"/>
          </a:xfrm>
          <a:prstGeom prst="rect">
            <a:avLst/>
          </a:prstGeom>
        </p:spPr>
      </p:pic>
      <p:pic>
        <p:nvPicPr>
          <p:cNvPr id="6" name="Picture 5"/>
          <p:cNvPicPr>
            <a:picLocks noChangeAspect="1"/>
          </p:cNvPicPr>
          <p:nvPr/>
        </p:nvPicPr>
        <p:blipFill>
          <a:blip r:embed="rId3"/>
          <a:stretch>
            <a:fillRect/>
          </a:stretch>
        </p:blipFill>
        <p:spPr>
          <a:xfrm>
            <a:off x="6159311" y="541837"/>
            <a:ext cx="2924175" cy="1504950"/>
          </a:xfrm>
          <a:prstGeom prst="rect">
            <a:avLst/>
          </a:prstGeom>
        </p:spPr>
      </p:pic>
      <p:pic>
        <p:nvPicPr>
          <p:cNvPr id="7" name="Picture 6"/>
          <p:cNvPicPr>
            <a:picLocks noChangeAspect="1"/>
          </p:cNvPicPr>
          <p:nvPr/>
        </p:nvPicPr>
        <p:blipFill>
          <a:blip r:embed="rId4"/>
          <a:stretch>
            <a:fillRect/>
          </a:stretch>
        </p:blipFill>
        <p:spPr>
          <a:xfrm>
            <a:off x="6700808" y="2272469"/>
            <a:ext cx="1771650" cy="819150"/>
          </a:xfrm>
          <a:prstGeom prst="rect">
            <a:avLst/>
          </a:prstGeom>
        </p:spPr>
      </p:pic>
      <p:pic>
        <p:nvPicPr>
          <p:cNvPr id="8" name="Picture 7"/>
          <p:cNvPicPr>
            <a:picLocks noChangeAspect="1"/>
          </p:cNvPicPr>
          <p:nvPr/>
        </p:nvPicPr>
        <p:blipFill>
          <a:blip r:embed="rId5"/>
          <a:stretch>
            <a:fillRect/>
          </a:stretch>
        </p:blipFill>
        <p:spPr>
          <a:xfrm>
            <a:off x="573741" y="2682044"/>
            <a:ext cx="2124075" cy="1590675"/>
          </a:xfrm>
          <a:prstGeom prst="rect">
            <a:avLst/>
          </a:prstGeom>
        </p:spPr>
      </p:pic>
      <p:pic>
        <p:nvPicPr>
          <p:cNvPr id="9" name="Picture 8"/>
          <p:cNvPicPr>
            <a:picLocks noChangeAspect="1"/>
          </p:cNvPicPr>
          <p:nvPr/>
        </p:nvPicPr>
        <p:blipFill>
          <a:blip r:embed="rId6"/>
          <a:stretch>
            <a:fillRect/>
          </a:stretch>
        </p:blipFill>
        <p:spPr>
          <a:xfrm>
            <a:off x="6795350" y="3451549"/>
            <a:ext cx="1943100" cy="1343025"/>
          </a:xfrm>
          <a:prstGeom prst="rect">
            <a:avLst/>
          </a:prstGeom>
        </p:spPr>
      </p:pic>
      <p:pic>
        <p:nvPicPr>
          <p:cNvPr id="10" name="Picture 9"/>
          <p:cNvPicPr>
            <a:picLocks noChangeAspect="1"/>
          </p:cNvPicPr>
          <p:nvPr/>
        </p:nvPicPr>
        <p:blipFill>
          <a:blip r:embed="rId7"/>
          <a:stretch>
            <a:fillRect/>
          </a:stretch>
        </p:blipFill>
        <p:spPr>
          <a:xfrm>
            <a:off x="2435037" y="3451549"/>
            <a:ext cx="4086225" cy="1371600"/>
          </a:xfrm>
          <a:prstGeom prst="rect">
            <a:avLst/>
          </a:prstGeom>
        </p:spPr>
      </p:pic>
      <p:pic>
        <p:nvPicPr>
          <p:cNvPr id="11" name="Picture 10"/>
          <p:cNvPicPr>
            <a:picLocks noChangeAspect="1"/>
          </p:cNvPicPr>
          <p:nvPr/>
        </p:nvPicPr>
        <p:blipFill>
          <a:blip r:embed="rId8"/>
          <a:stretch>
            <a:fillRect/>
          </a:stretch>
        </p:blipFill>
        <p:spPr>
          <a:xfrm>
            <a:off x="2796986" y="932330"/>
            <a:ext cx="3362325" cy="676275"/>
          </a:xfrm>
          <a:prstGeom prst="rect">
            <a:avLst/>
          </a:prstGeom>
        </p:spPr>
      </p:pic>
      <p:sp>
        <p:nvSpPr>
          <p:cNvPr id="4" name="Slide Number Placeholder 3"/>
          <p:cNvSpPr>
            <a:spLocks noGrp="1"/>
          </p:cNvSpPr>
          <p:nvPr>
            <p:ph type="sldNum" idx="12"/>
          </p:nvPr>
        </p:nvSpPr>
        <p:spPr/>
        <p:txBody>
          <a:bodyPr/>
          <a:lstStyle/>
          <a:p>
            <a:fld id="{00000000-1234-1234-1234-123412341234}" type="slidenum">
              <a:rPr lang="en" smtClean="0"/>
              <a:pPr/>
              <a:t>27</a:t>
            </a:fld>
            <a:endParaRPr lang="en"/>
          </a:p>
        </p:txBody>
      </p:sp>
      <p:pic>
        <p:nvPicPr>
          <p:cNvPr id="12" name="Picture 11"/>
          <p:cNvPicPr>
            <a:picLocks noChangeAspect="1"/>
          </p:cNvPicPr>
          <p:nvPr/>
        </p:nvPicPr>
        <p:blipFill>
          <a:blip r:embed="rId9"/>
          <a:stretch>
            <a:fillRect/>
          </a:stretch>
        </p:blipFill>
        <p:spPr>
          <a:xfrm>
            <a:off x="3002564" y="1608152"/>
            <a:ext cx="2874039" cy="1920632"/>
          </a:xfrm>
          <a:prstGeom prst="rect">
            <a:avLst/>
          </a:prstGeom>
        </p:spPr>
      </p:pic>
    </p:spTree>
    <p:extLst>
      <p:ext uri="{BB962C8B-B14F-4D97-AF65-F5344CB8AC3E}">
        <p14:creationId xmlns:p14="http://schemas.microsoft.com/office/powerpoint/2010/main" val="102799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pic>
        <p:nvPicPr>
          <p:cNvPr id="4" name="Picture 3"/>
          <p:cNvPicPr>
            <a:picLocks noChangeAspect="1"/>
          </p:cNvPicPr>
          <p:nvPr/>
        </p:nvPicPr>
        <p:blipFill>
          <a:blip r:embed="rId2"/>
          <a:stretch>
            <a:fillRect/>
          </a:stretch>
        </p:blipFill>
        <p:spPr>
          <a:xfrm>
            <a:off x="1990165" y="2647520"/>
            <a:ext cx="5880847" cy="2015697"/>
          </a:xfrm>
          <a:prstGeom prst="rect">
            <a:avLst/>
          </a:prstGeom>
        </p:spPr>
      </p:pic>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353652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4"/>
          <p:cNvPicPr>
            <a:picLocks noChangeAspect="1"/>
          </p:cNvPicPr>
          <p:nvPr/>
        </p:nvPicPr>
        <p:blipFill>
          <a:blip r:embed="rId2"/>
          <a:stretch>
            <a:fillRect/>
          </a:stretch>
        </p:blipFill>
        <p:spPr>
          <a:xfrm>
            <a:off x="28575" y="736368"/>
            <a:ext cx="9115425" cy="3286125"/>
          </a:xfrm>
          <a:prstGeom prst="rect">
            <a:avLst/>
          </a:prstGeom>
        </p:spPr>
      </p:pic>
      <p:sp>
        <p:nvSpPr>
          <p:cNvPr id="3" name="Text Placeholder 2"/>
          <p:cNvSpPr>
            <a:spLocks noGrp="1"/>
          </p:cNvSpPr>
          <p:nvPr>
            <p:ph type="body" idx="1"/>
          </p:nvPr>
        </p:nvSpPr>
        <p:spPr>
          <a:xfrm flipH="1">
            <a:off x="8832300" y="3619499"/>
            <a:ext cx="2178600" cy="949375"/>
          </a:xfrm>
        </p:spPr>
        <p:txBody>
          <a:bodyPr/>
          <a:lstStyle/>
          <a:p>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349313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a:t>
            </a:r>
            <a:r>
              <a:rPr lang="en-GB" dirty="0" smtClean="0"/>
              <a:t>.</a:t>
            </a:r>
          </a:p>
          <a:p>
            <a:r>
              <a:rPr lang="en-GB" dirty="0" smtClean="0"/>
              <a:t>Results are shared with the children individually and then sent home to parents in the end of year school report.</a:t>
            </a:r>
          </a:p>
          <a:p>
            <a:r>
              <a:rPr lang="en-GB" dirty="0" smtClean="0"/>
              <a:t>Teacher assessments and SATs results will be sent to your child’s secondary schools.</a:t>
            </a:r>
            <a:endParaRPr lang="en-GB" dirty="0"/>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a:t>
            </a:r>
            <a:r>
              <a:rPr lang="en-GB" dirty="0">
                <a:solidFill>
                  <a:srgbClr val="FF0000"/>
                </a:solidFill>
              </a:rPr>
              <a:t>may be </a:t>
            </a:r>
            <a:r>
              <a:rPr lang="en-GB" dirty="0"/>
              <a:t>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271327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79889" y="557942"/>
            <a:ext cx="7839075" cy="4105275"/>
          </a:xfrm>
          <a:prstGeom prst="rect">
            <a:avLst/>
          </a:prstGeom>
        </p:spPr>
      </p:pic>
      <p:sp>
        <p:nvSpPr>
          <p:cNvPr id="2" name="Title 1"/>
          <p:cNvSpPr>
            <a:spLocks noGrp="1"/>
          </p:cNvSpPr>
          <p:nvPr>
            <p:ph type="title"/>
          </p:nvPr>
        </p:nvSpPr>
        <p:spPr>
          <a:xfrm>
            <a:off x="217850" y="207250"/>
            <a:ext cx="1324079" cy="384421"/>
          </a:xfrm>
        </p:spPr>
        <p:txBody>
          <a:bodyPr/>
          <a:lstStyle/>
          <a:p>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1863031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b="1" dirty="0">
                <a:solidFill>
                  <a:srgbClr val="FF0000"/>
                </a:solidFill>
              </a:rPr>
              <a:t>Grammar, Punctuation and Spelling: </a:t>
            </a:r>
            <a:r>
              <a:rPr lang="en-GB" b="1" dirty="0" smtClean="0">
                <a:solidFill>
                  <a:srgbClr val="FF0000"/>
                </a:solidFill>
              </a:rPr>
              <a:t>Monday 12</a:t>
            </a:r>
            <a:r>
              <a:rPr lang="en-GB" b="1" baseline="30000" dirty="0" smtClean="0">
                <a:solidFill>
                  <a:srgbClr val="FF0000"/>
                </a:solidFill>
              </a:rPr>
              <a:t>th</a:t>
            </a:r>
            <a:r>
              <a:rPr lang="en-GB" b="1" dirty="0" smtClean="0">
                <a:solidFill>
                  <a:srgbClr val="FF0000"/>
                </a:solidFill>
              </a:rPr>
              <a:t> </a:t>
            </a:r>
            <a:r>
              <a:rPr lang="en-GB" b="1" dirty="0">
                <a:solidFill>
                  <a:srgbClr val="FF0000"/>
                </a:solidFill>
              </a:rPr>
              <a:t>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1308</TotalTime>
  <Words>2159</Words>
  <Application>Microsoft Office PowerPoint</Application>
  <PresentationFormat>On-screen Show (16:9)</PresentationFormat>
  <Paragraphs>222</Paragraphs>
  <Slides>28</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Nunito Sans SemiBold</vt:lpstr>
      <vt:lpstr>Nunito</vt:lpstr>
      <vt:lpstr>Arial</vt:lpstr>
      <vt:lpstr>Cambria Math</vt:lpstr>
      <vt:lpstr>Wingdings</vt:lpstr>
      <vt:lpstr>Nunito Sans Light</vt:lpstr>
      <vt:lpstr>TSL</vt:lpstr>
      <vt:lpstr>  Year 6 SATs 2025 Presentation for Parents, Carers &amp; Guardians</vt:lpstr>
      <vt:lpstr>What are the SATs? </vt:lpstr>
      <vt:lpstr>PowerPoint Presentation</vt:lpstr>
      <vt:lpstr>When and how the SATs are completed</vt:lpstr>
      <vt:lpstr>Specific arrangements for SATs</vt:lpstr>
      <vt:lpstr>The results</vt:lpstr>
      <vt:lpstr>PowerPoint Presentation</vt:lpstr>
      <vt:lpstr>Grammar, Punctuation and Spelling: Monday 12th May</vt:lpstr>
      <vt:lpstr>Grammar, Punctuation and Spelling: Paper 1 (GPS)</vt:lpstr>
      <vt:lpstr>Grammar, Punctuation and Spelling: Paper 1 (GPS)</vt:lpstr>
      <vt:lpstr>Grammar, Punctuation and Spelling: Paper 2 (spelling)</vt:lpstr>
      <vt:lpstr>Reading: Tuesday 13th May </vt:lpstr>
      <vt:lpstr>Reading </vt:lpstr>
      <vt:lpstr>Reading </vt:lpstr>
      <vt:lpstr>Reading </vt:lpstr>
      <vt:lpstr>Maths: Wednesday 14th May and Thursday  15 h May</vt:lpstr>
      <vt:lpstr>Maths Paper 1 (Arithmetic)</vt:lpstr>
      <vt:lpstr>Maths Paper 1 (Arithmetic)</vt:lpstr>
      <vt:lpstr>Maths Paper 1 (Arithmetic)</vt:lpstr>
      <vt:lpstr>Maths Papers 2 (Reasoning)</vt:lpstr>
      <vt:lpstr>Maths Papers 2 (Reasoning)</vt:lpstr>
      <vt:lpstr>Maths Papers 3 (Reasoning)</vt:lpstr>
      <vt:lpstr>Supporting your child in preparing for the SATs</vt:lpstr>
      <vt:lpstr>Things to remember about SATs</vt:lpstr>
      <vt:lpstr>What to do if you are worried about your child</vt:lpstr>
      <vt:lpstr>Advice for Year 6 children</vt:lpstr>
      <vt:lpstr>What can you do at home to help over the holidays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Mrs L McGreavy</dc:creator>
  <cp:lastModifiedBy>Miss C Varley</cp:lastModifiedBy>
  <cp:revision>25</cp:revision>
  <cp:lastPrinted>2025-04-02T14:26:10Z</cp:lastPrinted>
  <dcterms:modified xsi:type="dcterms:W3CDTF">2025-11-19T09:39:26Z</dcterms:modified>
</cp:coreProperties>
</file>