
<file path=[Content_Types].xml><?xml version="1.0" encoding="utf-8"?>
<Types xmlns="http://schemas.openxmlformats.org/package/2006/content-types">
  <Default Extension="jpe" ContentType="image/jpeg"/>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4"/>
  </p:sldMasterIdLst>
  <p:sldIdLst>
    <p:sldId id="256" r:id="rId5"/>
    <p:sldId id="257" r:id="rId6"/>
    <p:sldId id="259" r:id="rId7"/>
    <p:sldId id="262" r:id="rId8"/>
    <p:sldId id="277" r:id="rId9"/>
    <p:sldId id="278" r:id="rId10"/>
    <p:sldId id="281" r:id="rId11"/>
    <p:sldId id="280" r:id="rId12"/>
    <p:sldId id="282" r:id="rId13"/>
    <p:sldId id="283" r:id="rId14"/>
    <p:sldId id="284" r:id="rId15"/>
    <p:sldId id="285" r:id="rId16"/>
    <p:sldId id="291" r:id="rId17"/>
    <p:sldId id="287" r:id="rId18"/>
    <p:sldId id="288" r:id="rId19"/>
    <p:sldId id="289" r:id="rId20"/>
    <p:sldId id="290" r:id="rId21"/>
    <p:sldId id="292" r:id="rId22"/>
    <p:sldId id="293" r:id="rId23"/>
    <p:sldId id="264" r:id="rId24"/>
    <p:sldId id="265" r:id="rId25"/>
    <p:sldId id="267" r:id="rId26"/>
    <p:sldId id="294" r:id="rId27"/>
    <p:sldId id="295" r:id="rId28"/>
    <p:sldId id="296" r:id="rId29"/>
    <p:sldId id="268" r:id="rId30"/>
    <p:sldId id="27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94660"/>
  </p:normalViewPr>
  <p:slideViewPr>
    <p:cSldViewPr snapToGrid="0">
      <p:cViewPr varScale="1">
        <p:scale>
          <a:sx n="64" d="100"/>
          <a:sy n="64" d="100"/>
        </p:scale>
        <p:origin x="84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Burton" userId="7dee043a-ae50-47eb-b2b8-e4a480e55562" providerId="ADAL" clId="{A7A55F22-765D-4428-97FC-0E29D4F86DF1}"/>
    <pc:docChg chg="delSld">
      <pc:chgData name="David Burton" userId="7dee043a-ae50-47eb-b2b8-e4a480e55562" providerId="ADAL" clId="{A7A55F22-765D-4428-97FC-0E29D4F86DF1}" dt="2026-09-24T16:34:18.578" v="0" actId="2696"/>
      <pc:docMkLst>
        <pc:docMk/>
      </pc:docMkLst>
      <pc:sldChg chg="del">
        <pc:chgData name="David Burton" userId="7dee043a-ae50-47eb-b2b8-e4a480e55562" providerId="ADAL" clId="{A7A55F22-765D-4428-97FC-0E29D4F86DF1}" dt="2026-09-24T16:34:18.578" v="0" actId="2696"/>
        <pc:sldMkLst>
          <pc:docMk/>
          <pc:sldMk cId="2243244554" sldId="28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5C89-2E28-4777-95B0-BA7EECAE3BA4}"/>
              </a:ext>
            </a:extLst>
          </p:cNvPr>
          <p:cNvSpPr>
            <a:spLocks noGrp="1"/>
          </p:cNvSpPr>
          <p:nvPr>
            <p:ph type="ctrTitle"/>
          </p:nvPr>
        </p:nvSpPr>
        <p:spPr>
          <a:xfrm>
            <a:off x="1709928" y="987552"/>
            <a:ext cx="8385048" cy="3081528"/>
          </a:xfrm>
        </p:spPr>
        <p:txBody>
          <a:bodyPr anchor="b">
            <a:normAutofit/>
          </a:bodyPr>
          <a:lstStyle>
            <a:lvl1pPr algn="ctr">
              <a:defRPr sz="5400"/>
            </a:lvl1pPr>
          </a:lstStyle>
          <a:p>
            <a:r>
              <a:rPr lang="en-US" dirty="0"/>
              <a:t>Click to edit Master title style</a:t>
            </a:r>
          </a:p>
        </p:txBody>
      </p:sp>
      <p:sp>
        <p:nvSpPr>
          <p:cNvPr id="3" name="Subtitle 2">
            <a:extLst>
              <a:ext uri="{FF2B5EF4-FFF2-40B4-BE49-F238E27FC236}">
                <a16:creationId xmlns:a16="http://schemas.microsoft.com/office/drawing/2014/main" id="{59052321-4D71-4DA8-BD2C-DC22FC1525CB}"/>
              </a:ext>
            </a:extLst>
          </p:cNvPr>
          <p:cNvSpPr>
            <a:spLocks noGrp="1"/>
          </p:cNvSpPr>
          <p:nvPr>
            <p:ph type="subTitle" idx="1"/>
          </p:nvPr>
        </p:nvSpPr>
        <p:spPr>
          <a:xfrm>
            <a:off x="2905506" y="4480561"/>
            <a:ext cx="5993892" cy="1166495"/>
          </a:xfrm>
        </p:spPr>
        <p:txBody>
          <a:bodyPr>
            <a:normAutofit/>
          </a:bodyPr>
          <a:lstStyle>
            <a:lvl1pPr marL="0" indent="0" algn="ctr">
              <a:buNone/>
              <a:defRPr sz="1400"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1D37183-71EA-4A92-8609-41ECB53F447E}"/>
              </a:ext>
            </a:extLst>
          </p:cNvPr>
          <p:cNvSpPr>
            <a:spLocks noGrp="1"/>
          </p:cNvSpPr>
          <p:nvPr>
            <p:ph type="dt" sz="half" idx="10"/>
          </p:nvPr>
        </p:nvSpPr>
        <p:spPr/>
        <p:txBody>
          <a:bodyPr/>
          <a:lstStyle/>
          <a:p>
            <a:fld id="{B5898F52-2787-4BA2-BBBC-9395E9F86D50}" type="datetimeFigureOut">
              <a:rPr lang="en-US" smtClean="0"/>
              <a:t>9/24/2026</a:t>
            </a:fld>
            <a:endParaRPr lang="en-US"/>
          </a:p>
        </p:txBody>
      </p:sp>
      <p:sp>
        <p:nvSpPr>
          <p:cNvPr id="5" name="Footer Placeholder 4">
            <a:extLst>
              <a:ext uri="{FF2B5EF4-FFF2-40B4-BE49-F238E27FC236}">
                <a16:creationId xmlns:a16="http://schemas.microsoft.com/office/drawing/2014/main" id="{CA09F2E6-1ECC-4081-8EBF-C80C6C94A1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C3FA67-CD72-4503-BA25-FEC880107BC4}"/>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131145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A523-EF01-4656-9D54-347E984FD3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D52871-79D5-420E-8207-BEF7BE44A9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6D32D3-8223-4851-BB8E-CB489B975FD6}"/>
              </a:ext>
            </a:extLst>
          </p:cNvPr>
          <p:cNvSpPr>
            <a:spLocks noGrp="1"/>
          </p:cNvSpPr>
          <p:nvPr>
            <p:ph type="dt" sz="half" idx="10"/>
          </p:nvPr>
        </p:nvSpPr>
        <p:spPr/>
        <p:txBody>
          <a:bodyPr/>
          <a:lstStyle/>
          <a:p>
            <a:fld id="{B5898F52-2787-4BA2-BBBC-9395E9F86D50}" type="datetimeFigureOut">
              <a:rPr lang="en-US" smtClean="0"/>
              <a:t>9/24/2026</a:t>
            </a:fld>
            <a:endParaRPr lang="en-US"/>
          </a:p>
        </p:txBody>
      </p:sp>
      <p:sp>
        <p:nvSpPr>
          <p:cNvPr id="5" name="Footer Placeholder 4">
            <a:extLst>
              <a:ext uri="{FF2B5EF4-FFF2-40B4-BE49-F238E27FC236}">
                <a16:creationId xmlns:a16="http://schemas.microsoft.com/office/drawing/2014/main" id="{9E94444B-9FC3-414D-8EA0-15AB806D5E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C448B-FCF6-40C5-8BB6-15B70E8897CB}"/>
              </a:ext>
            </a:extLst>
          </p:cNvPr>
          <p:cNvSpPr>
            <a:spLocks noGrp="1"/>
          </p:cNvSpPr>
          <p:nvPr>
            <p:ph type="sldNum" sz="quarter" idx="12"/>
          </p:nvPr>
        </p:nvSpPr>
        <p:spPr/>
        <p:txBody>
          <a:bodyPr/>
          <a:lstStyle/>
          <a:p>
            <a:fld id="{4C8B8A27-DF03-4546-BA93-21C967D57E5C}" type="slidenum">
              <a:rPr lang="en-US" smtClean="0"/>
              <a:t>‹#›</a:t>
            </a:fld>
            <a:endParaRPr lang="en-US" dirty="0"/>
          </a:p>
        </p:txBody>
      </p:sp>
    </p:spTree>
    <p:extLst>
      <p:ext uri="{BB962C8B-B14F-4D97-AF65-F5344CB8AC3E}">
        <p14:creationId xmlns:p14="http://schemas.microsoft.com/office/powerpoint/2010/main" val="3675467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79BA-620F-4443-807B-BE44F36F98F1}"/>
              </a:ext>
            </a:extLst>
          </p:cNvPr>
          <p:cNvSpPr>
            <a:spLocks noGrp="1"/>
          </p:cNvSpPr>
          <p:nvPr>
            <p:ph type="title"/>
          </p:nvPr>
        </p:nvSpPr>
        <p:spPr>
          <a:xfrm>
            <a:off x="1069848" y="1709738"/>
            <a:ext cx="9430811" cy="2852737"/>
          </a:xfrm>
        </p:spPr>
        <p:txBody>
          <a:bodyPr anchor="b">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30C9A625-6442-4047-B545-433C4451210A}"/>
              </a:ext>
            </a:extLst>
          </p:cNvPr>
          <p:cNvSpPr>
            <a:spLocks noGrp="1"/>
          </p:cNvSpPr>
          <p:nvPr>
            <p:ph type="body" idx="1"/>
          </p:nvPr>
        </p:nvSpPr>
        <p:spPr>
          <a:xfrm>
            <a:off x="1069848" y="4589463"/>
            <a:ext cx="943081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F8EAA30-3B1A-4BEA-9835-33D2072451F9}"/>
              </a:ext>
            </a:extLst>
          </p:cNvPr>
          <p:cNvSpPr>
            <a:spLocks noGrp="1"/>
          </p:cNvSpPr>
          <p:nvPr>
            <p:ph type="dt" sz="half" idx="10"/>
          </p:nvPr>
        </p:nvSpPr>
        <p:spPr/>
        <p:txBody>
          <a:bodyPr/>
          <a:lstStyle/>
          <a:p>
            <a:fld id="{B5898F52-2787-4BA2-BBBC-9395E9F86D50}" type="datetimeFigureOut">
              <a:rPr lang="en-US" smtClean="0"/>
              <a:t>9/24/2026</a:t>
            </a:fld>
            <a:endParaRPr lang="en-US"/>
          </a:p>
        </p:txBody>
      </p:sp>
      <p:sp>
        <p:nvSpPr>
          <p:cNvPr id="5" name="Footer Placeholder 4">
            <a:extLst>
              <a:ext uri="{FF2B5EF4-FFF2-40B4-BE49-F238E27FC236}">
                <a16:creationId xmlns:a16="http://schemas.microsoft.com/office/drawing/2014/main" id="{BB256440-3149-446F-8105-485333B183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0FEDB1-D604-4E10-B334-5DB303498B12}"/>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527569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6E563-D552-439E-8DF5-45062D8754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136873-2DD5-456E-A3A9-FE408419E30D}"/>
              </a:ext>
            </a:extLst>
          </p:cNvPr>
          <p:cNvSpPr>
            <a:spLocks noGrp="1"/>
          </p:cNvSpPr>
          <p:nvPr>
            <p:ph sz="half" idx="1"/>
          </p:nvPr>
        </p:nvSpPr>
        <p:spPr>
          <a:xfrm>
            <a:off x="1069848" y="1825625"/>
            <a:ext cx="468405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6B04C-FB9E-4A9E-8892-4B5B702898B4}"/>
              </a:ext>
            </a:extLst>
          </p:cNvPr>
          <p:cNvSpPr>
            <a:spLocks noGrp="1"/>
          </p:cNvSpPr>
          <p:nvPr>
            <p:ph sz="half" idx="2"/>
          </p:nvPr>
        </p:nvSpPr>
        <p:spPr>
          <a:xfrm>
            <a:off x="6019802" y="1825625"/>
            <a:ext cx="468405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2E2F0B4-0E86-473E-BC42-78D856A00C2E}"/>
              </a:ext>
            </a:extLst>
          </p:cNvPr>
          <p:cNvSpPr>
            <a:spLocks noGrp="1"/>
          </p:cNvSpPr>
          <p:nvPr>
            <p:ph type="dt" sz="half" idx="10"/>
          </p:nvPr>
        </p:nvSpPr>
        <p:spPr/>
        <p:txBody>
          <a:bodyPr/>
          <a:lstStyle/>
          <a:p>
            <a:fld id="{B5898F52-2787-4BA2-BBBC-9395E9F86D50}" type="datetimeFigureOut">
              <a:rPr lang="en-US" smtClean="0"/>
              <a:t>9/24/2026</a:t>
            </a:fld>
            <a:endParaRPr lang="en-US"/>
          </a:p>
        </p:txBody>
      </p:sp>
      <p:sp>
        <p:nvSpPr>
          <p:cNvPr id="6" name="Footer Placeholder 5">
            <a:extLst>
              <a:ext uri="{FF2B5EF4-FFF2-40B4-BE49-F238E27FC236}">
                <a16:creationId xmlns:a16="http://schemas.microsoft.com/office/drawing/2014/main" id="{782B9537-F43C-4042-B165-A00358F9E2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9F52F-61F2-4FEE-8989-2FB400190C4C}"/>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822310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2E5C-0B2D-4DB5-95F6-3C2C825DFE54}"/>
              </a:ext>
            </a:extLst>
          </p:cNvPr>
          <p:cNvSpPr>
            <a:spLocks noGrp="1"/>
          </p:cNvSpPr>
          <p:nvPr>
            <p:ph type="title"/>
          </p:nvPr>
        </p:nvSpPr>
        <p:spPr>
          <a:xfrm>
            <a:off x="839788" y="365125"/>
            <a:ext cx="989993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8F1C53-3F27-42E6-BE80-1DF57985741C}"/>
              </a:ext>
            </a:extLst>
          </p:cNvPr>
          <p:cNvSpPr>
            <a:spLocks noGrp="1"/>
          </p:cNvSpPr>
          <p:nvPr>
            <p:ph type="body" idx="1"/>
          </p:nvPr>
        </p:nvSpPr>
        <p:spPr>
          <a:xfrm>
            <a:off x="839789" y="1681163"/>
            <a:ext cx="4872132"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38CC6CB-F028-4322-B54F-571203106F23}"/>
              </a:ext>
            </a:extLst>
          </p:cNvPr>
          <p:cNvSpPr>
            <a:spLocks noGrp="1"/>
          </p:cNvSpPr>
          <p:nvPr>
            <p:ph sz="half" idx="2"/>
          </p:nvPr>
        </p:nvSpPr>
        <p:spPr>
          <a:xfrm>
            <a:off x="839787" y="2510632"/>
            <a:ext cx="4872133"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2AD2CD7-554E-4EAA-BAF6-86ABB7E81D25}"/>
              </a:ext>
            </a:extLst>
          </p:cNvPr>
          <p:cNvSpPr>
            <a:spLocks noGrp="1"/>
          </p:cNvSpPr>
          <p:nvPr>
            <p:ph type="body" sz="quarter" idx="3"/>
          </p:nvPr>
        </p:nvSpPr>
        <p:spPr>
          <a:xfrm>
            <a:off x="5889809" y="1681163"/>
            <a:ext cx="4849909"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982A2D6-379C-4D26-90AC-9F2F46DCE7F3}"/>
              </a:ext>
            </a:extLst>
          </p:cNvPr>
          <p:cNvSpPr>
            <a:spLocks noGrp="1"/>
          </p:cNvSpPr>
          <p:nvPr>
            <p:ph sz="quarter" idx="4"/>
          </p:nvPr>
        </p:nvSpPr>
        <p:spPr>
          <a:xfrm>
            <a:off x="5889810" y="2505075"/>
            <a:ext cx="4872134" cy="3684588"/>
          </a:xfrm>
        </p:spPr>
        <p:txBody>
          <a:bodyPr/>
          <a:lstStyle>
            <a:lvl2pPr>
              <a:defRPr b="1"/>
            </a:lvl2pPr>
            <a:lvl3pPr>
              <a:defRPr b="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DEA0E4F3-8A65-4788-AE96-1FB2060F48D2}"/>
              </a:ext>
            </a:extLst>
          </p:cNvPr>
          <p:cNvSpPr>
            <a:spLocks noGrp="1"/>
          </p:cNvSpPr>
          <p:nvPr>
            <p:ph type="dt" sz="half" idx="10"/>
          </p:nvPr>
        </p:nvSpPr>
        <p:spPr/>
        <p:txBody>
          <a:bodyPr/>
          <a:lstStyle/>
          <a:p>
            <a:fld id="{B5898F52-2787-4BA2-BBBC-9395E9F86D50}" type="datetimeFigureOut">
              <a:rPr lang="en-US" smtClean="0"/>
              <a:t>9/24/2026</a:t>
            </a:fld>
            <a:endParaRPr lang="en-US"/>
          </a:p>
        </p:txBody>
      </p:sp>
      <p:sp>
        <p:nvSpPr>
          <p:cNvPr id="8" name="Footer Placeholder 7">
            <a:extLst>
              <a:ext uri="{FF2B5EF4-FFF2-40B4-BE49-F238E27FC236}">
                <a16:creationId xmlns:a16="http://schemas.microsoft.com/office/drawing/2014/main" id="{97522DA4-5EE1-440C-ADDE-D7B4F77B4E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BC291E-B8EF-4ED7-A04A-23426C220CF0}"/>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568299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CB818-E8D0-497B-9A7E-4F281D0DBC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E82B9D-CD58-4C05-8A78-CB6E0E9D49DC}"/>
              </a:ext>
            </a:extLst>
          </p:cNvPr>
          <p:cNvSpPr>
            <a:spLocks noGrp="1"/>
          </p:cNvSpPr>
          <p:nvPr>
            <p:ph type="dt" sz="half" idx="10"/>
          </p:nvPr>
        </p:nvSpPr>
        <p:spPr/>
        <p:txBody>
          <a:bodyPr/>
          <a:lstStyle/>
          <a:p>
            <a:fld id="{B5898F52-2787-4BA2-BBBC-9395E9F86D50}" type="datetimeFigureOut">
              <a:rPr lang="en-US" smtClean="0"/>
              <a:t>9/24/2026</a:t>
            </a:fld>
            <a:endParaRPr lang="en-US"/>
          </a:p>
        </p:txBody>
      </p:sp>
      <p:sp>
        <p:nvSpPr>
          <p:cNvPr id="4" name="Footer Placeholder 3">
            <a:extLst>
              <a:ext uri="{FF2B5EF4-FFF2-40B4-BE49-F238E27FC236}">
                <a16:creationId xmlns:a16="http://schemas.microsoft.com/office/drawing/2014/main" id="{BADE60CD-D6F3-40A7-BB8B-FEC8E3156A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02B832-C4FE-4F88-85EA-DDC16A82B9A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167001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75B2FC-801A-44A4-96BF-26A9E8B2A1C6}"/>
              </a:ext>
            </a:extLst>
          </p:cNvPr>
          <p:cNvSpPr>
            <a:spLocks noGrp="1"/>
          </p:cNvSpPr>
          <p:nvPr>
            <p:ph type="dt" sz="half" idx="10"/>
          </p:nvPr>
        </p:nvSpPr>
        <p:spPr/>
        <p:txBody>
          <a:bodyPr/>
          <a:lstStyle/>
          <a:p>
            <a:fld id="{B5898F52-2787-4BA2-BBBC-9395E9F86D50}" type="datetimeFigureOut">
              <a:rPr lang="en-US" smtClean="0"/>
              <a:t>9/24/2026</a:t>
            </a:fld>
            <a:endParaRPr lang="en-US"/>
          </a:p>
        </p:txBody>
      </p:sp>
      <p:sp>
        <p:nvSpPr>
          <p:cNvPr id="3" name="Footer Placeholder 2">
            <a:extLst>
              <a:ext uri="{FF2B5EF4-FFF2-40B4-BE49-F238E27FC236}">
                <a16:creationId xmlns:a16="http://schemas.microsoft.com/office/drawing/2014/main" id="{A8127F04-7E7E-485C-8B30-6B89E5A69F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933C81-AA74-4BCE-AA9E-56E5791D078C}"/>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4308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FD3CB-0541-46AD-B35E-0E0A1375E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F8EFDE-1D7D-46B8-AB55-A3C02EDD1888}"/>
              </a:ext>
            </a:extLst>
          </p:cNvPr>
          <p:cNvSpPr>
            <a:spLocks noGrp="1"/>
          </p:cNvSpPr>
          <p:nvPr>
            <p:ph idx="1"/>
          </p:nvPr>
        </p:nvSpPr>
        <p:spPr>
          <a:xfrm>
            <a:off x="5183188" y="457201"/>
            <a:ext cx="5652153" cy="5403850"/>
          </a:xfrm>
        </p:spPr>
        <p:txBody>
          <a:bodyPr/>
          <a:lstStyle>
            <a:lvl1pPr>
              <a:defRPr sz="3200"/>
            </a:lvl1pPr>
            <a:lvl2pPr>
              <a:defRPr sz="2800" b="1"/>
            </a:lvl2pPr>
            <a:lvl3pPr>
              <a:defRPr sz="2400" b="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6411D2F5-DB36-4943-8A14-96AFC4883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C07D4-6597-444C-9EFD-62021AE7618C}"/>
              </a:ext>
            </a:extLst>
          </p:cNvPr>
          <p:cNvSpPr>
            <a:spLocks noGrp="1"/>
          </p:cNvSpPr>
          <p:nvPr>
            <p:ph type="dt" sz="half" idx="10"/>
          </p:nvPr>
        </p:nvSpPr>
        <p:spPr/>
        <p:txBody>
          <a:bodyPr/>
          <a:lstStyle/>
          <a:p>
            <a:fld id="{B5898F52-2787-4BA2-BBBC-9395E9F86D50}" type="datetimeFigureOut">
              <a:rPr lang="en-US" smtClean="0"/>
              <a:t>9/24/2026</a:t>
            </a:fld>
            <a:endParaRPr lang="en-US"/>
          </a:p>
        </p:txBody>
      </p:sp>
      <p:sp>
        <p:nvSpPr>
          <p:cNvPr id="6" name="Footer Placeholder 5">
            <a:extLst>
              <a:ext uri="{FF2B5EF4-FFF2-40B4-BE49-F238E27FC236}">
                <a16:creationId xmlns:a16="http://schemas.microsoft.com/office/drawing/2014/main" id="{712D0D2C-70E8-4A24-9727-BEAF10B17D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D9E0F6-7216-48A1-8BCA-770C6DE3875B}"/>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70290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BEBD-5F1A-4111-A7F2-1CE82C9A69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0517FB-4008-4F68-B193-482971BA72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606C5F-0885-458F-9B21-47E60171B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886F2E-B752-4D78-8DC4-C96A1A00E670}"/>
              </a:ext>
            </a:extLst>
          </p:cNvPr>
          <p:cNvSpPr>
            <a:spLocks noGrp="1"/>
          </p:cNvSpPr>
          <p:nvPr>
            <p:ph type="dt" sz="half" idx="10"/>
          </p:nvPr>
        </p:nvSpPr>
        <p:spPr/>
        <p:txBody>
          <a:bodyPr/>
          <a:lstStyle/>
          <a:p>
            <a:fld id="{B5898F52-2787-4BA2-BBBC-9395E9F86D50}" type="datetimeFigureOut">
              <a:rPr lang="en-US" smtClean="0"/>
              <a:t>9/24/2026</a:t>
            </a:fld>
            <a:endParaRPr lang="en-US"/>
          </a:p>
        </p:txBody>
      </p:sp>
      <p:sp>
        <p:nvSpPr>
          <p:cNvPr id="6" name="Footer Placeholder 5">
            <a:extLst>
              <a:ext uri="{FF2B5EF4-FFF2-40B4-BE49-F238E27FC236}">
                <a16:creationId xmlns:a16="http://schemas.microsoft.com/office/drawing/2014/main" id="{4FC37751-8BB8-4224-870A-A2953E7607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42CE94-BD7E-44B3-9B5E-67D4BD317E9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62994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3CBE-1EA9-4E8B-A281-C50B792E55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2EB1A0-A59D-4CB9-BABB-C6BF1D2E99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E6265B-940D-433C-AD76-2D6A42449307}"/>
              </a:ext>
            </a:extLst>
          </p:cNvPr>
          <p:cNvSpPr>
            <a:spLocks noGrp="1"/>
          </p:cNvSpPr>
          <p:nvPr>
            <p:ph type="dt" sz="half" idx="10"/>
          </p:nvPr>
        </p:nvSpPr>
        <p:spPr/>
        <p:txBody>
          <a:bodyPr/>
          <a:lstStyle/>
          <a:p>
            <a:fld id="{B5898F52-2787-4BA2-BBBC-9395E9F86D50}" type="datetimeFigureOut">
              <a:rPr lang="en-US" smtClean="0"/>
              <a:t>9/24/2026</a:t>
            </a:fld>
            <a:endParaRPr lang="en-US"/>
          </a:p>
        </p:txBody>
      </p:sp>
      <p:sp>
        <p:nvSpPr>
          <p:cNvPr id="5" name="Footer Placeholder 4">
            <a:extLst>
              <a:ext uri="{FF2B5EF4-FFF2-40B4-BE49-F238E27FC236}">
                <a16:creationId xmlns:a16="http://schemas.microsoft.com/office/drawing/2014/main" id="{EDCAB98E-314F-45C4-9A64-AD3FAE0516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E49F32-B214-4A0C-8669-7FE4BA445965}"/>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503285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E4A6D-DAA1-4551-A093-3C36C1C8CF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25FDA9-71CD-4B86-B291-BEBA43D8ED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D9F5B1-B635-4479-A426-B1D4066502DB}"/>
              </a:ext>
            </a:extLst>
          </p:cNvPr>
          <p:cNvSpPr>
            <a:spLocks noGrp="1"/>
          </p:cNvSpPr>
          <p:nvPr>
            <p:ph type="dt" sz="half" idx="10"/>
          </p:nvPr>
        </p:nvSpPr>
        <p:spPr/>
        <p:txBody>
          <a:bodyPr/>
          <a:lstStyle/>
          <a:p>
            <a:fld id="{B5898F52-2787-4BA2-BBBC-9395E9F86D50}" type="datetimeFigureOut">
              <a:rPr lang="en-US" smtClean="0"/>
              <a:t>9/24/2026</a:t>
            </a:fld>
            <a:endParaRPr lang="en-US"/>
          </a:p>
        </p:txBody>
      </p:sp>
      <p:sp>
        <p:nvSpPr>
          <p:cNvPr id="5" name="Footer Placeholder 4">
            <a:extLst>
              <a:ext uri="{FF2B5EF4-FFF2-40B4-BE49-F238E27FC236}">
                <a16:creationId xmlns:a16="http://schemas.microsoft.com/office/drawing/2014/main" id="{6B833098-8769-47C3-80B2-C2942F984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EA9297-65D4-45BE-BE6C-5531FC6A5E1E}"/>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782839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1AFD227-869A-489C-A9B5-3F0498DF3C0C}"/>
              </a:ext>
            </a:extLst>
          </p:cNvPr>
          <p:cNvGrpSpPr/>
          <p:nvPr/>
        </p:nvGrpSpPr>
        <p:grpSpPr>
          <a:xfrm>
            <a:off x="11096450" y="13394"/>
            <a:ext cx="494218" cy="6814823"/>
            <a:chOff x="11096450" y="13394"/>
            <a:chExt cx="494218" cy="6814823"/>
          </a:xfrm>
          <a:solidFill>
            <a:schemeClr val="bg2">
              <a:lumMod val="90000"/>
            </a:schemeClr>
          </a:solidFill>
        </p:grpSpPr>
        <p:sp>
          <p:nvSpPr>
            <p:cNvPr id="8" name="Freeform 8">
              <a:extLst>
                <a:ext uri="{FF2B5EF4-FFF2-40B4-BE49-F238E27FC236}">
                  <a16:creationId xmlns:a16="http://schemas.microsoft.com/office/drawing/2014/main" id="{62704B34-199B-4964-9C78-3AB9735915AA}"/>
                </a:ext>
              </a:extLst>
            </p:cNvPr>
            <p:cNvSpPr>
              <a:spLocks/>
            </p:cNvSpPr>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 name="Freeform 10">
              <a:extLst>
                <a:ext uri="{FF2B5EF4-FFF2-40B4-BE49-F238E27FC236}">
                  <a16:creationId xmlns:a16="http://schemas.microsoft.com/office/drawing/2014/main" id="{8B1E8DB8-017D-454E-849F-EE5742849FD4}"/>
                </a:ext>
              </a:extLst>
            </p:cNvPr>
            <p:cNvSpPr>
              <a:spLocks/>
            </p:cNvSpPr>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Freeform 15">
              <a:extLst>
                <a:ext uri="{FF2B5EF4-FFF2-40B4-BE49-F238E27FC236}">
                  <a16:creationId xmlns:a16="http://schemas.microsoft.com/office/drawing/2014/main" id="{16D80E5D-5099-41C4-A80A-1B1538C382FC}"/>
                </a:ext>
              </a:extLst>
            </p:cNvPr>
            <p:cNvSpPr>
              <a:spLocks/>
            </p:cNvSpPr>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18">
              <a:extLst>
                <a:ext uri="{FF2B5EF4-FFF2-40B4-BE49-F238E27FC236}">
                  <a16:creationId xmlns:a16="http://schemas.microsoft.com/office/drawing/2014/main" id="{947751E1-E2F4-467E-B547-3BD4BAB7F560}"/>
                </a:ext>
              </a:extLst>
            </p:cNvPr>
            <p:cNvSpPr>
              <a:spLocks/>
            </p:cNvSpPr>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9">
              <a:extLst>
                <a:ext uri="{FF2B5EF4-FFF2-40B4-BE49-F238E27FC236}">
                  <a16:creationId xmlns:a16="http://schemas.microsoft.com/office/drawing/2014/main" id="{55D8869B-B701-4268-9856-876345C8AE3F}"/>
                </a:ext>
              </a:extLst>
            </p:cNvPr>
            <p:cNvSpPr>
              <a:spLocks/>
            </p:cNvSpPr>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20">
              <a:extLst>
                <a:ext uri="{FF2B5EF4-FFF2-40B4-BE49-F238E27FC236}">
                  <a16:creationId xmlns:a16="http://schemas.microsoft.com/office/drawing/2014/main" id="{A25CA59C-849F-4CE4-A9B0-293F98DE2C7C}"/>
                </a:ext>
              </a:extLst>
            </p:cNvPr>
            <p:cNvSpPr>
              <a:spLocks/>
            </p:cNvSpPr>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22">
              <a:extLst>
                <a:ext uri="{FF2B5EF4-FFF2-40B4-BE49-F238E27FC236}">
                  <a16:creationId xmlns:a16="http://schemas.microsoft.com/office/drawing/2014/main" id="{FE000DB1-AAA1-4BFF-8F14-53624C2F9E0B}"/>
                </a:ext>
              </a:extLst>
            </p:cNvPr>
            <p:cNvSpPr>
              <a:spLocks/>
            </p:cNvSpPr>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23">
              <a:extLst>
                <a:ext uri="{FF2B5EF4-FFF2-40B4-BE49-F238E27FC236}">
                  <a16:creationId xmlns:a16="http://schemas.microsoft.com/office/drawing/2014/main" id="{5EEFBC14-7E5B-47B2-B5E3-E90991F89191}"/>
                </a:ext>
              </a:extLst>
            </p:cNvPr>
            <p:cNvSpPr>
              <a:spLocks/>
            </p:cNvSpPr>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6">
              <a:extLst>
                <a:ext uri="{FF2B5EF4-FFF2-40B4-BE49-F238E27FC236}">
                  <a16:creationId xmlns:a16="http://schemas.microsoft.com/office/drawing/2014/main" id="{00AFF6E4-A34A-4FD3-8C57-BB96114822D1}"/>
                </a:ext>
              </a:extLst>
            </p:cNvPr>
            <p:cNvSpPr>
              <a:spLocks/>
            </p:cNvSpPr>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7">
              <a:extLst>
                <a:ext uri="{FF2B5EF4-FFF2-40B4-BE49-F238E27FC236}">
                  <a16:creationId xmlns:a16="http://schemas.microsoft.com/office/drawing/2014/main" id="{C63A8474-C075-4441-A0B3-52286EA50093}"/>
                </a:ext>
              </a:extLst>
            </p:cNvPr>
            <p:cNvSpPr>
              <a:spLocks/>
            </p:cNvSpPr>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8">
              <a:extLst>
                <a:ext uri="{FF2B5EF4-FFF2-40B4-BE49-F238E27FC236}">
                  <a16:creationId xmlns:a16="http://schemas.microsoft.com/office/drawing/2014/main" id="{35DA4698-A2ED-4512-8887-F12D3F14372A}"/>
                </a:ext>
              </a:extLst>
            </p:cNvPr>
            <p:cNvSpPr>
              <a:spLocks/>
            </p:cNvSpPr>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30">
              <a:extLst>
                <a:ext uri="{FF2B5EF4-FFF2-40B4-BE49-F238E27FC236}">
                  <a16:creationId xmlns:a16="http://schemas.microsoft.com/office/drawing/2014/main" id="{3358E118-D590-4E50-B21C-6CDAA1CCAFCB}"/>
                </a:ext>
              </a:extLst>
            </p:cNvPr>
            <p:cNvSpPr>
              <a:spLocks/>
            </p:cNvSpPr>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43">
              <a:extLst>
                <a:ext uri="{FF2B5EF4-FFF2-40B4-BE49-F238E27FC236}">
                  <a16:creationId xmlns:a16="http://schemas.microsoft.com/office/drawing/2014/main" id="{F1EE889E-60FF-423F-ADCB-6CBEE853A040}"/>
                </a:ext>
              </a:extLst>
            </p:cNvPr>
            <p:cNvSpPr>
              <a:spLocks/>
            </p:cNvSpPr>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51">
              <a:extLst>
                <a:ext uri="{FF2B5EF4-FFF2-40B4-BE49-F238E27FC236}">
                  <a16:creationId xmlns:a16="http://schemas.microsoft.com/office/drawing/2014/main" id="{A4AA0634-0A7C-4A35-8EB7-775200F129FD}"/>
                </a:ext>
              </a:extLst>
            </p:cNvPr>
            <p:cNvSpPr>
              <a:spLocks/>
            </p:cNvSpPr>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52">
              <a:extLst>
                <a:ext uri="{FF2B5EF4-FFF2-40B4-BE49-F238E27FC236}">
                  <a16:creationId xmlns:a16="http://schemas.microsoft.com/office/drawing/2014/main" id="{EBA21558-CAC3-445C-8882-5D4A0C6D2A0E}"/>
                </a:ext>
              </a:extLst>
            </p:cNvPr>
            <p:cNvSpPr>
              <a:spLocks/>
            </p:cNvSpPr>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53">
              <a:extLst>
                <a:ext uri="{FF2B5EF4-FFF2-40B4-BE49-F238E27FC236}">
                  <a16:creationId xmlns:a16="http://schemas.microsoft.com/office/drawing/2014/main" id="{2E9415F1-5D31-4C25-9E26-203EEF500877}"/>
                </a:ext>
              </a:extLst>
            </p:cNvPr>
            <p:cNvSpPr>
              <a:spLocks/>
            </p:cNvSpPr>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4">
              <a:extLst>
                <a:ext uri="{FF2B5EF4-FFF2-40B4-BE49-F238E27FC236}">
                  <a16:creationId xmlns:a16="http://schemas.microsoft.com/office/drawing/2014/main" id="{622FC1F6-879A-45BA-8752-08020C39CE29}"/>
                </a:ext>
              </a:extLst>
            </p:cNvPr>
            <p:cNvSpPr>
              <a:spLocks/>
            </p:cNvSpPr>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5">
              <a:extLst>
                <a:ext uri="{FF2B5EF4-FFF2-40B4-BE49-F238E27FC236}">
                  <a16:creationId xmlns:a16="http://schemas.microsoft.com/office/drawing/2014/main" id="{BA09826C-58E2-48C5-9666-333326C2CA44}"/>
                </a:ext>
              </a:extLst>
            </p:cNvPr>
            <p:cNvSpPr>
              <a:spLocks/>
            </p:cNvSpPr>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6">
              <a:extLst>
                <a:ext uri="{FF2B5EF4-FFF2-40B4-BE49-F238E27FC236}">
                  <a16:creationId xmlns:a16="http://schemas.microsoft.com/office/drawing/2014/main" id="{A6D3555F-4EA1-4EA7-9D08-2D75CE51927B}"/>
                </a:ext>
              </a:extLst>
            </p:cNvPr>
            <p:cNvSpPr>
              <a:spLocks/>
            </p:cNvSpPr>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7">
              <a:extLst>
                <a:ext uri="{FF2B5EF4-FFF2-40B4-BE49-F238E27FC236}">
                  <a16:creationId xmlns:a16="http://schemas.microsoft.com/office/drawing/2014/main" id="{60FA20E8-EDAA-4310-B870-97807901AC18}"/>
                </a:ext>
              </a:extLst>
            </p:cNvPr>
            <p:cNvSpPr>
              <a:spLocks/>
            </p:cNvSpPr>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9">
              <a:extLst>
                <a:ext uri="{FF2B5EF4-FFF2-40B4-BE49-F238E27FC236}">
                  <a16:creationId xmlns:a16="http://schemas.microsoft.com/office/drawing/2014/main" id="{F5552AA2-C2AB-4D59-B6EF-E8E5EE110E52}"/>
                </a:ext>
              </a:extLst>
            </p:cNvPr>
            <p:cNvSpPr>
              <a:spLocks/>
            </p:cNvSpPr>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60">
              <a:extLst>
                <a:ext uri="{FF2B5EF4-FFF2-40B4-BE49-F238E27FC236}">
                  <a16:creationId xmlns:a16="http://schemas.microsoft.com/office/drawing/2014/main" id="{0BA267D0-8F6B-4803-B948-70E29B4587EB}"/>
                </a:ext>
              </a:extLst>
            </p:cNvPr>
            <p:cNvSpPr>
              <a:spLocks/>
            </p:cNvSpPr>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61">
              <a:extLst>
                <a:ext uri="{FF2B5EF4-FFF2-40B4-BE49-F238E27FC236}">
                  <a16:creationId xmlns:a16="http://schemas.microsoft.com/office/drawing/2014/main" id="{86E372A3-B9F4-4FEE-8B96-D9AD879E214E}"/>
                </a:ext>
              </a:extLst>
            </p:cNvPr>
            <p:cNvSpPr>
              <a:spLocks/>
            </p:cNvSpPr>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5">
              <a:extLst>
                <a:ext uri="{FF2B5EF4-FFF2-40B4-BE49-F238E27FC236}">
                  <a16:creationId xmlns:a16="http://schemas.microsoft.com/office/drawing/2014/main" id="{FF0C4564-5DA6-4224-A8B7-85CE1323DE8F}"/>
                </a:ext>
              </a:extLst>
            </p:cNvPr>
            <p:cNvSpPr>
              <a:spLocks/>
            </p:cNvSpPr>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6">
              <a:extLst>
                <a:ext uri="{FF2B5EF4-FFF2-40B4-BE49-F238E27FC236}">
                  <a16:creationId xmlns:a16="http://schemas.microsoft.com/office/drawing/2014/main" id="{19F31D0D-C43D-4BB0-A13C-9524B84117D4}"/>
                </a:ext>
              </a:extLst>
            </p:cNvPr>
            <p:cNvSpPr>
              <a:spLocks/>
            </p:cNvSpPr>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7">
              <a:extLst>
                <a:ext uri="{FF2B5EF4-FFF2-40B4-BE49-F238E27FC236}">
                  <a16:creationId xmlns:a16="http://schemas.microsoft.com/office/drawing/2014/main" id="{6B32FB03-B0FE-4731-BE41-C59AFB49FBF5}"/>
                </a:ext>
              </a:extLst>
            </p:cNvPr>
            <p:cNvSpPr>
              <a:spLocks/>
            </p:cNvSpPr>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8">
              <a:extLst>
                <a:ext uri="{FF2B5EF4-FFF2-40B4-BE49-F238E27FC236}">
                  <a16:creationId xmlns:a16="http://schemas.microsoft.com/office/drawing/2014/main" id="{BDD5B6F0-1E17-4DCD-AE5F-ED8C48892FEF}"/>
                </a:ext>
              </a:extLst>
            </p:cNvPr>
            <p:cNvSpPr>
              <a:spLocks/>
            </p:cNvSpPr>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9">
              <a:extLst>
                <a:ext uri="{FF2B5EF4-FFF2-40B4-BE49-F238E27FC236}">
                  <a16:creationId xmlns:a16="http://schemas.microsoft.com/office/drawing/2014/main" id="{0290BE17-E89B-4AF9-B3F6-AF4884D52467}"/>
                </a:ext>
              </a:extLst>
            </p:cNvPr>
            <p:cNvSpPr>
              <a:spLocks/>
            </p:cNvSpPr>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11">
              <a:extLst>
                <a:ext uri="{FF2B5EF4-FFF2-40B4-BE49-F238E27FC236}">
                  <a16:creationId xmlns:a16="http://schemas.microsoft.com/office/drawing/2014/main" id="{85F63089-F77F-4F02-8417-AAC1847FBCA7}"/>
                </a:ext>
              </a:extLst>
            </p:cNvPr>
            <p:cNvSpPr>
              <a:spLocks/>
            </p:cNvSpPr>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12">
              <a:extLst>
                <a:ext uri="{FF2B5EF4-FFF2-40B4-BE49-F238E27FC236}">
                  <a16:creationId xmlns:a16="http://schemas.microsoft.com/office/drawing/2014/main" id="{7B01CD5E-570F-4CBF-9904-94F30D928C54}"/>
                </a:ext>
              </a:extLst>
            </p:cNvPr>
            <p:cNvSpPr>
              <a:spLocks/>
            </p:cNvSpPr>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13">
              <a:extLst>
                <a:ext uri="{FF2B5EF4-FFF2-40B4-BE49-F238E27FC236}">
                  <a16:creationId xmlns:a16="http://schemas.microsoft.com/office/drawing/2014/main" id="{7EE6A672-2915-4B03-99A9-9364D5F1521E}"/>
                </a:ext>
              </a:extLst>
            </p:cNvPr>
            <p:cNvSpPr>
              <a:spLocks/>
            </p:cNvSpPr>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4">
              <a:extLst>
                <a:ext uri="{FF2B5EF4-FFF2-40B4-BE49-F238E27FC236}">
                  <a16:creationId xmlns:a16="http://schemas.microsoft.com/office/drawing/2014/main" id="{2136B643-14E1-443A-BC1C-06ADAE65C30F}"/>
                </a:ext>
              </a:extLst>
            </p:cNvPr>
            <p:cNvSpPr>
              <a:spLocks/>
            </p:cNvSpPr>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6">
              <a:extLst>
                <a:ext uri="{FF2B5EF4-FFF2-40B4-BE49-F238E27FC236}">
                  <a16:creationId xmlns:a16="http://schemas.microsoft.com/office/drawing/2014/main" id="{867FA393-4F37-4E1A-870B-F96775FAB7E8}"/>
                </a:ext>
              </a:extLst>
            </p:cNvPr>
            <p:cNvSpPr>
              <a:spLocks/>
            </p:cNvSpPr>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7">
              <a:extLst>
                <a:ext uri="{FF2B5EF4-FFF2-40B4-BE49-F238E27FC236}">
                  <a16:creationId xmlns:a16="http://schemas.microsoft.com/office/drawing/2014/main" id="{E225A1BE-FAD2-4764-A7E4-A6DA07D0573B}"/>
                </a:ext>
              </a:extLst>
            </p:cNvPr>
            <p:cNvSpPr>
              <a:spLocks/>
            </p:cNvSpPr>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21">
              <a:extLst>
                <a:ext uri="{FF2B5EF4-FFF2-40B4-BE49-F238E27FC236}">
                  <a16:creationId xmlns:a16="http://schemas.microsoft.com/office/drawing/2014/main" id="{25D65388-C7E0-4C07-822A-03C5009C6D1E}"/>
                </a:ext>
              </a:extLst>
            </p:cNvPr>
            <p:cNvSpPr>
              <a:spLocks/>
            </p:cNvSpPr>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25">
              <a:extLst>
                <a:ext uri="{FF2B5EF4-FFF2-40B4-BE49-F238E27FC236}">
                  <a16:creationId xmlns:a16="http://schemas.microsoft.com/office/drawing/2014/main" id="{E1D79822-C494-449C-B439-F437DAD4F218}"/>
                </a:ext>
              </a:extLst>
            </p:cNvPr>
            <p:cNvSpPr>
              <a:spLocks/>
            </p:cNvSpPr>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29">
              <a:extLst>
                <a:ext uri="{FF2B5EF4-FFF2-40B4-BE49-F238E27FC236}">
                  <a16:creationId xmlns:a16="http://schemas.microsoft.com/office/drawing/2014/main" id="{CDB324E5-E8D9-40E3-BAB4-1F87E67E4F46}"/>
                </a:ext>
              </a:extLst>
            </p:cNvPr>
            <p:cNvSpPr>
              <a:spLocks/>
            </p:cNvSpPr>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31">
              <a:extLst>
                <a:ext uri="{FF2B5EF4-FFF2-40B4-BE49-F238E27FC236}">
                  <a16:creationId xmlns:a16="http://schemas.microsoft.com/office/drawing/2014/main" id="{15404AB3-12EB-462E-85A2-AF4A7E91D729}"/>
                </a:ext>
              </a:extLst>
            </p:cNvPr>
            <p:cNvSpPr>
              <a:spLocks/>
            </p:cNvSpPr>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32">
              <a:extLst>
                <a:ext uri="{FF2B5EF4-FFF2-40B4-BE49-F238E27FC236}">
                  <a16:creationId xmlns:a16="http://schemas.microsoft.com/office/drawing/2014/main" id="{228021CB-53B3-4BCC-A14C-0B6951FC971F}"/>
                </a:ext>
              </a:extLst>
            </p:cNvPr>
            <p:cNvSpPr>
              <a:spLocks/>
            </p:cNvSpPr>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33">
              <a:extLst>
                <a:ext uri="{FF2B5EF4-FFF2-40B4-BE49-F238E27FC236}">
                  <a16:creationId xmlns:a16="http://schemas.microsoft.com/office/drawing/2014/main" id="{B353D0BC-00A6-4EA4-9311-9FCB88CC2021}"/>
                </a:ext>
              </a:extLst>
            </p:cNvPr>
            <p:cNvSpPr>
              <a:spLocks/>
            </p:cNvSpPr>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4">
              <a:extLst>
                <a:ext uri="{FF2B5EF4-FFF2-40B4-BE49-F238E27FC236}">
                  <a16:creationId xmlns:a16="http://schemas.microsoft.com/office/drawing/2014/main" id="{0E001FD3-6EDD-47A3-9916-826E1595DAB3}"/>
                </a:ext>
              </a:extLst>
            </p:cNvPr>
            <p:cNvSpPr>
              <a:spLocks/>
            </p:cNvSpPr>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5">
              <a:extLst>
                <a:ext uri="{FF2B5EF4-FFF2-40B4-BE49-F238E27FC236}">
                  <a16:creationId xmlns:a16="http://schemas.microsoft.com/office/drawing/2014/main" id="{FE214D5B-D151-4E09-A01E-BEAAF9C679ED}"/>
                </a:ext>
              </a:extLst>
            </p:cNvPr>
            <p:cNvSpPr>
              <a:spLocks/>
            </p:cNvSpPr>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6">
              <a:extLst>
                <a:ext uri="{FF2B5EF4-FFF2-40B4-BE49-F238E27FC236}">
                  <a16:creationId xmlns:a16="http://schemas.microsoft.com/office/drawing/2014/main" id="{3024EF13-0A45-49DD-B0F4-FA3A5169EFFE}"/>
                </a:ext>
              </a:extLst>
            </p:cNvPr>
            <p:cNvSpPr>
              <a:spLocks/>
            </p:cNvSpPr>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7">
              <a:extLst>
                <a:ext uri="{FF2B5EF4-FFF2-40B4-BE49-F238E27FC236}">
                  <a16:creationId xmlns:a16="http://schemas.microsoft.com/office/drawing/2014/main" id="{95E0BDAE-48A7-4752-A150-74DA4BAE5E4B}"/>
                </a:ext>
              </a:extLst>
            </p:cNvPr>
            <p:cNvSpPr>
              <a:spLocks/>
            </p:cNvSpPr>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8">
              <a:extLst>
                <a:ext uri="{FF2B5EF4-FFF2-40B4-BE49-F238E27FC236}">
                  <a16:creationId xmlns:a16="http://schemas.microsoft.com/office/drawing/2014/main" id="{DE128EDB-3179-4F47-8B37-BEDE3B82FFC7}"/>
                </a:ext>
              </a:extLst>
            </p:cNvPr>
            <p:cNvSpPr>
              <a:spLocks/>
            </p:cNvSpPr>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9">
              <a:extLst>
                <a:ext uri="{FF2B5EF4-FFF2-40B4-BE49-F238E27FC236}">
                  <a16:creationId xmlns:a16="http://schemas.microsoft.com/office/drawing/2014/main" id="{E09CDD49-7B7B-42C0-A09E-6CFB3CDFF6A1}"/>
                </a:ext>
              </a:extLst>
            </p:cNvPr>
            <p:cNvSpPr>
              <a:spLocks/>
            </p:cNvSpPr>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40">
              <a:extLst>
                <a:ext uri="{FF2B5EF4-FFF2-40B4-BE49-F238E27FC236}">
                  <a16:creationId xmlns:a16="http://schemas.microsoft.com/office/drawing/2014/main" id="{93C5D839-4CD5-4165-9091-7D9B92CDC1D2}"/>
                </a:ext>
              </a:extLst>
            </p:cNvPr>
            <p:cNvSpPr>
              <a:spLocks/>
            </p:cNvSpPr>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41">
              <a:extLst>
                <a:ext uri="{FF2B5EF4-FFF2-40B4-BE49-F238E27FC236}">
                  <a16:creationId xmlns:a16="http://schemas.microsoft.com/office/drawing/2014/main" id="{3C7F638A-BB6D-4B24-A7F9-03BF8087459B}"/>
                </a:ext>
              </a:extLst>
            </p:cNvPr>
            <p:cNvSpPr>
              <a:spLocks/>
            </p:cNvSpPr>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42">
              <a:extLst>
                <a:ext uri="{FF2B5EF4-FFF2-40B4-BE49-F238E27FC236}">
                  <a16:creationId xmlns:a16="http://schemas.microsoft.com/office/drawing/2014/main" id="{5B59DB64-329B-45EA-8A67-4213A886B5B2}"/>
                </a:ext>
              </a:extLst>
            </p:cNvPr>
            <p:cNvSpPr>
              <a:spLocks/>
            </p:cNvSpPr>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4">
              <a:extLst>
                <a:ext uri="{FF2B5EF4-FFF2-40B4-BE49-F238E27FC236}">
                  <a16:creationId xmlns:a16="http://schemas.microsoft.com/office/drawing/2014/main" id="{D8DAB003-6484-4D1D-85AE-93FA09BC5EF5}"/>
                </a:ext>
              </a:extLst>
            </p:cNvPr>
            <p:cNvSpPr>
              <a:spLocks/>
            </p:cNvSpPr>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5">
              <a:extLst>
                <a:ext uri="{FF2B5EF4-FFF2-40B4-BE49-F238E27FC236}">
                  <a16:creationId xmlns:a16="http://schemas.microsoft.com/office/drawing/2014/main" id="{D49280A1-ACA8-4CD6-9012-AF12660F07E4}"/>
                </a:ext>
              </a:extLst>
            </p:cNvPr>
            <p:cNvSpPr>
              <a:spLocks/>
            </p:cNvSpPr>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6">
              <a:extLst>
                <a:ext uri="{FF2B5EF4-FFF2-40B4-BE49-F238E27FC236}">
                  <a16:creationId xmlns:a16="http://schemas.microsoft.com/office/drawing/2014/main" id="{C03EAE8C-6089-40E5-9361-2E266A1EEBA3}"/>
                </a:ext>
              </a:extLst>
            </p:cNvPr>
            <p:cNvSpPr>
              <a:spLocks/>
            </p:cNvSpPr>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7">
              <a:extLst>
                <a:ext uri="{FF2B5EF4-FFF2-40B4-BE49-F238E27FC236}">
                  <a16:creationId xmlns:a16="http://schemas.microsoft.com/office/drawing/2014/main" id="{02E3A077-F087-4E14-A13E-4E9D4369B1F6}"/>
                </a:ext>
              </a:extLst>
            </p:cNvPr>
            <p:cNvSpPr>
              <a:spLocks/>
            </p:cNvSpPr>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8">
              <a:extLst>
                <a:ext uri="{FF2B5EF4-FFF2-40B4-BE49-F238E27FC236}">
                  <a16:creationId xmlns:a16="http://schemas.microsoft.com/office/drawing/2014/main" id="{7CE4FAAA-45E7-4C86-B59A-F284B79EFD23}"/>
                </a:ext>
              </a:extLst>
            </p:cNvPr>
            <p:cNvSpPr>
              <a:spLocks/>
            </p:cNvSpPr>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9">
              <a:extLst>
                <a:ext uri="{FF2B5EF4-FFF2-40B4-BE49-F238E27FC236}">
                  <a16:creationId xmlns:a16="http://schemas.microsoft.com/office/drawing/2014/main" id="{E2689B62-CCA1-4EE5-B622-FBA516868916}"/>
                </a:ext>
              </a:extLst>
            </p:cNvPr>
            <p:cNvSpPr>
              <a:spLocks/>
            </p:cNvSpPr>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8">
              <a:extLst>
                <a:ext uri="{FF2B5EF4-FFF2-40B4-BE49-F238E27FC236}">
                  <a16:creationId xmlns:a16="http://schemas.microsoft.com/office/drawing/2014/main" id="{113638EE-3BCF-4315-A329-3C6766A3890B}"/>
                </a:ext>
              </a:extLst>
            </p:cNvPr>
            <p:cNvSpPr>
              <a:spLocks/>
            </p:cNvSpPr>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106">
              <a:extLst>
                <a:ext uri="{FF2B5EF4-FFF2-40B4-BE49-F238E27FC236}">
                  <a16:creationId xmlns:a16="http://schemas.microsoft.com/office/drawing/2014/main" id="{4FB36B8F-335B-40F2-83BB-C2B2689DC2E9}"/>
                </a:ext>
              </a:extLst>
            </p:cNvPr>
            <p:cNvSpPr>
              <a:spLocks/>
            </p:cNvSpPr>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p:nvSpPr>
          <p:cNvPr id="2" name="Title Placeholder 1">
            <a:extLst>
              <a:ext uri="{FF2B5EF4-FFF2-40B4-BE49-F238E27FC236}">
                <a16:creationId xmlns:a16="http://schemas.microsoft.com/office/drawing/2014/main" id="{7A05E913-A9D9-4639-B104-1F07A4AF6A56}"/>
              </a:ext>
            </a:extLst>
          </p:cNvPr>
          <p:cNvSpPr>
            <a:spLocks noGrp="1"/>
          </p:cNvSpPr>
          <p:nvPr>
            <p:ph type="title"/>
          </p:nvPr>
        </p:nvSpPr>
        <p:spPr>
          <a:xfrm>
            <a:off x="1069848" y="502920"/>
            <a:ext cx="9634011"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9940CEB-B6D7-46E6-9843-51534214017A}"/>
              </a:ext>
            </a:extLst>
          </p:cNvPr>
          <p:cNvSpPr>
            <a:spLocks noGrp="1"/>
          </p:cNvSpPr>
          <p:nvPr>
            <p:ph type="body" idx="1"/>
          </p:nvPr>
        </p:nvSpPr>
        <p:spPr>
          <a:xfrm>
            <a:off x="1069848" y="1874520"/>
            <a:ext cx="9634011"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5BAC8B5-8DFB-4920-8580-54824C831A94}"/>
              </a:ext>
            </a:extLst>
          </p:cNvPr>
          <p:cNvSpPr>
            <a:spLocks noGrp="1"/>
          </p:cNvSpPr>
          <p:nvPr>
            <p:ph type="dt" sz="half" idx="2"/>
          </p:nvPr>
        </p:nvSpPr>
        <p:spPr>
          <a:xfrm>
            <a:off x="173736" y="6382512"/>
            <a:ext cx="2845901" cy="365125"/>
          </a:xfrm>
          <a:prstGeom prst="rect">
            <a:avLst/>
          </a:prstGeom>
        </p:spPr>
        <p:txBody>
          <a:bodyPr vert="horz" lIns="91440" tIns="45720" rIns="91440" bIns="45720" rtlCol="0" anchor="ctr"/>
          <a:lstStyle>
            <a:lvl1pPr algn="l">
              <a:defRPr sz="1050">
                <a:solidFill>
                  <a:schemeClr val="tx2"/>
                </a:solidFill>
              </a:defRPr>
            </a:lvl1pPr>
          </a:lstStyle>
          <a:p>
            <a:fld id="{B5898F52-2787-4BA2-BBBC-9395E9F86D50}" type="datetimeFigureOut">
              <a:rPr lang="en-US" smtClean="0"/>
              <a:pPr/>
              <a:t>9/24/2026</a:t>
            </a:fld>
            <a:endParaRPr lang="en-US" dirty="0"/>
          </a:p>
        </p:txBody>
      </p:sp>
      <p:sp>
        <p:nvSpPr>
          <p:cNvPr id="5" name="Footer Placeholder 4">
            <a:extLst>
              <a:ext uri="{FF2B5EF4-FFF2-40B4-BE49-F238E27FC236}">
                <a16:creationId xmlns:a16="http://schemas.microsoft.com/office/drawing/2014/main" id="{3A9E2D5D-B616-4048-9CB8-4D316BBDB1FB}"/>
              </a:ext>
            </a:extLst>
          </p:cNvPr>
          <p:cNvSpPr>
            <a:spLocks noGrp="1"/>
          </p:cNvSpPr>
          <p:nvPr>
            <p:ph type="ftr" sz="quarter" idx="3"/>
          </p:nvPr>
        </p:nvSpPr>
        <p:spPr>
          <a:xfrm rot="5400000">
            <a:off x="-1754871" y="2093199"/>
            <a:ext cx="4157472" cy="416082"/>
          </a:xfrm>
          <a:prstGeom prst="rect">
            <a:avLst/>
          </a:prstGeom>
        </p:spPr>
        <p:txBody>
          <a:bodyPr vert="horz" lIns="91440" tIns="45720" rIns="91440" bIns="45720" rtlCol="0" anchor="ctr"/>
          <a:lstStyle>
            <a:lvl1pPr algn="l">
              <a:defRPr sz="1050">
                <a:solidFill>
                  <a:schemeClr val="tx2"/>
                </a:solidFill>
              </a:defRPr>
            </a:lvl1pPr>
          </a:lstStyle>
          <a:p>
            <a:endParaRPr lang="en-US" dirty="0"/>
          </a:p>
        </p:txBody>
      </p:sp>
      <p:sp>
        <p:nvSpPr>
          <p:cNvPr id="6" name="Slide Number Placeholder 5">
            <a:extLst>
              <a:ext uri="{FF2B5EF4-FFF2-40B4-BE49-F238E27FC236}">
                <a16:creationId xmlns:a16="http://schemas.microsoft.com/office/drawing/2014/main" id="{63F322F0-8F3D-4AC5-9873-24666D0E0D34}"/>
              </a:ext>
            </a:extLst>
          </p:cNvPr>
          <p:cNvSpPr>
            <a:spLocks noGrp="1"/>
          </p:cNvSpPr>
          <p:nvPr>
            <p:ph type="sldNum" sz="quarter" idx="4"/>
          </p:nvPr>
        </p:nvSpPr>
        <p:spPr>
          <a:xfrm>
            <a:off x="11457919" y="6382512"/>
            <a:ext cx="500997" cy="365125"/>
          </a:xfrm>
          <a:prstGeom prst="rect">
            <a:avLst/>
          </a:prstGeom>
        </p:spPr>
        <p:txBody>
          <a:bodyPr vert="horz" lIns="91440" tIns="45720" rIns="91440" bIns="45720" rtlCol="0" anchor="ctr"/>
          <a:lstStyle>
            <a:lvl1pPr algn="r">
              <a:defRPr sz="1050">
                <a:solidFill>
                  <a:schemeClr val="tx2"/>
                </a:solidFill>
              </a:defRPr>
            </a:lvl1pPr>
          </a:lstStyle>
          <a:p>
            <a:fld id="{4C8B8A27-DF03-4546-BA93-21C967D57E5C}" type="slidenum">
              <a:rPr lang="en-US" smtClean="0"/>
              <a:pPr/>
              <a:t>‹#›</a:t>
            </a:fld>
            <a:endParaRPr lang="en-US"/>
          </a:p>
        </p:txBody>
      </p:sp>
    </p:spTree>
    <p:extLst>
      <p:ext uri="{BB962C8B-B14F-4D97-AF65-F5344CB8AC3E}">
        <p14:creationId xmlns:p14="http://schemas.microsoft.com/office/powerpoint/2010/main" val="1158078355"/>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7.jpe"/><Relationship Id="rId4" Type="http://schemas.openxmlformats.org/officeDocument/2006/relationships/image" Target="../media/image16.jpe"/></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home.oxfordowl.co.uk/reading/reading-schemes-oxford-levels/read-write-inc-phonics-guide/" TargetMode="External"/><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hyperlink" Target="https://www.youtube.com/watch?v=MbWIujM1WGM&amp;list=PLDe74j1F52zSCiOMSn3zQDSzgu9TrbQ1c"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yln6PpV1G1I" TargetMode="External"/><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tmp"/></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jpe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26.tmp"/><Relationship Id="rId5" Type="http://schemas.openxmlformats.org/officeDocument/2006/relationships/image" Target="../media/image25.tmp"/><Relationship Id="rId4" Type="http://schemas.openxmlformats.org/officeDocument/2006/relationships/image" Target="../media/image24.tmp"/></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45D478C-A9A5-4832-89D8-703607711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8"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070DF15-E754-42BB-9A78-F070643B1F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980" y="4519947"/>
            <a:ext cx="12208582" cy="233565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4AD4C4-E541-D967-7359-50FCC8794346}"/>
              </a:ext>
            </a:extLst>
          </p:cNvPr>
          <p:cNvSpPr>
            <a:spLocks noGrp="1"/>
          </p:cNvSpPr>
          <p:nvPr>
            <p:ph type="ctrTitle"/>
          </p:nvPr>
        </p:nvSpPr>
        <p:spPr>
          <a:xfrm>
            <a:off x="2069331" y="4934601"/>
            <a:ext cx="8031961" cy="882398"/>
          </a:xfrm>
        </p:spPr>
        <p:txBody>
          <a:bodyPr>
            <a:normAutofit/>
          </a:bodyPr>
          <a:lstStyle/>
          <a:p>
            <a:r>
              <a:rPr lang="en-GB" sz="4400" dirty="0">
                <a:latin typeface="Congenial Light" panose="020F0502020204030204" pitchFamily="2" charset="0"/>
              </a:rPr>
              <a:t>EYFS Information Evening</a:t>
            </a:r>
          </a:p>
        </p:txBody>
      </p:sp>
      <p:sp>
        <p:nvSpPr>
          <p:cNvPr id="3" name="Subtitle 2">
            <a:extLst>
              <a:ext uri="{FF2B5EF4-FFF2-40B4-BE49-F238E27FC236}">
                <a16:creationId xmlns:a16="http://schemas.microsoft.com/office/drawing/2014/main" id="{982F9067-58C2-04BE-83F4-C198A72C0EA2}"/>
              </a:ext>
            </a:extLst>
          </p:cNvPr>
          <p:cNvSpPr>
            <a:spLocks noGrp="1"/>
          </p:cNvSpPr>
          <p:nvPr>
            <p:ph type="subTitle" idx="1"/>
          </p:nvPr>
        </p:nvSpPr>
        <p:spPr>
          <a:xfrm>
            <a:off x="2780983" y="5945844"/>
            <a:ext cx="6396471" cy="509627"/>
          </a:xfrm>
        </p:spPr>
        <p:txBody>
          <a:bodyPr>
            <a:normAutofit/>
          </a:bodyPr>
          <a:lstStyle/>
          <a:p>
            <a:r>
              <a:rPr lang="en-GB" sz="1200" dirty="0">
                <a:latin typeface="Congenial Light" panose="02000503040000020004" pitchFamily="2" charset="0"/>
              </a:rPr>
              <a:t>Thursday 24</a:t>
            </a:r>
            <a:r>
              <a:rPr lang="en-GB" sz="1200" baseline="30000" dirty="0">
                <a:latin typeface="Congenial Light" panose="02000503040000020004" pitchFamily="2" charset="0"/>
              </a:rPr>
              <a:t>th</a:t>
            </a:r>
            <a:r>
              <a:rPr lang="en-GB" sz="1200" dirty="0">
                <a:latin typeface="Congenial Light" panose="02000503040000020004" pitchFamily="2" charset="0"/>
              </a:rPr>
              <a:t> September 2026</a:t>
            </a:r>
          </a:p>
        </p:txBody>
      </p:sp>
      <p:pic>
        <p:nvPicPr>
          <p:cNvPr id="4" name="Picture 3" descr="Coloured pencils inside a pencil holder which is on top of a wood table">
            <a:extLst>
              <a:ext uri="{FF2B5EF4-FFF2-40B4-BE49-F238E27FC236}">
                <a16:creationId xmlns:a16="http://schemas.microsoft.com/office/drawing/2014/main" id="{F4833C8D-4F6D-3C72-67C5-2045583654CE}"/>
              </a:ext>
            </a:extLst>
          </p:cNvPr>
          <p:cNvPicPr>
            <a:picLocks noChangeAspect="1"/>
          </p:cNvPicPr>
          <p:nvPr/>
        </p:nvPicPr>
        <p:blipFill rotWithShape="1">
          <a:blip r:embed="rId2"/>
          <a:srcRect t="42992" b="1627"/>
          <a:stretch/>
        </p:blipFill>
        <p:spPr>
          <a:xfrm>
            <a:off x="-15059" y="1"/>
            <a:ext cx="12200741" cy="4510316"/>
          </a:xfrm>
          <a:prstGeom prst="rect">
            <a:avLst/>
          </a:prstGeom>
        </p:spPr>
      </p:pic>
      <p:grpSp>
        <p:nvGrpSpPr>
          <p:cNvPr id="22" name="Group 21">
            <a:extLst>
              <a:ext uri="{FF2B5EF4-FFF2-40B4-BE49-F238E27FC236}">
                <a16:creationId xmlns:a16="http://schemas.microsoft.com/office/drawing/2014/main" id="{67A83510-2790-4866-911D-2E1588DF5F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432" y="4252353"/>
            <a:ext cx="12157773" cy="494218"/>
            <a:chOff x="18956" y="5952517"/>
            <a:chExt cx="12157773" cy="494218"/>
          </a:xfrm>
          <a:solidFill>
            <a:schemeClr val="bg1"/>
          </a:solidFill>
        </p:grpSpPr>
        <p:sp>
          <p:nvSpPr>
            <p:cNvPr id="23" name="Freeform 10">
              <a:extLst>
                <a:ext uri="{FF2B5EF4-FFF2-40B4-BE49-F238E27FC236}">
                  <a16:creationId xmlns:a16="http://schemas.microsoft.com/office/drawing/2014/main" id="{DAB74ACE-7603-4829-88FE-C3C2B05EBD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637219" y="6356157"/>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4" name="Freeform 15">
              <a:extLst>
                <a:ext uri="{FF2B5EF4-FFF2-40B4-BE49-F238E27FC236}">
                  <a16:creationId xmlns:a16="http://schemas.microsoft.com/office/drawing/2014/main" id="{DE3E37A0-8723-42F4-9435-F06BD01914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139192" y="6359421"/>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5" name="Freeform 18">
              <a:extLst>
                <a:ext uri="{FF2B5EF4-FFF2-40B4-BE49-F238E27FC236}">
                  <a16:creationId xmlns:a16="http://schemas.microsoft.com/office/drawing/2014/main" id="{0C5FE567-8965-4799-B1E6-8A6E1A8488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384660" y="6368396"/>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6" name="Freeform 22">
              <a:extLst>
                <a:ext uri="{FF2B5EF4-FFF2-40B4-BE49-F238E27FC236}">
                  <a16:creationId xmlns:a16="http://schemas.microsoft.com/office/drawing/2014/main" id="{BA3FF2FD-6394-4F97-B186-BD4A98C619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653573" y="6308012"/>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7" name="Freeform 8">
              <a:extLst>
                <a:ext uri="{FF2B5EF4-FFF2-40B4-BE49-F238E27FC236}">
                  <a16:creationId xmlns:a16="http://schemas.microsoft.com/office/drawing/2014/main" id="{1A361C9F-AD97-4338-B557-8766AFD033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8956" y="595659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8" name="Freeform 19">
              <a:extLst>
                <a:ext uri="{FF2B5EF4-FFF2-40B4-BE49-F238E27FC236}">
                  <a16:creationId xmlns:a16="http://schemas.microsoft.com/office/drawing/2014/main" id="{F4FAA936-A80F-43B5-8A7D-17CC7CF771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709370" y="6291575"/>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9" name="Freeform 20">
              <a:extLst>
                <a:ext uri="{FF2B5EF4-FFF2-40B4-BE49-F238E27FC236}">
                  <a16:creationId xmlns:a16="http://schemas.microsoft.com/office/drawing/2014/main" id="{21246F32-1BA7-40E4-9AF9-CA517D4413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452381" y="6295774"/>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0" name="Freeform 23">
              <a:extLst>
                <a:ext uri="{FF2B5EF4-FFF2-40B4-BE49-F238E27FC236}">
                  <a16:creationId xmlns:a16="http://schemas.microsoft.com/office/drawing/2014/main" id="{C18EE8CE-BCF9-4C64-B335-C7830B03F3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883090" y="6322699"/>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1" name="Freeform 26">
              <a:extLst>
                <a:ext uri="{FF2B5EF4-FFF2-40B4-BE49-F238E27FC236}">
                  <a16:creationId xmlns:a16="http://schemas.microsoft.com/office/drawing/2014/main" id="{64AC2B2B-568F-4175-8D84-AD8F6B563F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404559" y="6308010"/>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2" name="Freeform 27">
              <a:extLst>
                <a:ext uri="{FF2B5EF4-FFF2-40B4-BE49-F238E27FC236}">
                  <a16:creationId xmlns:a16="http://schemas.microsoft.com/office/drawing/2014/main" id="{D9C6CF5C-8CF6-4274-86E0-CAF4A31F43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937280" y="6282192"/>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3" name="Freeform 28">
              <a:extLst>
                <a:ext uri="{FF2B5EF4-FFF2-40B4-BE49-F238E27FC236}">
                  <a16:creationId xmlns:a16="http://schemas.microsoft.com/office/drawing/2014/main" id="{3BFC56A2-55B3-432A-BD3B-4B2423A683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194538" y="6290059"/>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4" name="Freeform 30">
              <a:extLst>
                <a:ext uri="{FF2B5EF4-FFF2-40B4-BE49-F238E27FC236}">
                  <a16:creationId xmlns:a16="http://schemas.microsoft.com/office/drawing/2014/main" id="{BB036CEA-B307-404A-89D6-9414F417D2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742191" y="6338204"/>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5" name="Freeform 43">
              <a:extLst>
                <a:ext uri="{FF2B5EF4-FFF2-40B4-BE49-F238E27FC236}">
                  <a16:creationId xmlns:a16="http://schemas.microsoft.com/office/drawing/2014/main" id="{CB37E5F5-B903-4611-A739-0B7FBE8510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902106" y="6043523"/>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6" name="Freeform 51">
              <a:extLst>
                <a:ext uri="{FF2B5EF4-FFF2-40B4-BE49-F238E27FC236}">
                  <a16:creationId xmlns:a16="http://schemas.microsoft.com/office/drawing/2014/main" id="{B1012F2B-A8F1-4FD5-8E6F-1CC97D0AA8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710297" y="6035458"/>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7" name="Freeform 52">
              <a:extLst>
                <a:ext uri="{FF2B5EF4-FFF2-40B4-BE49-F238E27FC236}">
                  <a16:creationId xmlns:a16="http://schemas.microsoft.com/office/drawing/2014/main" id="{C04C6E0B-838E-4B10-91CA-29C498382A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277444" y="6038724"/>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8" name="Freeform 53">
              <a:extLst>
                <a:ext uri="{FF2B5EF4-FFF2-40B4-BE49-F238E27FC236}">
                  <a16:creationId xmlns:a16="http://schemas.microsoft.com/office/drawing/2014/main" id="{15D6CFEB-4FC5-45C3-8BDF-95EAD1EDFC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471034" y="6035460"/>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9" name="Freeform 54">
              <a:extLst>
                <a:ext uri="{FF2B5EF4-FFF2-40B4-BE49-F238E27FC236}">
                  <a16:creationId xmlns:a16="http://schemas.microsoft.com/office/drawing/2014/main" id="{EA8E01BA-7055-4707-906A-F08E2E2535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094009" y="6011795"/>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0" name="Freeform 55">
              <a:extLst>
                <a:ext uri="{FF2B5EF4-FFF2-40B4-BE49-F238E27FC236}">
                  <a16:creationId xmlns:a16="http://schemas.microsoft.com/office/drawing/2014/main" id="{CDA2DE76-0D5E-4F6F-95E7-508B725F8A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264556" y="6041988"/>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1" name="Freeform 56">
              <a:extLst>
                <a:ext uri="{FF2B5EF4-FFF2-40B4-BE49-F238E27FC236}">
                  <a16:creationId xmlns:a16="http://schemas.microsoft.com/office/drawing/2014/main" id="{669578C5-3D06-4B77-A897-A014B441B5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392340" y="5985586"/>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2" name="Freeform 57">
              <a:extLst>
                <a:ext uri="{FF2B5EF4-FFF2-40B4-BE49-F238E27FC236}">
                  <a16:creationId xmlns:a16="http://schemas.microsoft.com/office/drawing/2014/main" id="{85AA3005-AAD0-4587-B352-ECD937D61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037697" y="6020771"/>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3" name="Freeform 59">
              <a:extLst>
                <a:ext uri="{FF2B5EF4-FFF2-40B4-BE49-F238E27FC236}">
                  <a16:creationId xmlns:a16="http://schemas.microsoft.com/office/drawing/2014/main" id="{B4E9730F-E8B1-4F7C-BA99-3B3016F104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473186" y="605207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4" name="Freeform 60">
              <a:extLst>
                <a:ext uri="{FF2B5EF4-FFF2-40B4-BE49-F238E27FC236}">
                  <a16:creationId xmlns:a16="http://schemas.microsoft.com/office/drawing/2014/main" id="{A8922D05-C325-4918-84E6-1C62AD7BE0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825017" y="6002818"/>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5" name="Freeform 61">
              <a:extLst>
                <a:ext uri="{FF2B5EF4-FFF2-40B4-BE49-F238E27FC236}">
                  <a16:creationId xmlns:a16="http://schemas.microsoft.com/office/drawing/2014/main" id="{38DD42E8-8604-45E3-99FE-72D479AF2C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572460" y="5957121"/>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6" name="Freeform 5">
              <a:extLst>
                <a:ext uri="{FF2B5EF4-FFF2-40B4-BE49-F238E27FC236}">
                  <a16:creationId xmlns:a16="http://schemas.microsoft.com/office/drawing/2014/main" id="{2E946C70-11C9-4C85-BE3B-1149117F38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908414" y="6286792"/>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7" name="Freeform 6">
              <a:extLst>
                <a:ext uri="{FF2B5EF4-FFF2-40B4-BE49-F238E27FC236}">
                  <a16:creationId xmlns:a16="http://schemas.microsoft.com/office/drawing/2014/main" id="{48F637C4-CFB7-4421-9DAB-6730244B2C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634353" y="6266141"/>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8" name="Freeform 7">
              <a:extLst>
                <a:ext uri="{FF2B5EF4-FFF2-40B4-BE49-F238E27FC236}">
                  <a16:creationId xmlns:a16="http://schemas.microsoft.com/office/drawing/2014/main" id="{6E137FD9-DCB4-4E5A-960B-350C3627EE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177783" y="6246129"/>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9" name="Freeform 8">
              <a:extLst>
                <a:ext uri="{FF2B5EF4-FFF2-40B4-BE49-F238E27FC236}">
                  <a16:creationId xmlns:a16="http://schemas.microsoft.com/office/drawing/2014/main" id="{9DCD8437-9BFD-44B4-AAC8-75388190F2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982245" y="624294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0" name="Freeform 9">
              <a:extLst>
                <a:ext uri="{FF2B5EF4-FFF2-40B4-BE49-F238E27FC236}">
                  <a16:creationId xmlns:a16="http://schemas.microsoft.com/office/drawing/2014/main" id="{C9EEBF9B-D5F1-4EE3-A46A-A5A5E396A4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268040" y="6282192"/>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1" name="Freeform 11">
              <a:extLst>
                <a:ext uri="{FF2B5EF4-FFF2-40B4-BE49-F238E27FC236}">
                  <a16:creationId xmlns:a16="http://schemas.microsoft.com/office/drawing/2014/main" id="{3A77B17D-E4D2-444B-8D75-F0171A3E85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510851" y="6246285"/>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2" name="Freeform 12">
              <a:extLst>
                <a:ext uri="{FF2B5EF4-FFF2-40B4-BE49-F238E27FC236}">
                  <a16:creationId xmlns:a16="http://schemas.microsoft.com/office/drawing/2014/main" id="{5FDB9442-6054-49E2-948E-D30AD9E09F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028371" y="6264238"/>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3" name="Freeform 13">
              <a:extLst>
                <a:ext uri="{FF2B5EF4-FFF2-40B4-BE49-F238E27FC236}">
                  <a16:creationId xmlns:a16="http://schemas.microsoft.com/office/drawing/2014/main" id="{3E1DF8B7-7CB2-4181-8525-4EE2D5D9EE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656011" y="6301648"/>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4" name="Freeform 14">
              <a:extLst>
                <a:ext uri="{FF2B5EF4-FFF2-40B4-BE49-F238E27FC236}">
                  <a16:creationId xmlns:a16="http://schemas.microsoft.com/office/drawing/2014/main" id="{4B3B2382-7947-4BAF-BF2F-830393F8EF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333279" y="6267101"/>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5" name="Freeform 16">
              <a:extLst>
                <a:ext uri="{FF2B5EF4-FFF2-40B4-BE49-F238E27FC236}">
                  <a16:creationId xmlns:a16="http://schemas.microsoft.com/office/drawing/2014/main" id="{AC95E7F5-BA75-4053-AC8F-81ACC42626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773156" y="6239757"/>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6" name="Freeform 17">
              <a:extLst>
                <a:ext uri="{FF2B5EF4-FFF2-40B4-BE49-F238E27FC236}">
                  <a16:creationId xmlns:a16="http://schemas.microsoft.com/office/drawing/2014/main" id="{8D431126-FDB6-42AF-BC9E-58E4C417BA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398709" y="6264239"/>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7" name="Freeform 21">
              <a:extLst>
                <a:ext uri="{FF2B5EF4-FFF2-40B4-BE49-F238E27FC236}">
                  <a16:creationId xmlns:a16="http://schemas.microsoft.com/office/drawing/2014/main" id="{4AA2BE9B-BD88-4958-B98E-7363A0FD5C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47787" y="6218542"/>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8" name="Freeform 25">
              <a:extLst>
                <a:ext uri="{FF2B5EF4-FFF2-40B4-BE49-F238E27FC236}">
                  <a16:creationId xmlns:a16="http://schemas.microsoft.com/office/drawing/2014/main" id="{BA18EADE-8501-4251-ADCD-EB02B73DF1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90115" y="6200589"/>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 name="Freeform 29">
              <a:extLst>
                <a:ext uri="{FF2B5EF4-FFF2-40B4-BE49-F238E27FC236}">
                  <a16:creationId xmlns:a16="http://schemas.microsoft.com/office/drawing/2014/main" id="{D1886B2F-FFB5-4032-A012-EAE8464DDA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11181" y="6179372"/>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0" name="Freeform 31">
              <a:extLst>
                <a:ext uri="{FF2B5EF4-FFF2-40B4-BE49-F238E27FC236}">
                  <a16:creationId xmlns:a16="http://schemas.microsoft.com/office/drawing/2014/main" id="{65048464-3972-4F85-858C-BD0D6CC8A6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43201" y="624134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1" name="Freeform 32">
              <a:extLst>
                <a:ext uri="{FF2B5EF4-FFF2-40B4-BE49-F238E27FC236}">
                  <a16:creationId xmlns:a16="http://schemas.microsoft.com/office/drawing/2014/main" id="{9B136B45-B116-4EA4-802D-0D9EC238C9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406775" y="5979446"/>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2" name="Freeform 33">
              <a:extLst>
                <a:ext uri="{FF2B5EF4-FFF2-40B4-BE49-F238E27FC236}">
                  <a16:creationId xmlns:a16="http://schemas.microsoft.com/office/drawing/2014/main" id="{F7DA7C34-DDA0-41AB-A47F-E981F63E23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327423" y="6028408"/>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3" name="Freeform 34">
              <a:extLst>
                <a:ext uri="{FF2B5EF4-FFF2-40B4-BE49-F238E27FC236}">
                  <a16:creationId xmlns:a16="http://schemas.microsoft.com/office/drawing/2014/main" id="{BB16C09B-E126-49FC-B0C4-2CB43FA038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334031" y="6019431"/>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4" name="Freeform 35">
              <a:extLst>
                <a:ext uri="{FF2B5EF4-FFF2-40B4-BE49-F238E27FC236}">
                  <a16:creationId xmlns:a16="http://schemas.microsoft.com/office/drawing/2014/main" id="{A12A7CBF-E4C8-4085-88C3-03102FE468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124491" y="601290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5" name="Freeform 36">
              <a:extLst>
                <a:ext uri="{FF2B5EF4-FFF2-40B4-BE49-F238E27FC236}">
                  <a16:creationId xmlns:a16="http://schemas.microsoft.com/office/drawing/2014/main" id="{55CA9A4D-ABE6-426B-B7F0-F5B933349C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57884" y="5982710"/>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6" name="Freeform 37">
              <a:extLst>
                <a:ext uri="{FF2B5EF4-FFF2-40B4-BE49-F238E27FC236}">
                  <a16:creationId xmlns:a16="http://schemas.microsoft.com/office/drawing/2014/main" id="{8A4F3A5B-B199-4716-ADF4-5E33A7C0D1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649584" y="5970470"/>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7" name="Freeform 38">
              <a:extLst>
                <a:ext uri="{FF2B5EF4-FFF2-40B4-BE49-F238E27FC236}">
                  <a16:creationId xmlns:a16="http://schemas.microsoft.com/office/drawing/2014/main" id="{5846F32E-5DDD-4AF4-BE1C-5F1A3FF10D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829398" y="601045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8" name="Freeform 39">
              <a:extLst>
                <a:ext uri="{FF2B5EF4-FFF2-40B4-BE49-F238E27FC236}">
                  <a16:creationId xmlns:a16="http://schemas.microsoft.com/office/drawing/2014/main" id="{AFE38B2F-69BC-4661-84A3-EA04CDC3FE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580384" y="5998215"/>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9" name="Freeform 40">
              <a:extLst>
                <a:ext uri="{FF2B5EF4-FFF2-40B4-BE49-F238E27FC236}">
                  <a16:creationId xmlns:a16="http://schemas.microsoft.com/office/drawing/2014/main" id="{5CA6F12C-4208-48A6-B7B0-DD18CB3992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121911" y="5994951"/>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0" name="Freeform 41">
              <a:extLst>
                <a:ext uri="{FF2B5EF4-FFF2-40B4-BE49-F238E27FC236}">
                  <a16:creationId xmlns:a16="http://schemas.microsoft.com/office/drawing/2014/main" id="{0F08EA53-C6C6-49F1-B8DA-E20FFD6078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38116" y="599495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1" name="Freeform 42">
              <a:extLst>
                <a:ext uri="{FF2B5EF4-FFF2-40B4-BE49-F238E27FC236}">
                  <a16:creationId xmlns:a16="http://schemas.microsoft.com/office/drawing/2014/main" id="{6B6EA655-7497-4604-92DF-43CE7322ED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10716" y="5973734"/>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2" name="Freeform 44">
              <a:extLst>
                <a:ext uri="{FF2B5EF4-FFF2-40B4-BE49-F238E27FC236}">
                  <a16:creationId xmlns:a16="http://schemas.microsoft.com/office/drawing/2014/main" id="{082FFE9A-67C2-471A-AF37-ED9C238DBE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639354" y="5976998"/>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3" name="Freeform 45">
              <a:extLst>
                <a:ext uri="{FF2B5EF4-FFF2-40B4-BE49-F238E27FC236}">
                  <a16:creationId xmlns:a16="http://schemas.microsoft.com/office/drawing/2014/main" id="{B0FD6176-7431-446D-91DB-56644A93C1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67906" y="5952517"/>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4" name="Freeform 46">
              <a:extLst>
                <a:ext uri="{FF2B5EF4-FFF2-40B4-BE49-F238E27FC236}">
                  <a16:creationId xmlns:a16="http://schemas.microsoft.com/office/drawing/2014/main" id="{A46603FA-6405-410B-AD8A-3D75BE7A85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895937" y="6000664"/>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5" name="Freeform 47">
              <a:extLst>
                <a:ext uri="{FF2B5EF4-FFF2-40B4-BE49-F238E27FC236}">
                  <a16:creationId xmlns:a16="http://schemas.microsoft.com/office/drawing/2014/main" id="{6BE439BF-AE87-4F53-9DC9-72414AD1F1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865326" y="5973733"/>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6" name="Freeform 48">
              <a:extLst>
                <a:ext uri="{FF2B5EF4-FFF2-40B4-BE49-F238E27FC236}">
                  <a16:creationId xmlns:a16="http://schemas.microsoft.com/office/drawing/2014/main" id="{55C88911-7FE8-4196-8D02-DAB1B62D9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115444" y="599274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7" name="Freeform 49">
              <a:extLst>
                <a:ext uri="{FF2B5EF4-FFF2-40B4-BE49-F238E27FC236}">
                  <a16:creationId xmlns:a16="http://schemas.microsoft.com/office/drawing/2014/main" id="{BAD26C77-660F-4C9C-9A98-234048198B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15687" y="5955781"/>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8" name="Freeform 8">
              <a:extLst>
                <a:ext uri="{FF2B5EF4-FFF2-40B4-BE49-F238E27FC236}">
                  <a16:creationId xmlns:a16="http://schemas.microsoft.com/office/drawing/2014/main" id="{507A2021-3F23-43FC-AB0D-130B575906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683670" y="601943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9" name="Freeform 106">
              <a:extLst>
                <a:ext uri="{FF2B5EF4-FFF2-40B4-BE49-F238E27FC236}">
                  <a16:creationId xmlns:a16="http://schemas.microsoft.com/office/drawing/2014/main" id="{CB855C11-52EB-43D9-8831-1A26FCE12A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9451" y="6204541"/>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0" name="Freeform 19">
              <a:extLst>
                <a:ext uri="{FF2B5EF4-FFF2-40B4-BE49-F238E27FC236}">
                  <a16:creationId xmlns:a16="http://schemas.microsoft.com/office/drawing/2014/main" id="{1A6AD416-1A17-49A9-8301-8C0A5A78CA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397390" y="6351960"/>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1" name="Freeform 20">
              <a:extLst>
                <a:ext uri="{FF2B5EF4-FFF2-40B4-BE49-F238E27FC236}">
                  <a16:creationId xmlns:a16="http://schemas.microsoft.com/office/drawing/2014/main" id="{F03687D9-14CC-461B-B4B5-907E10B6A1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140401" y="6356159"/>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2" name="Freeform 26">
              <a:extLst>
                <a:ext uri="{FF2B5EF4-FFF2-40B4-BE49-F238E27FC236}">
                  <a16:creationId xmlns:a16="http://schemas.microsoft.com/office/drawing/2014/main" id="{FCC639BE-A7F9-46A2-955A-3ACA454554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2049121" y="6351959"/>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3" name="Freeform 27">
              <a:extLst>
                <a:ext uri="{FF2B5EF4-FFF2-40B4-BE49-F238E27FC236}">
                  <a16:creationId xmlns:a16="http://schemas.microsoft.com/office/drawing/2014/main" id="{B3FED40E-A961-4D78-947A-5AC1BD510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625300" y="634257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4" name="Freeform 28">
              <a:extLst>
                <a:ext uri="{FF2B5EF4-FFF2-40B4-BE49-F238E27FC236}">
                  <a16:creationId xmlns:a16="http://schemas.microsoft.com/office/drawing/2014/main" id="{1445BCDF-9E07-46AD-A6B5-5BEFA223C1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851300" y="6351959"/>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5" name="Freeform 55">
              <a:extLst>
                <a:ext uri="{FF2B5EF4-FFF2-40B4-BE49-F238E27FC236}">
                  <a16:creationId xmlns:a16="http://schemas.microsoft.com/office/drawing/2014/main" id="{23324DC7-93D9-451A-9ABF-1B4D92BF22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988188" y="6083917"/>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6" name="Freeform 56">
              <a:extLst>
                <a:ext uri="{FF2B5EF4-FFF2-40B4-BE49-F238E27FC236}">
                  <a16:creationId xmlns:a16="http://schemas.microsoft.com/office/drawing/2014/main" id="{003474BA-A947-4598-96BB-BAACE2411D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080360" y="6045971"/>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7" name="Freeform 57">
              <a:extLst>
                <a:ext uri="{FF2B5EF4-FFF2-40B4-BE49-F238E27FC236}">
                  <a16:creationId xmlns:a16="http://schemas.microsoft.com/office/drawing/2014/main" id="{04426A72-0FD0-478F-AAC5-B49E142535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725717" y="6081156"/>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8" name="Freeform 60">
              <a:extLst>
                <a:ext uri="{FF2B5EF4-FFF2-40B4-BE49-F238E27FC236}">
                  <a16:creationId xmlns:a16="http://schemas.microsoft.com/office/drawing/2014/main" id="{17260BB0-9DCA-4927-89A5-1314AD40EB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513037" y="606320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9" name="Freeform 61">
              <a:extLst>
                <a:ext uri="{FF2B5EF4-FFF2-40B4-BE49-F238E27FC236}">
                  <a16:creationId xmlns:a16="http://schemas.microsoft.com/office/drawing/2014/main" id="{F459656F-63AC-4FC7-8D12-282B9B0C4C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260480" y="6017506"/>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0" name="Freeform 5">
              <a:extLst>
                <a:ext uri="{FF2B5EF4-FFF2-40B4-BE49-F238E27FC236}">
                  <a16:creationId xmlns:a16="http://schemas.microsoft.com/office/drawing/2014/main" id="{5C345A48-BE33-4B10-AF97-207DC7E2CC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596434" y="6347177"/>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1" name="Freeform 6">
              <a:extLst>
                <a:ext uri="{FF2B5EF4-FFF2-40B4-BE49-F238E27FC236}">
                  <a16:creationId xmlns:a16="http://schemas.microsoft.com/office/drawing/2014/main" id="{65503F74-3A89-46DD-AD4D-9BB164E252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310592" y="6345841"/>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2" name="Freeform 7">
              <a:extLst>
                <a:ext uri="{FF2B5EF4-FFF2-40B4-BE49-F238E27FC236}">
                  <a16:creationId xmlns:a16="http://schemas.microsoft.com/office/drawing/2014/main" id="{5D8D4A6C-9C30-46E6-953F-8FFE24534F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865803" y="6306514"/>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3" name="Freeform 8">
              <a:extLst>
                <a:ext uri="{FF2B5EF4-FFF2-40B4-BE49-F238E27FC236}">
                  <a16:creationId xmlns:a16="http://schemas.microsoft.com/office/drawing/2014/main" id="{844B12AB-BDBA-412B-8127-0671AB6BF8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670714" y="633931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4" name="Freeform 9">
              <a:extLst>
                <a:ext uri="{FF2B5EF4-FFF2-40B4-BE49-F238E27FC236}">
                  <a16:creationId xmlns:a16="http://schemas.microsoft.com/office/drawing/2014/main" id="{84AE8FA4-8AC5-4D0E-9FF8-B6F6D961FC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956060" y="6342577"/>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5" name="Freeform 11">
              <a:extLst>
                <a:ext uri="{FF2B5EF4-FFF2-40B4-BE49-F238E27FC236}">
                  <a16:creationId xmlns:a16="http://schemas.microsoft.com/office/drawing/2014/main" id="{462515DF-512D-49E0-B5FE-637D9E352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198871" y="6306670"/>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6" name="Freeform 12">
              <a:extLst>
                <a:ext uri="{FF2B5EF4-FFF2-40B4-BE49-F238E27FC236}">
                  <a16:creationId xmlns:a16="http://schemas.microsoft.com/office/drawing/2014/main" id="{342CB8A0-096D-4A9F-B962-294DB670BD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716391" y="6324623"/>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7" name="Freeform 13">
              <a:extLst>
                <a:ext uri="{FF2B5EF4-FFF2-40B4-BE49-F238E27FC236}">
                  <a16:creationId xmlns:a16="http://schemas.microsoft.com/office/drawing/2014/main" id="{6870353D-6B96-4946-8BB5-015BF6E6E2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344031" y="6362033"/>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8" name="Freeform 14">
              <a:extLst>
                <a:ext uri="{FF2B5EF4-FFF2-40B4-BE49-F238E27FC236}">
                  <a16:creationId xmlns:a16="http://schemas.microsoft.com/office/drawing/2014/main" id="{20249E38-6114-4065-8836-941D6C55D5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070859" y="6318096"/>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9" name="Freeform 16">
              <a:extLst>
                <a:ext uri="{FF2B5EF4-FFF2-40B4-BE49-F238E27FC236}">
                  <a16:creationId xmlns:a16="http://schemas.microsoft.com/office/drawing/2014/main" id="{BDA5073D-3C1B-4779-8DEF-FD9CD5308D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461176" y="6300142"/>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0" name="Freeform 17">
              <a:extLst>
                <a:ext uri="{FF2B5EF4-FFF2-40B4-BE49-F238E27FC236}">
                  <a16:creationId xmlns:a16="http://schemas.microsoft.com/office/drawing/2014/main" id="{79505220-ED85-46B5-A218-0991FA5794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039205" y="6341355"/>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1" name="Freeform 21">
              <a:extLst>
                <a:ext uri="{FF2B5EF4-FFF2-40B4-BE49-F238E27FC236}">
                  <a16:creationId xmlns:a16="http://schemas.microsoft.com/office/drawing/2014/main" id="{A8513416-DF87-4A83-8026-AF40654BAE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730057" y="6318096"/>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2" name="Freeform 25">
              <a:extLst>
                <a:ext uri="{FF2B5EF4-FFF2-40B4-BE49-F238E27FC236}">
                  <a16:creationId xmlns:a16="http://schemas.microsoft.com/office/drawing/2014/main" id="{AF0489C4-7984-4A49-9D02-ACE2DD3EC8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930591" y="630912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3" name="Freeform 29">
              <a:extLst>
                <a:ext uri="{FF2B5EF4-FFF2-40B4-BE49-F238E27FC236}">
                  <a16:creationId xmlns:a16="http://schemas.microsoft.com/office/drawing/2014/main" id="{3DB0DE7C-BF6D-4059-94C4-FD4D6E7BA9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497041" y="6299934"/>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4" name="Freeform 31">
              <a:extLst>
                <a:ext uri="{FF2B5EF4-FFF2-40B4-BE49-F238E27FC236}">
                  <a16:creationId xmlns:a16="http://schemas.microsoft.com/office/drawing/2014/main" id="{5B58E23E-6D06-4F24-B6F8-98AE632C2A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207517" y="633698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5" name="Freeform 32">
              <a:extLst>
                <a:ext uri="{FF2B5EF4-FFF2-40B4-BE49-F238E27FC236}">
                  <a16:creationId xmlns:a16="http://schemas.microsoft.com/office/drawing/2014/main" id="{7D87D95A-4B48-4140-BB5C-9A33AACBFA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094795" y="603983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6" name="Freeform 33">
              <a:extLst>
                <a:ext uri="{FF2B5EF4-FFF2-40B4-BE49-F238E27FC236}">
                  <a16:creationId xmlns:a16="http://schemas.microsoft.com/office/drawing/2014/main" id="{6D78BEA4-B995-4BEC-A3B4-C580D646AD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015443" y="608879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7" name="Freeform 34">
              <a:extLst>
                <a:ext uri="{FF2B5EF4-FFF2-40B4-BE49-F238E27FC236}">
                  <a16:creationId xmlns:a16="http://schemas.microsoft.com/office/drawing/2014/main" id="{C075F1AC-7155-4487-8B7A-0C74E2C65D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022051" y="6079816"/>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8" name="Freeform 35">
              <a:extLst>
                <a:ext uri="{FF2B5EF4-FFF2-40B4-BE49-F238E27FC236}">
                  <a16:creationId xmlns:a16="http://schemas.microsoft.com/office/drawing/2014/main" id="{2923812A-0930-464A-B863-8232CDF9BE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806684" y="607679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9" name="Freeform 36">
              <a:extLst>
                <a:ext uri="{FF2B5EF4-FFF2-40B4-BE49-F238E27FC236}">
                  <a16:creationId xmlns:a16="http://schemas.microsoft.com/office/drawing/2014/main" id="{5B22D5AF-1F95-4943-ADBD-50BF0DDC9B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345904" y="6043095"/>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0" name="Freeform 37">
              <a:extLst>
                <a:ext uri="{FF2B5EF4-FFF2-40B4-BE49-F238E27FC236}">
                  <a16:creationId xmlns:a16="http://schemas.microsoft.com/office/drawing/2014/main" id="{09709304-5160-4325-BE4E-F970450FA8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337604" y="6030855"/>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1" name="Freeform 38">
              <a:extLst>
                <a:ext uri="{FF2B5EF4-FFF2-40B4-BE49-F238E27FC236}">
                  <a16:creationId xmlns:a16="http://schemas.microsoft.com/office/drawing/2014/main" id="{6086BD94-D139-4DEE-9FB6-849360DABF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517418" y="6070840"/>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2" name="Freeform 39">
              <a:extLst>
                <a:ext uri="{FF2B5EF4-FFF2-40B4-BE49-F238E27FC236}">
                  <a16:creationId xmlns:a16="http://schemas.microsoft.com/office/drawing/2014/main" id="{84B8A4B1-C709-4864-851E-6A76DE4E52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268404" y="6058600"/>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3" name="Freeform 40">
              <a:extLst>
                <a:ext uri="{FF2B5EF4-FFF2-40B4-BE49-F238E27FC236}">
                  <a16:creationId xmlns:a16="http://schemas.microsoft.com/office/drawing/2014/main" id="{51183B3E-65BA-45BB-9238-E5553DA7E2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809931" y="6055336"/>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4" name="Freeform 41">
              <a:extLst>
                <a:ext uri="{FF2B5EF4-FFF2-40B4-BE49-F238E27FC236}">
                  <a16:creationId xmlns:a16="http://schemas.microsoft.com/office/drawing/2014/main" id="{B456CBC6-D8DB-4226-8743-8355D0C1E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126136" y="6055335"/>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5" name="Freeform 42">
              <a:extLst>
                <a:ext uri="{FF2B5EF4-FFF2-40B4-BE49-F238E27FC236}">
                  <a16:creationId xmlns:a16="http://schemas.microsoft.com/office/drawing/2014/main" id="{2A43AE63-9201-415C-A88E-C52685BF9A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798736" y="6034119"/>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6" name="Freeform 44">
              <a:extLst>
                <a:ext uri="{FF2B5EF4-FFF2-40B4-BE49-F238E27FC236}">
                  <a16:creationId xmlns:a16="http://schemas.microsoft.com/office/drawing/2014/main" id="{0BB8C75E-6B9A-4E95-85CF-ACD2D2AD2B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327374" y="603738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7" name="Freeform 45">
              <a:extLst>
                <a:ext uri="{FF2B5EF4-FFF2-40B4-BE49-F238E27FC236}">
                  <a16:creationId xmlns:a16="http://schemas.microsoft.com/office/drawing/2014/main" id="{F593E6EC-FB46-40CB-825C-C1305B1FB1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555926" y="601290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8" name="Freeform 46">
              <a:extLst>
                <a:ext uri="{FF2B5EF4-FFF2-40B4-BE49-F238E27FC236}">
                  <a16:creationId xmlns:a16="http://schemas.microsoft.com/office/drawing/2014/main" id="{517F36F0-8630-4831-9057-6CA9B217BE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583957" y="6061049"/>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9" name="Freeform 47">
              <a:extLst>
                <a:ext uri="{FF2B5EF4-FFF2-40B4-BE49-F238E27FC236}">
                  <a16:creationId xmlns:a16="http://schemas.microsoft.com/office/drawing/2014/main" id="{9614B5E6-3CE1-465E-8381-646179E1B1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553346" y="6034118"/>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20" name="Freeform 48">
              <a:extLst>
                <a:ext uri="{FF2B5EF4-FFF2-40B4-BE49-F238E27FC236}">
                  <a16:creationId xmlns:a16="http://schemas.microsoft.com/office/drawing/2014/main" id="{5A40C31A-16AE-42C0-AC3B-52DCA2F5A2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804575" y="6052072"/>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21" name="Freeform 49">
              <a:extLst>
                <a:ext uri="{FF2B5EF4-FFF2-40B4-BE49-F238E27FC236}">
                  <a16:creationId xmlns:a16="http://schemas.microsoft.com/office/drawing/2014/main" id="{CE95CDB5-B8FA-431B-B9BE-7791AD92C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903707" y="601616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pic>
        <p:nvPicPr>
          <p:cNvPr id="6" name="Picture 5">
            <a:extLst>
              <a:ext uri="{FF2B5EF4-FFF2-40B4-BE49-F238E27FC236}">
                <a16:creationId xmlns:a16="http://schemas.microsoft.com/office/drawing/2014/main" id="{14552CCE-F826-40B0-E4E9-E21AC1541E4D}"/>
              </a:ext>
            </a:extLst>
          </p:cNvPr>
          <p:cNvPicPr>
            <a:picLocks noChangeAspect="1"/>
          </p:cNvPicPr>
          <p:nvPr/>
        </p:nvPicPr>
        <p:blipFill>
          <a:blip r:embed="rId3"/>
          <a:stretch>
            <a:fillRect/>
          </a:stretch>
        </p:blipFill>
        <p:spPr>
          <a:xfrm>
            <a:off x="367940" y="5227832"/>
            <a:ext cx="1182727" cy="1085182"/>
          </a:xfrm>
          <a:prstGeom prst="rect">
            <a:avLst/>
          </a:prstGeom>
        </p:spPr>
      </p:pic>
    </p:spTree>
    <p:extLst>
      <p:ext uri="{BB962C8B-B14F-4D97-AF65-F5344CB8AC3E}">
        <p14:creationId xmlns:p14="http://schemas.microsoft.com/office/powerpoint/2010/main" val="1810143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1073811" y="648757"/>
            <a:ext cx="10492667" cy="1065321"/>
          </a:xfrm>
        </p:spPr>
        <p:txBody>
          <a:bodyPr>
            <a:normAutofit/>
          </a:bodyPr>
          <a:lstStyle/>
          <a:p>
            <a:r>
              <a:rPr lang="en-GB" sz="4400" dirty="0">
                <a:latin typeface="Congenial Light" panose="02000503040000020004" pitchFamily="2" charset="0"/>
              </a:rPr>
              <a:t>Our School Prayer</a:t>
            </a:r>
          </a:p>
        </p:txBody>
      </p:sp>
      <p:sp>
        <p:nvSpPr>
          <p:cNvPr id="3" name="Content Placeholder 2">
            <a:extLst>
              <a:ext uri="{FF2B5EF4-FFF2-40B4-BE49-F238E27FC236}">
                <a16:creationId xmlns:a16="http://schemas.microsoft.com/office/drawing/2014/main" id="{752B97FD-C9E1-EB69-CE25-E8E4821B8FD4}"/>
              </a:ext>
            </a:extLst>
          </p:cNvPr>
          <p:cNvSpPr>
            <a:spLocks noGrp="1"/>
          </p:cNvSpPr>
          <p:nvPr>
            <p:ph idx="1"/>
          </p:nvPr>
        </p:nvSpPr>
        <p:spPr>
          <a:xfrm>
            <a:off x="877046" y="1984917"/>
            <a:ext cx="6797074" cy="3667070"/>
          </a:xfrm>
        </p:spPr>
        <p:txBody>
          <a:bodyPr>
            <a:normAutofit lnSpcReduction="10000"/>
          </a:bodyPr>
          <a:lstStyle/>
          <a:p>
            <a:pPr marL="0" indent="0" algn="ctr">
              <a:lnSpc>
                <a:spcPct val="140000"/>
              </a:lnSpc>
              <a:buNone/>
            </a:pPr>
            <a:r>
              <a:rPr lang="en-GB" dirty="0">
                <a:latin typeface="Congenial Light" panose="02000503040000020004" pitchFamily="2" charset="0"/>
              </a:rPr>
              <a:t>Fill me with your happiness and joy,</a:t>
            </a:r>
          </a:p>
          <a:p>
            <a:pPr marL="0" indent="0" algn="ctr">
              <a:lnSpc>
                <a:spcPct val="140000"/>
              </a:lnSpc>
              <a:buNone/>
            </a:pPr>
            <a:r>
              <a:rPr lang="en-GB" dirty="0">
                <a:latin typeface="Congenial Light" panose="02000503040000020004" pitchFamily="2" charset="0"/>
              </a:rPr>
              <a:t>Let your Spirit live within me,</a:t>
            </a:r>
          </a:p>
          <a:p>
            <a:pPr marL="0" indent="0" algn="ctr">
              <a:lnSpc>
                <a:spcPct val="140000"/>
              </a:lnSpc>
              <a:buNone/>
            </a:pPr>
            <a:r>
              <a:rPr lang="en-GB" dirty="0">
                <a:latin typeface="Congenial Light" panose="02000503040000020004" pitchFamily="2" charset="0"/>
              </a:rPr>
              <a:t>In the secret of my heart, teach me wisdom,</a:t>
            </a:r>
          </a:p>
          <a:p>
            <a:pPr marL="0" indent="0" algn="ctr">
              <a:lnSpc>
                <a:spcPct val="140000"/>
              </a:lnSpc>
              <a:buNone/>
            </a:pPr>
            <a:r>
              <a:rPr lang="en-GB" dirty="0">
                <a:latin typeface="Congenial Light" panose="02000503040000020004" pitchFamily="2" charset="0"/>
              </a:rPr>
              <a:t>And keep me true to your Word,</a:t>
            </a:r>
          </a:p>
          <a:p>
            <a:pPr marL="0" indent="0" algn="ctr">
              <a:lnSpc>
                <a:spcPct val="140000"/>
              </a:lnSpc>
              <a:buNone/>
            </a:pPr>
            <a:r>
              <a:rPr lang="en-GB" dirty="0">
                <a:latin typeface="Congenial Light" panose="02000503040000020004" pitchFamily="2" charset="0"/>
              </a:rPr>
              <a:t>Forgive the wrong that I do,</a:t>
            </a:r>
          </a:p>
          <a:p>
            <a:pPr marL="0" indent="0" algn="ctr">
              <a:lnSpc>
                <a:spcPct val="140000"/>
              </a:lnSpc>
              <a:buNone/>
            </a:pPr>
            <a:r>
              <a:rPr lang="en-GB" dirty="0">
                <a:latin typeface="Congenial Light" panose="02000503040000020004" pitchFamily="2" charset="0"/>
              </a:rPr>
              <a:t>And in your goodness, be with me always</a:t>
            </a:r>
          </a:p>
          <a:p>
            <a:pPr marL="0" indent="0" algn="ctr">
              <a:lnSpc>
                <a:spcPct val="140000"/>
              </a:lnSpc>
              <a:buNone/>
            </a:pPr>
            <a:r>
              <a:rPr lang="en-GB" dirty="0">
                <a:latin typeface="Congenial Light" panose="02000503040000020004" pitchFamily="2" charset="0"/>
              </a:rPr>
              <a:t>Amen</a:t>
            </a:r>
          </a:p>
          <a:p>
            <a:pPr marL="0" indent="0">
              <a:lnSpc>
                <a:spcPct val="140000"/>
              </a:lnSpc>
              <a:buNone/>
            </a:pPr>
            <a:endParaRPr lang="en-GB" sz="1600" dirty="0">
              <a:latin typeface="+mj-lt"/>
            </a:endParaRPr>
          </a:p>
        </p:txBody>
      </p:sp>
      <p:pic>
        <p:nvPicPr>
          <p:cNvPr id="4" name="Picture 3">
            <a:extLst>
              <a:ext uri="{FF2B5EF4-FFF2-40B4-BE49-F238E27FC236}">
                <a16:creationId xmlns:a16="http://schemas.microsoft.com/office/drawing/2014/main" id="{7E0CB3C3-579C-7C09-5ED5-07BA5C0F422E}"/>
              </a:ext>
            </a:extLst>
          </p:cNvPr>
          <p:cNvPicPr>
            <a:picLocks noChangeAspect="1"/>
          </p:cNvPicPr>
          <p:nvPr/>
        </p:nvPicPr>
        <p:blipFill>
          <a:blip r:embed="rId2"/>
          <a:stretch>
            <a:fillRect/>
          </a:stretch>
        </p:blipFill>
        <p:spPr>
          <a:xfrm>
            <a:off x="8797105" y="2747480"/>
            <a:ext cx="2213528" cy="2030968"/>
          </a:xfrm>
          <a:prstGeom prst="rect">
            <a:avLst/>
          </a:prstGeom>
        </p:spPr>
      </p:pic>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7290903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1073811" y="648757"/>
            <a:ext cx="10492667" cy="1065321"/>
          </a:xfrm>
        </p:spPr>
        <p:txBody>
          <a:bodyPr>
            <a:normAutofit/>
          </a:bodyPr>
          <a:lstStyle/>
          <a:p>
            <a:r>
              <a:rPr kumimoji="0" lang="en-GB" sz="4400" b="0" i="0" u="none" strike="noStrike" kern="1200" cap="none" spc="0" normalizeH="0" baseline="0" noProof="0" dirty="0">
                <a:ln>
                  <a:noFill/>
                </a:ln>
                <a:solidFill>
                  <a:srgbClr val="323232"/>
                </a:solidFill>
                <a:effectLst/>
                <a:uLnTx/>
                <a:uFillTx/>
                <a:latin typeface="Congenial Light" panose="02000503040000020004" pitchFamily="2" charset="0"/>
              </a:rPr>
              <a:t>EYFS organisation</a:t>
            </a:r>
            <a:endParaRPr lang="en-GB" sz="4400" dirty="0">
              <a:latin typeface="Congenial Light" panose="02000503040000020004" pitchFamily="2" charset="0"/>
            </a:endParaRPr>
          </a:p>
        </p:txBody>
      </p:sp>
      <p:sp>
        <p:nvSpPr>
          <p:cNvPr id="3" name="Content Placeholder 2">
            <a:extLst>
              <a:ext uri="{FF2B5EF4-FFF2-40B4-BE49-F238E27FC236}">
                <a16:creationId xmlns:a16="http://schemas.microsoft.com/office/drawing/2014/main" id="{752B97FD-C9E1-EB69-CE25-E8E4821B8FD4}"/>
              </a:ext>
            </a:extLst>
          </p:cNvPr>
          <p:cNvSpPr>
            <a:spLocks noGrp="1"/>
          </p:cNvSpPr>
          <p:nvPr>
            <p:ph idx="1"/>
          </p:nvPr>
        </p:nvSpPr>
        <p:spPr>
          <a:xfrm>
            <a:off x="775241" y="2394215"/>
            <a:ext cx="6691880" cy="3280174"/>
          </a:xfrm>
        </p:spPr>
        <p:txBody>
          <a:bodyPr>
            <a:normAutofit/>
          </a:bodyPr>
          <a:lstStyle/>
          <a:p>
            <a:pPr>
              <a:lnSpc>
                <a:spcPct val="140000"/>
              </a:lnSpc>
            </a:pPr>
            <a:r>
              <a:rPr lang="en-GB" sz="2400" dirty="0">
                <a:latin typeface="Congenial Light" panose="02000503040000020004" pitchFamily="2" charset="0"/>
              </a:rPr>
              <a:t>Our Nursery and Reception aged pupils are ‘based’ in the main school building, sharing provision (in and outdoors) in 2 ‘mixed’ classes of Nursery and Reception children</a:t>
            </a:r>
          </a:p>
          <a:p>
            <a:pPr marL="0" indent="0">
              <a:lnSpc>
                <a:spcPct val="140000"/>
              </a:lnSpc>
              <a:buNone/>
            </a:pPr>
            <a:endParaRPr lang="en-GB" sz="1400" dirty="0">
              <a:latin typeface="+mj-lt"/>
            </a:endParaRP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4" name="Picture 3">
            <a:extLst>
              <a:ext uri="{FF2B5EF4-FFF2-40B4-BE49-F238E27FC236}">
                <a16:creationId xmlns:a16="http://schemas.microsoft.com/office/drawing/2014/main" id="{BADA15D9-E554-45C3-FC36-524090E4B8BE}"/>
              </a:ext>
            </a:extLst>
          </p:cNvPr>
          <p:cNvPicPr>
            <a:picLocks noChangeAspect="1"/>
          </p:cNvPicPr>
          <p:nvPr/>
        </p:nvPicPr>
        <p:blipFill>
          <a:blip r:embed="rId2"/>
          <a:stretch>
            <a:fillRect/>
          </a:stretch>
        </p:blipFill>
        <p:spPr>
          <a:xfrm>
            <a:off x="8801555" y="2504568"/>
            <a:ext cx="2334970" cy="2152075"/>
          </a:xfrm>
          <a:prstGeom prst="rect">
            <a:avLst/>
          </a:prstGeom>
        </p:spPr>
      </p:pic>
    </p:spTree>
    <p:extLst>
      <p:ext uri="{BB962C8B-B14F-4D97-AF65-F5344CB8AC3E}">
        <p14:creationId xmlns:p14="http://schemas.microsoft.com/office/powerpoint/2010/main" val="38047236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1073811" y="648757"/>
            <a:ext cx="10492667" cy="1065321"/>
          </a:xfrm>
        </p:spPr>
        <p:txBody>
          <a:bodyPr>
            <a:normAutofit/>
          </a:bodyPr>
          <a:lstStyle/>
          <a:p>
            <a:r>
              <a:rPr lang="en-GB" sz="4800" dirty="0">
                <a:latin typeface="Congenial Light" panose="02000503040000020004" pitchFamily="2" charset="0"/>
              </a:rPr>
              <a:t>School organisation</a:t>
            </a:r>
          </a:p>
        </p:txBody>
      </p:sp>
      <p:sp>
        <p:nvSpPr>
          <p:cNvPr id="3" name="Content Placeholder 2">
            <a:extLst>
              <a:ext uri="{FF2B5EF4-FFF2-40B4-BE49-F238E27FC236}">
                <a16:creationId xmlns:a16="http://schemas.microsoft.com/office/drawing/2014/main" id="{752B97FD-C9E1-EB69-CE25-E8E4821B8FD4}"/>
              </a:ext>
            </a:extLst>
          </p:cNvPr>
          <p:cNvSpPr>
            <a:spLocks noGrp="1"/>
          </p:cNvSpPr>
          <p:nvPr>
            <p:ph idx="1"/>
          </p:nvPr>
        </p:nvSpPr>
        <p:spPr>
          <a:xfrm>
            <a:off x="900942" y="2094217"/>
            <a:ext cx="6691880" cy="3717147"/>
          </a:xfrm>
        </p:spPr>
        <p:txBody>
          <a:bodyPr>
            <a:normAutofit lnSpcReduction="10000"/>
          </a:bodyPr>
          <a:lstStyle/>
          <a:p>
            <a:pPr>
              <a:lnSpc>
                <a:spcPct val="140000"/>
              </a:lnSpc>
            </a:pPr>
            <a:r>
              <a:rPr lang="en-GB" dirty="0">
                <a:latin typeface="Congenial Light" panose="02000503040000020004" pitchFamily="2" charset="0"/>
              </a:rPr>
              <a:t>Key Stage One: ‘mixed year group’ classes (Year 1 and Year 2 children in each class). ‘Open plan’ space which continues and builds on EYFS principles and practise and incorporates continuous provision.</a:t>
            </a:r>
          </a:p>
          <a:p>
            <a:pPr>
              <a:lnSpc>
                <a:spcPct val="140000"/>
              </a:lnSpc>
            </a:pPr>
            <a:r>
              <a:rPr lang="en-GB" dirty="0">
                <a:latin typeface="Congenial Light" panose="02000503040000020004" pitchFamily="2" charset="0"/>
              </a:rPr>
              <a:t>Lower Key Stage Two: ‘mixed year group’ classes (Year 3 and Year 4 children in each class).</a:t>
            </a:r>
          </a:p>
          <a:p>
            <a:pPr>
              <a:lnSpc>
                <a:spcPct val="140000"/>
              </a:lnSpc>
            </a:pPr>
            <a:r>
              <a:rPr lang="en-GB" dirty="0">
                <a:latin typeface="Congenial Light" panose="02000503040000020004" pitchFamily="2" charset="0"/>
              </a:rPr>
              <a:t>Upper Key Stage Two: ‘mixed year group’ classes (Year 5 and Year 6 children in each class).</a:t>
            </a:r>
          </a:p>
          <a:p>
            <a:pPr marL="0" indent="0">
              <a:lnSpc>
                <a:spcPct val="140000"/>
              </a:lnSpc>
              <a:buNone/>
            </a:pPr>
            <a:endParaRPr lang="en-GB" sz="1400" dirty="0">
              <a:latin typeface="+mj-lt"/>
            </a:endParaRP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63B64B8A-73FF-2A36-F017-44C7112023DA}"/>
              </a:ext>
            </a:extLst>
          </p:cNvPr>
          <p:cNvPicPr>
            <a:picLocks noChangeAspect="1"/>
          </p:cNvPicPr>
          <p:nvPr/>
        </p:nvPicPr>
        <p:blipFill>
          <a:blip r:embed="rId2"/>
          <a:stretch>
            <a:fillRect/>
          </a:stretch>
        </p:blipFill>
        <p:spPr>
          <a:xfrm>
            <a:off x="8685090" y="2752063"/>
            <a:ext cx="2338928" cy="2147561"/>
          </a:xfrm>
          <a:prstGeom prst="rect">
            <a:avLst/>
          </a:prstGeom>
        </p:spPr>
      </p:pic>
    </p:spTree>
    <p:extLst>
      <p:ext uri="{BB962C8B-B14F-4D97-AF65-F5344CB8AC3E}">
        <p14:creationId xmlns:p14="http://schemas.microsoft.com/office/powerpoint/2010/main" val="37635878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1073811" y="648757"/>
            <a:ext cx="10492667" cy="1065321"/>
          </a:xfrm>
        </p:spPr>
        <p:txBody>
          <a:bodyPr>
            <a:normAutofit/>
          </a:bodyPr>
          <a:lstStyle/>
          <a:p>
            <a:r>
              <a:rPr lang="en-GB" sz="4800" dirty="0">
                <a:latin typeface="Congenial Light" panose="02000503040000020004" pitchFamily="2" charset="0"/>
              </a:rPr>
              <a:t>The Early Years Team</a:t>
            </a:r>
          </a:p>
        </p:txBody>
      </p:sp>
      <p:pic>
        <p:nvPicPr>
          <p:cNvPr id="6" name="Content Placeholder 5">
            <a:extLst>
              <a:ext uri="{FF2B5EF4-FFF2-40B4-BE49-F238E27FC236}">
                <a16:creationId xmlns:a16="http://schemas.microsoft.com/office/drawing/2014/main" id="{205B7E09-DA34-D2EE-42FE-4D53D0B7F3D6}"/>
              </a:ext>
            </a:extLst>
          </p:cNvPr>
          <p:cNvPicPr>
            <a:picLocks noGrp="1" noChangeAspect="1"/>
          </p:cNvPicPr>
          <p:nvPr>
            <p:ph idx="1"/>
          </p:nvPr>
        </p:nvPicPr>
        <p:blipFill>
          <a:blip r:embed="rId2"/>
          <a:stretch>
            <a:fillRect/>
          </a:stretch>
        </p:blipFill>
        <p:spPr>
          <a:xfrm>
            <a:off x="743512" y="2368697"/>
            <a:ext cx="814554" cy="1150499"/>
          </a:xfrm>
          <a:prstGeom prst="rect">
            <a:avLst/>
          </a:prstGeom>
        </p:spPr>
      </p:pic>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4" name="Picture 3">
            <a:extLst>
              <a:ext uri="{FF2B5EF4-FFF2-40B4-BE49-F238E27FC236}">
                <a16:creationId xmlns:a16="http://schemas.microsoft.com/office/drawing/2014/main" id="{C62A49BE-0066-AD9F-CD7C-84773EEA8BD4}"/>
              </a:ext>
            </a:extLst>
          </p:cNvPr>
          <p:cNvPicPr>
            <a:picLocks noChangeAspect="1"/>
          </p:cNvPicPr>
          <p:nvPr/>
        </p:nvPicPr>
        <p:blipFill>
          <a:blip r:embed="rId3"/>
          <a:stretch>
            <a:fillRect/>
          </a:stretch>
        </p:blipFill>
        <p:spPr>
          <a:xfrm>
            <a:off x="10353115" y="347241"/>
            <a:ext cx="1188823" cy="1085182"/>
          </a:xfrm>
          <a:prstGeom prst="rect">
            <a:avLst/>
          </a:prstGeom>
        </p:spPr>
      </p:pic>
      <p:pic>
        <p:nvPicPr>
          <p:cNvPr id="7" name="Picture 6">
            <a:extLst>
              <a:ext uri="{FF2B5EF4-FFF2-40B4-BE49-F238E27FC236}">
                <a16:creationId xmlns:a16="http://schemas.microsoft.com/office/drawing/2014/main" id="{EE8B7359-040A-B6C0-1108-648039F26AA7}"/>
              </a:ext>
            </a:extLst>
          </p:cNvPr>
          <p:cNvPicPr>
            <a:picLocks noChangeAspect="1"/>
          </p:cNvPicPr>
          <p:nvPr/>
        </p:nvPicPr>
        <p:blipFill>
          <a:blip r:embed="rId4"/>
          <a:stretch>
            <a:fillRect/>
          </a:stretch>
        </p:blipFill>
        <p:spPr>
          <a:xfrm>
            <a:off x="2763401" y="2389805"/>
            <a:ext cx="814554" cy="1150499"/>
          </a:xfrm>
          <a:prstGeom prst="rect">
            <a:avLst/>
          </a:prstGeom>
        </p:spPr>
      </p:pic>
      <p:pic>
        <p:nvPicPr>
          <p:cNvPr id="8" name="Picture 7">
            <a:extLst>
              <a:ext uri="{FF2B5EF4-FFF2-40B4-BE49-F238E27FC236}">
                <a16:creationId xmlns:a16="http://schemas.microsoft.com/office/drawing/2014/main" id="{3EF5DFF7-9455-F053-C8D6-86B5EDB98B67}"/>
              </a:ext>
            </a:extLst>
          </p:cNvPr>
          <p:cNvPicPr>
            <a:picLocks noChangeAspect="1"/>
          </p:cNvPicPr>
          <p:nvPr/>
        </p:nvPicPr>
        <p:blipFill>
          <a:blip r:embed="rId5"/>
          <a:stretch>
            <a:fillRect/>
          </a:stretch>
        </p:blipFill>
        <p:spPr>
          <a:xfrm>
            <a:off x="9367937" y="2347402"/>
            <a:ext cx="832302" cy="1171794"/>
          </a:xfrm>
          <a:prstGeom prst="rect">
            <a:avLst/>
          </a:prstGeom>
        </p:spPr>
      </p:pic>
      <p:sp>
        <p:nvSpPr>
          <p:cNvPr id="117" name="TextBox 116">
            <a:extLst>
              <a:ext uri="{FF2B5EF4-FFF2-40B4-BE49-F238E27FC236}">
                <a16:creationId xmlns:a16="http://schemas.microsoft.com/office/drawing/2014/main" id="{78BCC157-F585-6961-0B24-6396390E5AB1}"/>
              </a:ext>
            </a:extLst>
          </p:cNvPr>
          <p:cNvSpPr txBox="1"/>
          <p:nvPr/>
        </p:nvSpPr>
        <p:spPr>
          <a:xfrm>
            <a:off x="391355" y="3809507"/>
            <a:ext cx="11150583" cy="369332"/>
          </a:xfrm>
          <a:prstGeom prst="rect">
            <a:avLst/>
          </a:prstGeom>
          <a:noFill/>
        </p:spPr>
        <p:txBody>
          <a:bodyPr wrap="square" rtlCol="0">
            <a:spAutoFit/>
          </a:bodyPr>
          <a:lstStyle/>
          <a:p>
            <a:r>
              <a:rPr lang="en-GB" dirty="0">
                <a:latin typeface="Congenial Light" panose="02000503040000020004" pitchFamily="2" charset="0"/>
              </a:rPr>
              <a:t>Miss Barran	  Mrs Coughlan	          Miss Jones                    Miss Crowley 	         Mrs Patterson</a:t>
            </a:r>
          </a:p>
        </p:txBody>
      </p:sp>
      <p:pic>
        <p:nvPicPr>
          <p:cNvPr id="119" name="Picture 118">
            <a:extLst>
              <a:ext uri="{FF2B5EF4-FFF2-40B4-BE49-F238E27FC236}">
                <a16:creationId xmlns:a16="http://schemas.microsoft.com/office/drawing/2014/main" id="{FA3B329D-5200-4B8F-817D-D6BDB71245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7071108" y="2557778"/>
            <a:ext cx="1086072" cy="814554"/>
          </a:xfrm>
          <a:prstGeom prst="rect">
            <a:avLst/>
          </a:prstGeom>
        </p:spPr>
      </p:pic>
      <p:pic>
        <p:nvPicPr>
          <p:cNvPr id="10" name="Picture 9">
            <a:extLst>
              <a:ext uri="{FF2B5EF4-FFF2-40B4-BE49-F238E27FC236}">
                <a16:creationId xmlns:a16="http://schemas.microsoft.com/office/drawing/2014/main" id="{250E4F1D-5C21-E7A3-2EA2-8511923194B4}"/>
              </a:ext>
            </a:extLst>
          </p:cNvPr>
          <p:cNvPicPr>
            <a:picLocks noChangeAspect="1"/>
          </p:cNvPicPr>
          <p:nvPr/>
        </p:nvPicPr>
        <p:blipFill>
          <a:blip r:embed="rId7"/>
          <a:stretch>
            <a:fillRect/>
          </a:stretch>
        </p:blipFill>
        <p:spPr>
          <a:xfrm>
            <a:off x="4985134" y="2486446"/>
            <a:ext cx="814554" cy="1086072"/>
          </a:xfrm>
          <a:prstGeom prst="rect">
            <a:avLst/>
          </a:prstGeom>
        </p:spPr>
      </p:pic>
      <p:pic>
        <p:nvPicPr>
          <p:cNvPr id="12" name="Picture 11">
            <a:extLst>
              <a:ext uri="{FF2B5EF4-FFF2-40B4-BE49-F238E27FC236}">
                <a16:creationId xmlns:a16="http://schemas.microsoft.com/office/drawing/2014/main" id="{89968352-16E1-3A3A-A7B7-AC519BD51ED8}"/>
              </a:ext>
            </a:extLst>
          </p:cNvPr>
          <p:cNvPicPr>
            <a:picLocks noChangeAspect="1"/>
          </p:cNvPicPr>
          <p:nvPr/>
        </p:nvPicPr>
        <p:blipFill>
          <a:blip r:embed="rId8"/>
          <a:stretch>
            <a:fillRect/>
          </a:stretch>
        </p:blipFill>
        <p:spPr>
          <a:xfrm>
            <a:off x="3850097" y="4343404"/>
            <a:ext cx="863417" cy="1218942"/>
          </a:xfrm>
          <a:prstGeom prst="rect">
            <a:avLst/>
          </a:prstGeom>
        </p:spPr>
      </p:pic>
      <p:pic>
        <p:nvPicPr>
          <p:cNvPr id="118" name="Picture 117">
            <a:extLst>
              <a:ext uri="{FF2B5EF4-FFF2-40B4-BE49-F238E27FC236}">
                <a16:creationId xmlns:a16="http://schemas.microsoft.com/office/drawing/2014/main" id="{76B9E2D1-07FE-FD26-FD2A-39FBC4E11C66}"/>
              </a:ext>
            </a:extLst>
          </p:cNvPr>
          <p:cNvPicPr>
            <a:picLocks noChangeAspect="1"/>
          </p:cNvPicPr>
          <p:nvPr/>
        </p:nvPicPr>
        <p:blipFill>
          <a:blip r:embed="rId9"/>
          <a:stretch>
            <a:fillRect/>
          </a:stretch>
        </p:blipFill>
        <p:spPr>
          <a:xfrm>
            <a:off x="5966647" y="4343404"/>
            <a:ext cx="863418" cy="1218943"/>
          </a:xfrm>
          <a:prstGeom prst="rect">
            <a:avLst/>
          </a:prstGeom>
        </p:spPr>
      </p:pic>
      <p:sp>
        <p:nvSpPr>
          <p:cNvPr id="120" name="TextBox 119">
            <a:extLst>
              <a:ext uri="{FF2B5EF4-FFF2-40B4-BE49-F238E27FC236}">
                <a16:creationId xmlns:a16="http://schemas.microsoft.com/office/drawing/2014/main" id="{7B51A6C7-CDA7-3279-6737-6D4D93DC229E}"/>
              </a:ext>
            </a:extLst>
          </p:cNvPr>
          <p:cNvSpPr txBox="1"/>
          <p:nvPr/>
        </p:nvSpPr>
        <p:spPr>
          <a:xfrm>
            <a:off x="3530016" y="5839911"/>
            <a:ext cx="4539343" cy="369332"/>
          </a:xfrm>
          <a:prstGeom prst="rect">
            <a:avLst/>
          </a:prstGeom>
          <a:noFill/>
        </p:spPr>
        <p:txBody>
          <a:bodyPr wrap="square" rtlCol="0">
            <a:spAutoFit/>
          </a:bodyPr>
          <a:lstStyle/>
          <a:p>
            <a:r>
              <a:rPr lang="en-GB" dirty="0">
                <a:latin typeface="Congenial Light" panose="02000503040000020004" pitchFamily="2" charset="0"/>
              </a:rPr>
              <a:t>Mrs Pennells                 Mrs Begum</a:t>
            </a:r>
          </a:p>
        </p:txBody>
      </p:sp>
    </p:spTree>
    <p:extLst>
      <p:ext uri="{BB962C8B-B14F-4D97-AF65-F5344CB8AC3E}">
        <p14:creationId xmlns:p14="http://schemas.microsoft.com/office/powerpoint/2010/main" val="40060416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763039" y="538754"/>
            <a:ext cx="10492667" cy="1065321"/>
          </a:xfrm>
        </p:spPr>
        <p:txBody>
          <a:bodyPr>
            <a:normAutofit/>
          </a:bodyPr>
          <a:lstStyle/>
          <a:p>
            <a:r>
              <a:rPr kumimoji="0" lang="en-GB" sz="4400" b="0" i="0" u="none" strike="noStrike" kern="1200" cap="none" spc="0" normalizeH="0" baseline="0" noProof="0" dirty="0">
                <a:ln>
                  <a:noFill/>
                </a:ln>
                <a:solidFill>
                  <a:srgbClr val="323232"/>
                </a:solidFill>
                <a:effectLst/>
                <a:uLnTx/>
                <a:uFillTx/>
                <a:latin typeface="Congenial Light" panose="02000503040000020004" pitchFamily="2" charset="0"/>
              </a:rPr>
              <a:t>Early Years Foundation Stage (EYFS)</a:t>
            </a:r>
            <a:endParaRPr lang="en-GB" sz="4400" dirty="0">
              <a:latin typeface="Congenial Light" panose="02000503040000020004" pitchFamily="2" charset="0"/>
            </a:endParaRPr>
          </a:p>
        </p:txBody>
      </p:sp>
      <p:sp>
        <p:nvSpPr>
          <p:cNvPr id="3" name="Content Placeholder 2">
            <a:extLst>
              <a:ext uri="{FF2B5EF4-FFF2-40B4-BE49-F238E27FC236}">
                <a16:creationId xmlns:a16="http://schemas.microsoft.com/office/drawing/2014/main" id="{752B97FD-C9E1-EB69-CE25-E8E4821B8FD4}"/>
              </a:ext>
            </a:extLst>
          </p:cNvPr>
          <p:cNvSpPr>
            <a:spLocks noGrp="1"/>
          </p:cNvSpPr>
          <p:nvPr>
            <p:ph idx="1"/>
          </p:nvPr>
        </p:nvSpPr>
        <p:spPr>
          <a:xfrm>
            <a:off x="888663" y="2142829"/>
            <a:ext cx="4654704" cy="3669467"/>
          </a:xfrm>
        </p:spPr>
        <p:txBody>
          <a:bodyPr>
            <a:normAutofit/>
          </a:bodyPr>
          <a:lstStyle/>
          <a:p>
            <a:pPr>
              <a:lnSpc>
                <a:spcPct val="140000"/>
              </a:lnSpc>
            </a:pPr>
            <a:r>
              <a:rPr lang="en-GB" sz="2400" dirty="0">
                <a:latin typeface="Congenial Light" panose="02000503040000020004" pitchFamily="2" charset="0"/>
              </a:rPr>
              <a:t>Prime Areas:</a:t>
            </a:r>
          </a:p>
          <a:p>
            <a:pPr marL="0" indent="0">
              <a:lnSpc>
                <a:spcPct val="140000"/>
              </a:lnSpc>
              <a:buNone/>
            </a:pPr>
            <a:r>
              <a:rPr lang="en-GB" sz="2400" dirty="0">
                <a:latin typeface="Congenial Light" panose="02000503040000020004" pitchFamily="2" charset="0"/>
              </a:rPr>
              <a:t>Personal, Social &amp; Emotional Development</a:t>
            </a:r>
          </a:p>
          <a:p>
            <a:pPr marL="0" indent="0">
              <a:lnSpc>
                <a:spcPct val="140000"/>
              </a:lnSpc>
              <a:buNone/>
            </a:pPr>
            <a:r>
              <a:rPr lang="en-GB" sz="2400" dirty="0">
                <a:latin typeface="Congenial Light" panose="02000503040000020004" pitchFamily="2" charset="0"/>
              </a:rPr>
              <a:t>Communication &amp; Language</a:t>
            </a:r>
          </a:p>
          <a:p>
            <a:pPr marL="0" indent="0">
              <a:lnSpc>
                <a:spcPct val="140000"/>
              </a:lnSpc>
              <a:buNone/>
            </a:pPr>
            <a:r>
              <a:rPr lang="en-GB" sz="2400" dirty="0">
                <a:latin typeface="Congenial Light" panose="02000503040000020004" pitchFamily="2" charset="0"/>
              </a:rPr>
              <a:t>Physical Development</a:t>
            </a:r>
          </a:p>
          <a:p>
            <a:pPr marL="0" indent="0">
              <a:lnSpc>
                <a:spcPct val="140000"/>
              </a:lnSpc>
              <a:buNone/>
            </a:pPr>
            <a:endParaRPr lang="en-GB" sz="1400" dirty="0">
              <a:latin typeface="+mj-lt"/>
            </a:endParaRP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1A31C3C6-C2A5-6F52-E854-487E98E67530}"/>
              </a:ext>
            </a:extLst>
          </p:cNvPr>
          <p:cNvPicPr>
            <a:picLocks noChangeAspect="1"/>
          </p:cNvPicPr>
          <p:nvPr/>
        </p:nvPicPr>
        <p:blipFill>
          <a:blip r:embed="rId2"/>
          <a:stretch>
            <a:fillRect/>
          </a:stretch>
        </p:blipFill>
        <p:spPr>
          <a:xfrm>
            <a:off x="10240138" y="355507"/>
            <a:ext cx="1188823" cy="1085182"/>
          </a:xfrm>
          <a:prstGeom prst="rect">
            <a:avLst/>
          </a:prstGeom>
        </p:spPr>
      </p:pic>
      <p:sp>
        <p:nvSpPr>
          <p:cNvPr id="7" name="Content Placeholder 2">
            <a:extLst>
              <a:ext uri="{FF2B5EF4-FFF2-40B4-BE49-F238E27FC236}">
                <a16:creationId xmlns:a16="http://schemas.microsoft.com/office/drawing/2014/main" id="{AD11C374-3671-5DFD-F366-39AB15E73CE1}"/>
              </a:ext>
            </a:extLst>
          </p:cNvPr>
          <p:cNvSpPr txBox="1">
            <a:spLocks/>
          </p:cNvSpPr>
          <p:nvPr/>
        </p:nvSpPr>
        <p:spPr>
          <a:xfrm>
            <a:off x="6855882" y="2127119"/>
            <a:ext cx="4370241" cy="3382259"/>
          </a:xfrm>
          <a:prstGeom prst="rect">
            <a:avLst/>
          </a:prstGeom>
        </p:spPr>
        <p:txBody>
          <a:bodyPr vert="horz" lIns="91440" tIns="45720" rIns="91440" bIns="45720" rtlCol="0">
            <a:normAutofit/>
          </a:bodyPr>
          <a:lst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en-GB" sz="2400" dirty="0">
                <a:latin typeface="Congenial Light" panose="02000503040000020004" pitchFamily="2" charset="0"/>
              </a:rPr>
              <a:t>Specific Areas:</a:t>
            </a:r>
          </a:p>
          <a:p>
            <a:pPr marL="0" indent="0">
              <a:lnSpc>
                <a:spcPct val="140000"/>
              </a:lnSpc>
              <a:buFont typeface="Arial" panose="020B0604020202020204" pitchFamily="34" charset="0"/>
              <a:buNone/>
            </a:pPr>
            <a:r>
              <a:rPr lang="en-GB" sz="2400" dirty="0">
                <a:latin typeface="Congenial Light" panose="02000503040000020004" pitchFamily="2" charset="0"/>
              </a:rPr>
              <a:t>Literacy</a:t>
            </a:r>
          </a:p>
          <a:p>
            <a:pPr marL="0" indent="0">
              <a:lnSpc>
                <a:spcPct val="140000"/>
              </a:lnSpc>
              <a:buFont typeface="Arial" panose="020B0604020202020204" pitchFamily="34" charset="0"/>
              <a:buNone/>
            </a:pPr>
            <a:r>
              <a:rPr lang="en-GB" sz="2400" dirty="0">
                <a:latin typeface="Congenial Light" panose="02000503040000020004" pitchFamily="2" charset="0"/>
              </a:rPr>
              <a:t>Mathematics</a:t>
            </a:r>
          </a:p>
          <a:p>
            <a:pPr marL="0" indent="0">
              <a:lnSpc>
                <a:spcPct val="140000"/>
              </a:lnSpc>
              <a:buFont typeface="Arial" panose="020B0604020202020204" pitchFamily="34" charset="0"/>
              <a:buNone/>
            </a:pPr>
            <a:r>
              <a:rPr lang="en-GB" sz="2400" dirty="0">
                <a:latin typeface="Congenial Light" panose="02000503040000020004" pitchFamily="2" charset="0"/>
              </a:rPr>
              <a:t>Understanding the World</a:t>
            </a:r>
          </a:p>
          <a:p>
            <a:pPr marL="0" indent="0">
              <a:lnSpc>
                <a:spcPct val="140000"/>
              </a:lnSpc>
              <a:buFont typeface="Arial" panose="020B0604020202020204" pitchFamily="34" charset="0"/>
              <a:buNone/>
            </a:pPr>
            <a:r>
              <a:rPr lang="en-GB" sz="2400" dirty="0">
                <a:latin typeface="Congenial Light" panose="02000503040000020004" pitchFamily="2" charset="0"/>
              </a:rPr>
              <a:t>Expressive Arts &amp; Design</a:t>
            </a:r>
          </a:p>
          <a:p>
            <a:pPr marL="0" indent="0">
              <a:lnSpc>
                <a:spcPct val="140000"/>
              </a:lnSpc>
              <a:buFont typeface="Arial" panose="020B0604020202020204" pitchFamily="34" charset="0"/>
              <a:buNone/>
            </a:pPr>
            <a:endParaRPr lang="en-GB" sz="1400" dirty="0">
              <a:latin typeface="+mj-lt"/>
            </a:endParaRPr>
          </a:p>
        </p:txBody>
      </p:sp>
    </p:spTree>
    <p:extLst>
      <p:ext uri="{BB962C8B-B14F-4D97-AF65-F5344CB8AC3E}">
        <p14:creationId xmlns:p14="http://schemas.microsoft.com/office/powerpoint/2010/main" val="10496085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763039" y="538754"/>
            <a:ext cx="10492667" cy="1065321"/>
          </a:xfrm>
        </p:spPr>
        <p:txBody>
          <a:bodyPr>
            <a:normAutofit/>
          </a:bodyPr>
          <a:lstStyle/>
          <a:p>
            <a:r>
              <a:rPr kumimoji="0" lang="en-GB" sz="4400" b="0" i="0" u="none" strike="noStrike" kern="1200" cap="none" spc="0" normalizeH="0" baseline="0" noProof="0" dirty="0">
                <a:ln>
                  <a:noFill/>
                </a:ln>
                <a:solidFill>
                  <a:srgbClr val="323232"/>
                </a:solidFill>
                <a:effectLst/>
                <a:uLnTx/>
                <a:uFillTx/>
                <a:latin typeface="Congenial Light" panose="02000503040000020004" pitchFamily="2" charset="0"/>
              </a:rPr>
              <a:t>Early Years Foundation Stage (EYFS)</a:t>
            </a:r>
            <a:endParaRPr lang="en-GB" sz="4400" dirty="0">
              <a:latin typeface="Congenial Light" panose="02000503040000020004" pitchFamily="2" charset="0"/>
            </a:endParaRP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1A31C3C6-C2A5-6F52-E854-487E98E67530}"/>
              </a:ext>
            </a:extLst>
          </p:cNvPr>
          <p:cNvPicPr>
            <a:picLocks noChangeAspect="1"/>
          </p:cNvPicPr>
          <p:nvPr/>
        </p:nvPicPr>
        <p:blipFill>
          <a:blip r:embed="rId2"/>
          <a:stretch>
            <a:fillRect/>
          </a:stretch>
        </p:blipFill>
        <p:spPr>
          <a:xfrm>
            <a:off x="10240138" y="355507"/>
            <a:ext cx="1188823" cy="1085182"/>
          </a:xfrm>
          <a:prstGeom prst="rect">
            <a:avLst/>
          </a:prstGeom>
        </p:spPr>
      </p:pic>
      <p:pic>
        <p:nvPicPr>
          <p:cNvPr id="8" name="Content Placeholder 7">
            <a:extLst>
              <a:ext uri="{FF2B5EF4-FFF2-40B4-BE49-F238E27FC236}">
                <a16:creationId xmlns:a16="http://schemas.microsoft.com/office/drawing/2014/main" id="{5105ED99-CD57-5092-61A3-139E2B73EE19}"/>
              </a:ext>
            </a:extLst>
          </p:cNvPr>
          <p:cNvPicPr>
            <a:picLocks noGrp="1" noChangeAspect="1"/>
          </p:cNvPicPr>
          <p:nvPr>
            <p:ph idx="1"/>
          </p:nvPr>
        </p:nvPicPr>
        <p:blipFill>
          <a:blip r:embed="rId3"/>
          <a:stretch>
            <a:fillRect/>
          </a:stretch>
        </p:blipFill>
        <p:spPr>
          <a:xfrm>
            <a:off x="1315696" y="2460657"/>
            <a:ext cx="9921894" cy="2920360"/>
          </a:xfrm>
          <a:prstGeom prst="rect">
            <a:avLst/>
          </a:prstGeom>
        </p:spPr>
      </p:pic>
    </p:spTree>
    <p:extLst>
      <p:ext uri="{BB962C8B-B14F-4D97-AF65-F5344CB8AC3E}">
        <p14:creationId xmlns:p14="http://schemas.microsoft.com/office/powerpoint/2010/main" val="41476692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763039" y="538754"/>
            <a:ext cx="10492667" cy="1065321"/>
          </a:xfrm>
        </p:spPr>
        <p:txBody>
          <a:bodyPr>
            <a:normAutofit/>
          </a:bodyPr>
          <a:lstStyle/>
          <a:p>
            <a:r>
              <a:rPr kumimoji="0" lang="en-GB" sz="4400" b="0" i="0" u="none" strike="noStrike" kern="1200" cap="none" spc="0" normalizeH="0" baseline="0" noProof="0" dirty="0">
                <a:ln>
                  <a:noFill/>
                </a:ln>
                <a:solidFill>
                  <a:srgbClr val="323232"/>
                </a:solidFill>
                <a:effectLst/>
                <a:uLnTx/>
                <a:uFillTx/>
                <a:latin typeface="Congenial Light" panose="02000503040000020004" pitchFamily="2" charset="0"/>
              </a:rPr>
              <a:t>Learning through Play </a:t>
            </a:r>
            <a:endParaRPr lang="en-GB" sz="4400" dirty="0">
              <a:latin typeface="Congenial Light" panose="02000503040000020004" pitchFamily="2" charset="0"/>
            </a:endParaRP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1A31C3C6-C2A5-6F52-E854-487E98E67530}"/>
              </a:ext>
            </a:extLst>
          </p:cNvPr>
          <p:cNvPicPr>
            <a:picLocks noChangeAspect="1"/>
          </p:cNvPicPr>
          <p:nvPr/>
        </p:nvPicPr>
        <p:blipFill>
          <a:blip r:embed="rId2"/>
          <a:stretch>
            <a:fillRect/>
          </a:stretch>
        </p:blipFill>
        <p:spPr>
          <a:xfrm>
            <a:off x="10240138" y="355507"/>
            <a:ext cx="1188823" cy="1085182"/>
          </a:xfrm>
          <a:prstGeom prst="rect">
            <a:avLst/>
          </a:prstGeom>
        </p:spPr>
      </p:pic>
      <p:sp>
        <p:nvSpPr>
          <p:cNvPr id="10" name="Content Placeholder 2">
            <a:extLst>
              <a:ext uri="{FF2B5EF4-FFF2-40B4-BE49-F238E27FC236}">
                <a16:creationId xmlns:a16="http://schemas.microsoft.com/office/drawing/2014/main" id="{FBBA5452-2DAC-E1C6-13ED-CF0F67A84BD9}"/>
              </a:ext>
            </a:extLst>
          </p:cNvPr>
          <p:cNvSpPr>
            <a:spLocks noGrp="1"/>
          </p:cNvSpPr>
          <p:nvPr>
            <p:ph idx="1"/>
          </p:nvPr>
        </p:nvSpPr>
        <p:spPr>
          <a:xfrm>
            <a:off x="2431343" y="1984917"/>
            <a:ext cx="7557595" cy="2032447"/>
          </a:xfrm>
        </p:spPr>
        <p:txBody>
          <a:bodyPr>
            <a:normAutofit fontScale="25000" lnSpcReduction="20000"/>
          </a:bodyPr>
          <a:lstStyle/>
          <a:p>
            <a:pPr marL="0" indent="0">
              <a:buNone/>
            </a:pPr>
            <a:r>
              <a:rPr lang="en-GB" sz="8000" dirty="0">
                <a:latin typeface="Congenial Light" panose="02000503040000020004" pitchFamily="2" charset="0"/>
              </a:rPr>
              <a:t>“The EYFS is about what children learn, as well as how they learn. Effective practice is a mix of different approaches. Children learn </a:t>
            </a:r>
            <a:r>
              <a:rPr lang="en-GB" sz="8000" b="1" dirty="0">
                <a:latin typeface="Congenial Light" panose="02000503040000020004" pitchFamily="2" charset="0"/>
              </a:rPr>
              <a:t>through play</a:t>
            </a:r>
            <a:r>
              <a:rPr lang="en-GB" sz="8000" dirty="0">
                <a:latin typeface="Congenial Light" panose="02000503040000020004" pitchFamily="2" charset="0"/>
              </a:rPr>
              <a:t>, by adults modelling, by observing each other and through adult-guided learning. .” (DfE, Statutory Framework for the EYFS, 2026)</a:t>
            </a:r>
          </a:p>
          <a:p>
            <a:pPr marL="0" indent="0">
              <a:buNone/>
            </a:pPr>
            <a:endParaRPr lang="en-GB" sz="2000" dirty="0">
              <a:latin typeface="Comic Sans MS" panose="030F0702030302020204" pitchFamily="66" charset="0"/>
            </a:endParaRPr>
          </a:p>
          <a:p>
            <a:pPr marL="0" indent="0">
              <a:buNone/>
            </a:pPr>
            <a:endParaRPr lang="en-GB" sz="2000" dirty="0">
              <a:latin typeface="Comic Sans MS" panose="030F0702030302020204" pitchFamily="66" charset="0"/>
            </a:endParaRPr>
          </a:p>
        </p:txBody>
      </p:sp>
      <p:pic>
        <p:nvPicPr>
          <p:cNvPr id="116" name="Picture 115">
            <a:extLst>
              <a:ext uri="{FF2B5EF4-FFF2-40B4-BE49-F238E27FC236}">
                <a16:creationId xmlns:a16="http://schemas.microsoft.com/office/drawing/2014/main" id="{4AE3EEAE-E473-3F87-3AB1-5AAA1FF59A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094" y="2687390"/>
            <a:ext cx="2093156" cy="2952729"/>
          </a:xfrm>
          <a:prstGeom prst="rect">
            <a:avLst/>
          </a:prstGeom>
        </p:spPr>
      </p:pic>
      <p:pic>
        <p:nvPicPr>
          <p:cNvPr id="117" name="Picture 116">
            <a:extLst>
              <a:ext uri="{FF2B5EF4-FFF2-40B4-BE49-F238E27FC236}">
                <a16:creationId xmlns:a16="http://schemas.microsoft.com/office/drawing/2014/main" id="{7F67FFEE-3332-6C9D-D35D-4E8C42548D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80423" y="4272660"/>
            <a:ext cx="2736221" cy="1532284"/>
          </a:xfrm>
          <a:prstGeom prst="rect">
            <a:avLst/>
          </a:prstGeom>
        </p:spPr>
      </p:pic>
      <p:pic>
        <p:nvPicPr>
          <p:cNvPr id="118" name="Picture 117">
            <a:extLst>
              <a:ext uri="{FF2B5EF4-FFF2-40B4-BE49-F238E27FC236}">
                <a16:creationId xmlns:a16="http://schemas.microsoft.com/office/drawing/2014/main" id="{178D7C3C-B222-3957-4A30-CFD0D3FDB1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88938" y="2111107"/>
            <a:ext cx="1977928" cy="1107640"/>
          </a:xfrm>
          <a:prstGeom prst="rect">
            <a:avLst/>
          </a:prstGeom>
        </p:spPr>
      </p:pic>
      <p:sp>
        <p:nvSpPr>
          <p:cNvPr id="4" name="TextBox 3">
            <a:extLst>
              <a:ext uri="{FF2B5EF4-FFF2-40B4-BE49-F238E27FC236}">
                <a16:creationId xmlns:a16="http://schemas.microsoft.com/office/drawing/2014/main" id="{B278DA2A-93CA-3F6B-B832-B80A6FDF74DC}"/>
              </a:ext>
            </a:extLst>
          </p:cNvPr>
          <p:cNvSpPr txBox="1"/>
          <p:nvPr/>
        </p:nvSpPr>
        <p:spPr>
          <a:xfrm>
            <a:off x="2348333" y="4162791"/>
            <a:ext cx="6669204" cy="1477328"/>
          </a:xfrm>
          <a:prstGeom prst="rect">
            <a:avLst/>
          </a:prstGeom>
          <a:noFill/>
        </p:spPr>
        <p:txBody>
          <a:bodyPr wrap="square" rtlCol="0">
            <a:spAutoFit/>
          </a:bodyPr>
          <a:lstStyle/>
          <a:p>
            <a:r>
              <a:rPr lang="en-GB" dirty="0">
                <a:latin typeface="Congenial Light" panose="02000503040000020004" pitchFamily="2" charset="0"/>
              </a:rPr>
              <a:t>Play is recognised as so important to their well-being and development that the right to play is set down in the United Nations Convention on the Rights of the Child (1989), and play is a fundamental commitment within the Early Years Foundation Stage.” (DCSF, Learning, Playing &amp; Interacting, 2009)</a:t>
            </a:r>
          </a:p>
        </p:txBody>
      </p:sp>
    </p:spTree>
    <p:extLst>
      <p:ext uri="{BB962C8B-B14F-4D97-AF65-F5344CB8AC3E}">
        <p14:creationId xmlns:p14="http://schemas.microsoft.com/office/powerpoint/2010/main" val="17518778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578282" y="135998"/>
            <a:ext cx="10492667" cy="1065321"/>
          </a:xfrm>
        </p:spPr>
        <p:txBody>
          <a:bodyPr>
            <a:normAutofit/>
          </a:bodyPr>
          <a:lstStyle/>
          <a:p>
            <a:r>
              <a:rPr kumimoji="0" lang="en-GB" sz="4400" b="0" i="0" u="none" strike="noStrike" kern="1200" cap="none" spc="0" normalizeH="0" baseline="0" noProof="0" dirty="0">
                <a:ln>
                  <a:noFill/>
                </a:ln>
                <a:solidFill>
                  <a:srgbClr val="323232"/>
                </a:solidFill>
                <a:effectLst/>
                <a:uLnTx/>
                <a:uFillTx/>
                <a:latin typeface="Congenial Light" panose="02000503040000020004" pitchFamily="2" charset="0"/>
              </a:rPr>
              <a:t>Our timetable</a:t>
            </a:r>
            <a:endParaRPr lang="en-GB" sz="4400" dirty="0">
              <a:latin typeface="Congenial Light" panose="02000503040000020004" pitchFamily="2" charset="0"/>
            </a:endParaRP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1A31C3C6-C2A5-6F52-E854-487E98E67530}"/>
              </a:ext>
            </a:extLst>
          </p:cNvPr>
          <p:cNvPicPr>
            <a:picLocks noChangeAspect="1"/>
          </p:cNvPicPr>
          <p:nvPr/>
        </p:nvPicPr>
        <p:blipFill>
          <a:blip r:embed="rId2"/>
          <a:stretch>
            <a:fillRect/>
          </a:stretch>
        </p:blipFill>
        <p:spPr>
          <a:xfrm>
            <a:off x="11013959" y="135998"/>
            <a:ext cx="952907" cy="869833"/>
          </a:xfrm>
          <a:prstGeom prst="rect">
            <a:avLst/>
          </a:prstGeom>
        </p:spPr>
      </p:pic>
      <p:graphicFrame>
        <p:nvGraphicFramePr>
          <p:cNvPr id="4" name="Table 3">
            <a:extLst>
              <a:ext uri="{FF2B5EF4-FFF2-40B4-BE49-F238E27FC236}">
                <a16:creationId xmlns:a16="http://schemas.microsoft.com/office/drawing/2014/main" id="{34936416-87E8-436C-A024-4543707B357A}"/>
              </a:ext>
            </a:extLst>
          </p:cNvPr>
          <p:cNvGraphicFramePr>
            <a:graphicFrameLocks noGrp="1"/>
          </p:cNvGraphicFramePr>
          <p:nvPr>
            <p:extLst>
              <p:ext uri="{D42A27DB-BD31-4B8C-83A1-F6EECF244321}">
                <p14:modId xmlns:p14="http://schemas.microsoft.com/office/powerpoint/2010/main" val="313299260"/>
              </p:ext>
            </p:extLst>
          </p:nvPr>
        </p:nvGraphicFramePr>
        <p:xfrm>
          <a:off x="804120" y="1201318"/>
          <a:ext cx="10641988" cy="5253406"/>
        </p:xfrm>
        <a:graphic>
          <a:graphicData uri="http://schemas.openxmlformats.org/drawingml/2006/table">
            <a:tbl>
              <a:tblPr firstRow="1" firstCol="1" bandRow="1">
                <a:tableStyleId>{5C22544A-7EE6-4342-B048-85BDC9FD1C3A}</a:tableStyleId>
              </a:tblPr>
              <a:tblGrid>
                <a:gridCol w="824744">
                  <a:extLst>
                    <a:ext uri="{9D8B030D-6E8A-4147-A177-3AD203B41FA5}">
                      <a16:colId xmlns:a16="http://schemas.microsoft.com/office/drawing/2014/main" val="1478964423"/>
                    </a:ext>
                  </a:extLst>
                </a:gridCol>
                <a:gridCol w="1788937">
                  <a:extLst>
                    <a:ext uri="{9D8B030D-6E8A-4147-A177-3AD203B41FA5}">
                      <a16:colId xmlns:a16="http://schemas.microsoft.com/office/drawing/2014/main" val="2179089873"/>
                    </a:ext>
                  </a:extLst>
                </a:gridCol>
                <a:gridCol w="2070493">
                  <a:extLst>
                    <a:ext uri="{9D8B030D-6E8A-4147-A177-3AD203B41FA5}">
                      <a16:colId xmlns:a16="http://schemas.microsoft.com/office/drawing/2014/main" val="319236122"/>
                    </a:ext>
                  </a:extLst>
                </a:gridCol>
                <a:gridCol w="1976863">
                  <a:extLst>
                    <a:ext uri="{9D8B030D-6E8A-4147-A177-3AD203B41FA5}">
                      <a16:colId xmlns:a16="http://schemas.microsoft.com/office/drawing/2014/main" val="94217729"/>
                    </a:ext>
                  </a:extLst>
                </a:gridCol>
                <a:gridCol w="1976863">
                  <a:extLst>
                    <a:ext uri="{9D8B030D-6E8A-4147-A177-3AD203B41FA5}">
                      <a16:colId xmlns:a16="http://schemas.microsoft.com/office/drawing/2014/main" val="2541042532"/>
                    </a:ext>
                  </a:extLst>
                </a:gridCol>
                <a:gridCol w="2004088">
                  <a:extLst>
                    <a:ext uri="{9D8B030D-6E8A-4147-A177-3AD203B41FA5}">
                      <a16:colId xmlns:a16="http://schemas.microsoft.com/office/drawing/2014/main" val="1980983796"/>
                    </a:ext>
                  </a:extLst>
                </a:gridCol>
              </a:tblGrid>
              <a:tr h="164654">
                <a:tc>
                  <a:txBody>
                    <a:bodyPr/>
                    <a:lstStyle/>
                    <a:p>
                      <a:pPr algn="ctr">
                        <a:lnSpc>
                          <a:spcPct val="115000"/>
                        </a:lnSpc>
                        <a:spcAft>
                          <a:spcPts val="0"/>
                        </a:spcAft>
                      </a:pPr>
                      <a:r>
                        <a:rPr lang="en-GB" sz="700">
                          <a:effectLst/>
                        </a:rPr>
                        <a:t>Time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Monday</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Tuesday</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Wednesday</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Thursday</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Friday</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extLst>
                  <a:ext uri="{0D108BD9-81ED-4DB2-BD59-A6C34878D82A}">
                    <a16:rowId xmlns:a16="http://schemas.microsoft.com/office/drawing/2014/main" val="21086295"/>
                  </a:ext>
                </a:extLst>
              </a:tr>
              <a:tr h="340322">
                <a:tc>
                  <a:txBody>
                    <a:bodyPr/>
                    <a:lstStyle/>
                    <a:p>
                      <a:pPr algn="ctr">
                        <a:lnSpc>
                          <a:spcPct val="115000"/>
                        </a:lnSpc>
                        <a:spcAft>
                          <a:spcPts val="0"/>
                        </a:spcAft>
                      </a:pPr>
                      <a:r>
                        <a:rPr lang="en-GB" sz="700">
                          <a:effectLst/>
                        </a:rPr>
                        <a:t>8.40am-8.50am</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Arrival at school, continuous provision</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Arrival at school, continuous provision</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Arrival at school, continuous provision</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Arrival at school, continuous provision</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Arrival at school, continuous provision</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extLst>
                  <a:ext uri="{0D108BD9-81ED-4DB2-BD59-A6C34878D82A}">
                    <a16:rowId xmlns:a16="http://schemas.microsoft.com/office/drawing/2014/main" val="3251632729"/>
                  </a:ext>
                </a:extLst>
              </a:tr>
              <a:tr h="340322">
                <a:tc>
                  <a:txBody>
                    <a:bodyPr/>
                    <a:lstStyle/>
                    <a:p>
                      <a:pPr algn="ctr">
                        <a:lnSpc>
                          <a:spcPct val="115000"/>
                        </a:lnSpc>
                        <a:spcAft>
                          <a:spcPts val="0"/>
                        </a:spcAft>
                      </a:pPr>
                      <a:r>
                        <a:rPr lang="en-GB" sz="700">
                          <a:effectLst/>
                        </a:rPr>
                        <a:t>8.55am – 9.10am</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Registration/ Prayer &amp; Worship</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Registration / Prayer &amp; Worship</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Registration / Prayer &amp; Worship</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Registration / Prayer &amp; Worship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Registration / Prayer &amp; Worship</a:t>
                      </a:r>
                      <a:endParaRPr lang="en-GB" sz="900">
                        <a:effectLst/>
                      </a:endParaRPr>
                    </a:p>
                    <a:p>
                      <a:pPr algn="ctr">
                        <a:lnSpc>
                          <a:spcPct val="115000"/>
                        </a:lnSpc>
                        <a:spcAft>
                          <a:spcPts val="0"/>
                        </a:spcAft>
                      </a:pPr>
                      <a:r>
                        <a:rPr lang="en-GB" sz="700">
                          <a:effectLst/>
                        </a:rPr>
                        <a:t>Celebration Assembly</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extLst>
                  <a:ext uri="{0D108BD9-81ED-4DB2-BD59-A6C34878D82A}">
                    <a16:rowId xmlns:a16="http://schemas.microsoft.com/office/drawing/2014/main" val="1472073756"/>
                  </a:ext>
                </a:extLst>
              </a:tr>
              <a:tr h="715358">
                <a:tc>
                  <a:txBody>
                    <a:bodyPr/>
                    <a:lstStyle/>
                    <a:p>
                      <a:pPr algn="ctr">
                        <a:lnSpc>
                          <a:spcPct val="115000"/>
                        </a:lnSpc>
                        <a:spcAft>
                          <a:spcPts val="0"/>
                        </a:spcAft>
                      </a:pPr>
                      <a:r>
                        <a:rPr lang="en-GB" sz="700">
                          <a:effectLst/>
                        </a:rPr>
                        <a:t>9.10am-9.45am</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Nursery – Wiggle me into a Squiggler/Dough Disco &amp; Phase 1</a:t>
                      </a:r>
                      <a:endParaRPr lang="en-GB" sz="900">
                        <a:effectLst/>
                      </a:endParaRPr>
                    </a:p>
                    <a:p>
                      <a:pPr algn="ctr">
                        <a:lnSpc>
                          <a:spcPct val="115000"/>
                        </a:lnSpc>
                        <a:spcAft>
                          <a:spcPts val="0"/>
                        </a:spcAft>
                      </a:pPr>
                      <a:r>
                        <a:rPr lang="en-GB" sz="700">
                          <a:effectLst/>
                        </a:rPr>
                        <a:t>Reception - Phonics</a:t>
                      </a:r>
                      <a:endParaRPr lang="en-GB" sz="900">
                        <a:effectLst/>
                      </a:endParaRPr>
                    </a:p>
                    <a:p>
                      <a:pPr algn="l">
                        <a:lnSpc>
                          <a:spcPct val="115000"/>
                        </a:lnSpc>
                        <a:spcAft>
                          <a:spcPts val="0"/>
                        </a:spcAft>
                      </a:pPr>
                      <a:r>
                        <a:rPr lang="en-GB" sz="700">
                          <a:effectLst/>
                        </a:rPr>
                        <a:t>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Nursery – Wiggle me into a Squiggler/Dough Disco &amp; Phase 1</a:t>
                      </a:r>
                      <a:endParaRPr lang="en-GB" sz="900">
                        <a:effectLst/>
                      </a:endParaRPr>
                    </a:p>
                    <a:p>
                      <a:pPr algn="ctr">
                        <a:lnSpc>
                          <a:spcPct val="115000"/>
                        </a:lnSpc>
                        <a:spcAft>
                          <a:spcPts val="0"/>
                        </a:spcAft>
                      </a:pPr>
                      <a:r>
                        <a:rPr lang="en-GB" sz="700">
                          <a:effectLst/>
                        </a:rPr>
                        <a:t>Reception - Phonics</a:t>
                      </a:r>
                      <a:endParaRPr lang="en-GB" sz="900">
                        <a:effectLst/>
                      </a:endParaRPr>
                    </a:p>
                    <a:p>
                      <a:pPr algn="ctr">
                        <a:lnSpc>
                          <a:spcPct val="115000"/>
                        </a:lnSpc>
                        <a:spcAft>
                          <a:spcPts val="0"/>
                        </a:spcAft>
                      </a:pPr>
                      <a:r>
                        <a:rPr lang="en-GB" sz="700">
                          <a:effectLst/>
                        </a:rPr>
                        <a:t>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Nursery – Wiggle me into a Squiggler/Dough Disco &amp; Phase 1</a:t>
                      </a:r>
                      <a:endParaRPr lang="en-GB" sz="900">
                        <a:effectLst/>
                      </a:endParaRPr>
                    </a:p>
                    <a:p>
                      <a:pPr algn="ctr">
                        <a:lnSpc>
                          <a:spcPct val="115000"/>
                        </a:lnSpc>
                        <a:spcAft>
                          <a:spcPts val="0"/>
                        </a:spcAft>
                      </a:pPr>
                      <a:r>
                        <a:rPr lang="en-GB" sz="700">
                          <a:effectLst/>
                        </a:rPr>
                        <a:t>Reception - Phonics</a:t>
                      </a:r>
                      <a:endParaRPr lang="en-GB" sz="900">
                        <a:effectLst/>
                      </a:endParaRPr>
                    </a:p>
                    <a:p>
                      <a:pPr algn="ctr">
                        <a:lnSpc>
                          <a:spcPct val="115000"/>
                        </a:lnSpc>
                        <a:spcAft>
                          <a:spcPts val="0"/>
                        </a:spcAft>
                      </a:pPr>
                      <a:r>
                        <a:rPr lang="en-GB" sz="700">
                          <a:effectLst/>
                        </a:rPr>
                        <a:t>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Nursery – Wiggle me into a Squiggler/Dough Disco &amp; Phase 1</a:t>
                      </a:r>
                      <a:endParaRPr lang="en-GB" sz="900">
                        <a:effectLst/>
                      </a:endParaRPr>
                    </a:p>
                    <a:p>
                      <a:pPr algn="ctr">
                        <a:lnSpc>
                          <a:spcPct val="115000"/>
                        </a:lnSpc>
                        <a:spcAft>
                          <a:spcPts val="0"/>
                        </a:spcAft>
                      </a:pPr>
                      <a:r>
                        <a:rPr lang="en-GB" sz="700">
                          <a:effectLst/>
                        </a:rPr>
                        <a:t>Reception - Phonics</a:t>
                      </a:r>
                      <a:endParaRPr lang="en-GB" sz="900">
                        <a:effectLst/>
                      </a:endParaRPr>
                    </a:p>
                    <a:p>
                      <a:pPr algn="ctr">
                        <a:lnSpc>
                          <a:spcPct val="115000"/>
                        </a:lnSpc>
                        <a:spcAft>
                          <a:spcPts val="0"/>
                        </a:spcAft>
                      </a:pPr>
                      <a:r>
                        <a:rPr lang="en-GB" sz="700">
                          <a:effectLst/>
                        </a:rPr>
                        <a:t>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9:30 onwards Nursery – Wiggle me into a Squiggler/Dough Disco &amp; Phase 1</a:t>
                      </a:r>
                      <a:endParaRPr lang="en-GB" sz="900">
                        <a:effectLst/>
                      </a:endParaRPr>
                    </a:p>
                    <a:p>
                      <a:pPr algn="ctr">
                        <a:lnSpc>
                          <a:spcPct val="115000"/>
                        </a:lnSpc>
                        <a:spcAft>
                          <a:spcPts val="0"/>
                        </a:spcAft>
                      </a:pPr>
                      <a:r>
                        <a:rPr lang="en-GB" sz="700">
                          <a:effectLst/>
                        </a:rPr>
                        <a:t>Reception - Phonics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extLst>
                  <a:ext uri="{0D108BD9-81ED-4DB2-BD59-A6C34878D82A}">
                    <a16:rowId xmlns:a16="http://schemas.microsoft.com/office/drawing/2014/main" val="3359811024"/>
                  </a:ext>
                </a:extLst>
              </a:tr>
              <a:tr h="323797">
                <a:tc>
                  <a:txBody>
                    <a:bodyPr/>
                    <a:lstStyle/>
                    <a:p>
                      <a:pPr algn="ctr">
                        <a:lnSpc>
                          <a:spcPct val="115000"/>
                        </a:lnSpc>
                        <a:spcAft>
                          <a:spcPts val="0"/>
                        </a:spcAft>
                      </a:pPr>
                      <a:r>
                        <a:rPr lang="en-GB" sz="700">
                          <a:effectLst/>
                        </a:rPr>
                        <a:t>9:45am – 10am</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Snack Time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Snack Time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Snack Time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Snack Time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Snack Time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extLst>
                  <a:ext uri="{0D108BD9-81ED-4DB2-BD59-A6C34878D82A}">
                    <a16:rowId xmlns:a16="http://schemas.microsoft.com/office/drawing/2014/main" val="2769284880"/>
                  </a:ext>
                </a:extLst>
              </a:tr>
              <a:tr h="787151">
                <a:tc>
                  <a:txBody>
                    <a:bodyPr/>
                    <a:lstStyle/>
                    <a:p>
                      <a:pPr algn="ctr">
                        <a:lnSpc>
                          <a:spcPct val="115000"/>
                        </a:lnSpc>
                        <a:spcAft>
                          <a:spcPts val="0"/>
                        </a:spcAft>
                      </a:pPr>
                      <a:r>
                        <a:rPr lang="en-GB" sz="700">
                          <a:effectLst/>
                        </a:rPr>
                        <a:t>10am – 11:10am</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Continuous provision indoor and outdoor</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Continuous provision indoor and outdoor</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Continuous provision indoor and outdoor</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Nursery – BLAST/Continuous Provision</a:t>
                      </a:r>
                      <a:endParaRPr lang="en-GB" sz="900">
                        <a:effectLst/>
                      </a:endParaRPr>
                    </a:p>
                    <a:p>
                      <a:pPr algn="ctr">
                        <a:lnSpc>
                          <a:spcPct val="115000"/>
                        </a:lnSpc>
                        <a:spcAft>
                          <a:spcPts val="0"/>
                        </a:spcAft>
                      </a:pPr>
                      <a:r>
                        <a:rPr lang="en-GB" sz="700">
                          <a:effectLst/>
                        </a:rPr>
                        <a:t>Reception – PE/Continuous Provision</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Continuous Provision indoor and outdoor</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extLst>
                  <a:ext uri="{0D108BD9-81ED-4DB2-BD59-A6C34878D82A}">
                    <a16:rowId xmlns:a16="http://schemas.microsoft.com/office/drawing/2014/main" val="3972257493"/>
                  </a:ext>
                </a:extLst>
              </a:tr>
              <a:tr h="353789">
                <a:tc>
                  <a:txBody>
                    <a:bodyPr/>
                    <a:lstStyle/>
                    <a:p>
                      <a:pPr algn="ctr">
                        <a:lnSpc>
                          <a:spcPct val="115000"/>
                        </a:lnSpc>
                        <a:spcAft>
                          <a:spcPts val="0"/>
                        </a:spcAft>
                      </a:pPr>
                      <a:r>
                        <a:rPr lang="en-GB" sz="700">
                          <a:effectLst/>
                        </a:rPr>
                        <a:t>11.10am-11.30am</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N&amp;R - My Happy Mind</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Nursery - Maths</a:t>
                      </a:r>
                      <a:endParaRPr lang="en-GB" sz="900">
                        <a:effectLst/>
                      </a:endParaRPr>
                    </a:p>
                    <a:p>
                      <a:pPr algn="ctr">
                        <a:lnSpc>
                          <a:spcPct val="115000"/>
                        </a:lnSpc>
                        <a:spcAft>
                          <a:spcPts val="0"/>
                        </a:spcAft>
                      </a:pPr>
                      <a:r>
                        <a:rPr lang="en-GB" sz="700">
                          <a:effectLst/>
                        </a:rPr>
                        <a:t>Reception - Maths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Nursery - Maths</a:t>
                      </a:r>
                      <a:endParaRPr lang="en-GB" sz="900">
                        <a:effectLst/>
                      </a:endParaRPr>
                    </a:p>
                    <a:p>
                      <a:pPr algn="ctr">
                        <a:lnSpc>
                          <a:spcPct val="115000"/>
                        </a:lnSpc>
                        <a:spcAft>
                          <a:spcPts val="0"/>
                        </a:spcAft>
                      </a:pPr>
                      <a:r>
                        <a:rPr lang="en-GB" sz="700">
                          <a:effectLst/>
                        </a:rPr>
                        <a:t>Reception - Maths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Nursery - Maths</a:t>
                      </a:r>
                      <a:endParaRPr lang="en-GB" sz="900">
                        <a:effectLst/>
                      </a:endParaRPr>
                    </a:p>
                    <a:p>
                      <a:pPr algn="ctr">
                        <a:lnSpc>
                          <a:spcPct val="115000"/>
                        </a:lnSpc>
                        <a:spcAft>
                          <a:spcPts val="0"/>
                        </a:spcAft>
                      </a:pPr>
                      <a:r>
                        <a:rPr lang="en-GB" sz="700">
                          <a:effectLst/>
                        </a:rPr>
                        <a:t>Reception - Maths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Nursery - Maths</a:t>
                      </a:r>
                      <a:endParaRPr lang="en-GB" sz="900">
                        <a:effectLst/>
                      </a:endParaRPr>
                    </a:p>
                    <a:p>
                      <a:pPr algn="ctr">
                        <a:lnSpc>
                          <a:spcPct val="115000"/>
                        </a:lnSpc>
                        <a:spcAft>
                          <a:spcPts val="0"/>
                        </a:spcAft>
                      </a:pPr>
                      <a:r>
                        <a:rPr lang="en-GB" sz="700">
                          <a:effectLst/>
                        </a:rPr>
                        <a:t>Reception - Maths</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extLst>
                  <a:ext uri="{0D108BD9-81ED-4DB2-BD59-A6C34878D82A}">
                    <a16:rowId xmlns:a16="http://schemas.microsoft.com/office/drawing/2014/main" val="302461380"/>
                  </a:ext>
                </a:extLst>
              </a:tr>
              <a:tr h="447194">
                <a:tc>
                  <a:txBody>
                    <a:bodyPr/>
                    <a:lstStyle/>
                    <a:p>
                      <a:pPr algn="ctr">
                        <a:lnSpc>
                          <a:spcPct val="115000"/>
                        </a:lnSpc>
                        <a:spcAft>
                          <a:spcPts val="0"/>
                        </a:spcAft>
                      </a:pPr>
                      <a:r>
                        <a:rPr lang="en-GB" sz="700">
                          <a:effectLst/>
                        </a:rPr>
                        <a:t>11.30am-12.30pm</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Lunch</a:t>
                      </a:r>
                      <a:endParaRPr lang="en-GB" sz="900">
                        <a:effectLst/>
                      </a:endParaRPr>
                    </a:p>
                    <a:p>
                      <a:pPr algn="ctr">
                        <a:lnSpc>
                          <a:spcPct val="115000"/>
                        </a:lnSpc>
                        <a:spcAft>
                          <a:spcPts val="0"/>
                        </a:spcAft>
                      </a:pPr>
                      <a:r>
                        <a:rPr lang="en-GB" sz="700">
                          <a:effectLst/>
                        </a:rPr>
                        <a:t>12.10pm Nursery – Input &amp; Continuous Provision</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Lunch</a:t>
                      </a:r>
                      <a:endParaRPr lang="en-GB" sz="900">
                        <a:effectLst/>
                      </a:endParaRPr>
                    </a:p>
                    <a:p>
                      <a:pPr algn="ctr">
                        <a:lnSpc>
                          <a:spcPct val="115000"/>
                        </a:lnSpc>
                        <a:spcAft>
                          <a:spcPts val="0"/>
                        </a:spcAft>
                      </a:pPr>
                      <a:r>
                        <a:rPr lang="en-GB" sz="700">
                          <a:effectLst/>
                        </a:rPr>
                        <a:t>12.10pm Nursery – Input &amp; Continuous Provision</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Lunch</a:t>
                      </a:r>
                      <a:endParaRPr lang="en-GB" sz="900">
                        <a:effectLst/>
                      </a:endParaRPr>
                    </a:p>
                    <a:p>
                      <a:pPr algn="ctr">
                        <a:lnSpc>
                          <a:spcPct val="115000"/>
                        </a:lnSpc>
                        <a:spcAft>
                          <a:spcPts val="0"/>
                        </a:spcAft>
                      </a:pPr>
                      <a:r>
                        <a:rPr lang="en-GB" sz="700">
                          <a:effectLst/>
                        </a:rPr>
                        <a:t>12.10pm Nursery – Input &amp; Continuous Provision</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Lunch</a:t>
                      </a:r>
                      <a:endParaRPr lang="en-GB" sz="900">
                        <a:effectLst/>
                      </a:endParaRPr>
                    </a:p>
                    <a:p>
                      <a:pPr algn="ctr">
                        <a:lnSpc>
                          <a:spcPct val="115000"/>
                        </a:lnSpc>
                        <a:spcAft>
                          <a:spcPts val="0"/>
                        </a:spcAft>
                      </a:pPr>
                      <a:r>
                        <a:rPr lang="en-GB" sz="700">
                          <a:effectLst/>
                        </a:rPr>
                        <a:t>12.10pm Nursery – Input &amp; Continuous Provision</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Lunch</a:t>
                      </a:r>
                      <a:endParaRPr lang="en-GB" sz="900">
                        <a:effectLst/>
                      </a:endParaRPr>
                    </a:p>
                    <a:p>
                      <a:pPr algn="ctr">
                        <a:lnSpc>
                          <a:spcPct val="115000"/>
                        </a:lnSpc>
                        <a:spcAft>
                          <a:spcPts val="0"/>
                        </a:spcAft>
                      </a:pPr>
                      <a:r>
                        <a:rPr lang="en-GB" sz="700">
                          <a:effectLst/>
                        </a:rPr>
                        <a:t>12.10pm Nursery – Input &amp; Continuous Provision</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extLst>
                  <a:ext uri="{0D108BD9-81ED-4DB2-BD59-A6C34878D82A}">
                    <a16:rowId xmlns:a16="http://schemas.microsoft.com/office/drawing/2014/main" val="2810492440"/>
                  </a:ext>
                </a:extLst>
              </a:tr>
              <a:tr h="468250">
                <a:tc>
                  <a:txBody>
                    <a:bodyPr/>
                    <a:lstStyle/>
                    <a:p>
                      <a:pPr algn="ctr">
                        <a:lnSpc>
                          <a:spcPct val="115000"/>
                        </a:lnSpc>
                        <a:spcAft>
                          <a:spcPts val="0"/>
                        </a:spcAft>
                      </a:pPr>
                      <a:r>
                        <a:rPr lang="en-GB" sz="700">
                          <a:effectLst/>
                        </a:rPr>
                        <a:t>12.30pm- 1pm</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Registration, Prayer &amp;Worship, </a:t>
                      </a:r>
                      <a:endParaRPr lang="en-GB" sz="900">
                        <a:effectLst/>
                      </a:endParaRPr>
                    </a:p>
                    <a:p>
                      <a:pPr algn="ctr">
                        <a:lnSpc>
                          <a:spcPct val="115000"/>
                        </a:lnSpc>
                        <a:spcAft>
                          <a:spcPts val="0"/>
                        </a:spcAft>
                      </a:pPr>
                      <a:r>
                        <a:rPr lang="en-GB" sz="700">
                          <a:effectLst/>
                        </a:rPr>
                        <a:t>Literacy/Theme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Registration, Prayer &amp; Worship, </a:t>
                      </a:r>
                      <a:endParaRPr lang="en-GB" sz="900">
                        <a:effectLst/>
                      </a:endParaRPr>
                    </a:p>
                    <a:p>
                      <a:pPr algn="ctr">
                        <a:lnSpc>
                          <a:spcPct val="115000"/>
                        </a:lnSpc>
                        <a:spcAft>
                          <a:spcPts val="0"/>
                        </a:spcAft>
                      </a:pPr>
                      <a:r>
                        <a:rPr lang="en-GB" sz="700">
                          <a:effectLst/>
                        </a:rPr>
                        <a:t>Literacy/Theme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Registration, Prayer &amp; Worship, Literacy/Theme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Registration, Prayers </a:t>
                      </a:r>
                      <a:endParaRPr lang="en-GB" sz="900">
                        <a:effectLst/>
                      </a:endParaRPr>
                    </a:p>
                    <a:p>
                      <a:pPr algn="ctr">
                        <a:lnSpc>
                          <a:spcPct val="115000"/>
                        </a:lnSpc>
                        <a:spcAft>
                          <a:spcPts val="0"/>
                        </a:spcAft>
                      </a:pPr>
                      <a:r>
                        <a:rPr lang="en-GB" sz="700">
                          <a:effectLst/>
                        </a:rPr>
                        <a:t> </a:t>
                      </a:r>
                      <a:endParaRPr lang="en-GB" sz="900">
                        <a:effectLst/>
                      </a:endParaRPr>
                    </a:p>
                    <a:p>
                      <a:pPr algn="ctr">
                        <a:lnSpc>
                          <a:spcPct val="115000"/>
                        </a:lnSpc>
                        <a:spcAft>
                          <a:spcPts val="0"/>
                        </a:spcAft>
                      </a:pPr>
                      <a:r>
                        <a:rPr lang="en-GB" sz="700">
                          <a:effectLst/>
                        </a:rPr>
                        <a:t>RE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Registration, Prayer &amp; Worship, </a:t>
                      </a:r>
                      <a:endParaRPr lang="en-GB" sz="900">
                        <a:effectLst/>
                      </a:endParaRPr>
                    </a:p>
                    <a:p>
                      <a:pPr algn="ctr">
                        <a:lnSpc>
                          <a:spcPct val="115000"/>
                        </a:lnSpc>
                        <a:spcAft>
                          <a:spcPts val="0"/>
                        </a:spcAft>
                      </a:pPr>
                      <a:r>
                        <a:rPr lang="en-GB" sz="700">
                          <a:effectLst/>
                        </a:rPr>
                        <a:t> </a:t>
                      </a:r>
                      <a:endParaRPr lang="en-GB" sz="900">
                        <a:effectLst/>
                      </a:endParaRPr>
                    </a:p>
                    <a:p>
                      <a:pPr algn="ctr">
                        <a:lnSpc>
                          <a:spcPct val="115000"/>
                        </a:lnSpc>
                        <a:spcAft>
                          <a:spcPts val="0"/>
                        </a:spcAft>
                      </a:pPr>
                      <a:r>
                        <a:rPr lang="en-GB" sz="700">
                          <a:effectLst/>
                        </a:rPr>
                        <a:t>RHE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extLst>
                  <a:ext uri="{0D108BD9-81ED-4DB2-BD59-A6C34878D82A}">
                    <a16:rowId xmlns:a16="http://schemas.microsoft.com/office/drawing/2014/main" val="3647095473"/>
                  </a:ext>
                </a:extLst>
              </a:tr>
              <a:tr h="751281">
                <a:tc>
                  <a:txBody>
                    <a:bodyPr/>
                    <a:lstStyle/>
                    <a:p>
                      <a:pPr algn="ctr">
                        <a:lnSpc>
                          <a:spcPct val="115000"/>
                        </a:lnSpc>
                        <a:spcAft>
                          <a:spcPts val="0"/>
                        </a:spcAft>
                      </a:pPr>
                      <a:r>
                        <a:rPr lang="en-GB" sz="700">
                          <a:effectLst/>
                        </a:rPr>
                        <a:t>1.00pm-2.30pm</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Continuous provision indoor and outdoor</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Continuous provision indoor and outdoor</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Continuous provision indoor and outdoor</a:t>
                      </a:r>
                      <a:endParaRPr lang="en-GB" sz="900">
                        <a:effectLst/>
                      </a:endParaRPr>
                    </a:p>
                    <a:p>
                      <a:pPr algn="ctr">
                        <a:lnSpc>
                          <a:spcPct val="115000"/>
                        </a:lnSpc>
                        <a:spcAft>
                          <a:spcPts val="0"/>
                        </a:spcAft>
                      </a:pPr>
                      <a:r>
                        <a:rPr lang="en-GB" sz="700">
                          <a:effectLst/>
                        </a:rPr>
                        <a:t>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Continuous provision indoor and outdoor</a:t>
                      </a:r>
                      <a:endParaRPr lang="en-GB" sz="900">
                        <a:effectLst/>
                      </a:endParaRPr>
                    </a:p>
                    <a:p>
                      <a:pPr algn="ctr">
                        <a:lnSpc>
                          <a:spcPct val="115000"/>
                        </a:lnSpc>
                        <a:spcAft>
                          <a:spcPts val="0"/>
                        </a:spcAft>
                      </a:pPr>
                      <a:r>
                        <a:rPr lang="en-GB" sz="700">
                          <a:effectLst/>
                        </a:rPr>
                        <a:t> </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Continuous provision indoor and outdoor</a:t>
                      </a:r>
                      <a:endParaRPr lang="en-GB" sz="900">
                        <a:effectLst/>
                      </a:endParaRPr>
                    </a:p>
                    <a:p>
                      <a:pPr algn="ctr">
                        <a:lnSpc>
                          <a:spcPct val="115000"/>
                        </a:lnSpc>
                        <a:spcAft>
                          <a:spcPts val="0"/>
                        </a:spcAft>
                      </a:pPr>
                      <a:r>
                        <a:rPr lang="en-GB" sz="700">
                          <a:effectLst/>
                        </a:rPr>
                        <a:t>BLAST</a:t>
                      </a:r>
                      <a:endParaRPr lang="en-GB" sz="900">
                        <a:effectLst/>
                      </a:endParaRPr>
                    </a:p>
                    <a:p>
                      <a:pPr algn="ctr">
                        <a:lnSpc>
                          <a:spcPct val="115000"/>
                        </a:lnSpc>
                        <a:spcAft>
                          <a:spcPts val="0"/>
                        </a:spcAft>
                      </a:pPr>
                      <a:r>
                        <a:rPr lang="en-GB" sz="700">
                          <a:effectLst/>
                        </a:rPr>
                        <a:t>Music</a:t>
                      </a:r>
                      <a:endParaRPr lang="en-GB" sz="900">
                        <a:effectLst/>
                      </a:endParaRPr>
                    </a:p>
                    <a:p>
                      <a:pPr algn="ctr">
                        <a:lnSpc>
                          <a:spcPct val="115000"/>
                        </a:lnSpc>
                        <a:spcAft>
                          <a:spcPts val="0"/>
                        </a:spcAft>
                      </a:pPr>
                      <a:r>
                        <a:rPr lang="en-GB" sz="700">
                          <a:effectLst/>
                        </a:rPr>
                        <a:t>Enrichment</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extLst>
                  <a:ext uri="{0D108BD9-81ED-4DB2-BD59-A6C34878D82A}">
                    <a16:rowId xmlns:a16="http://schemas.microsoft.com/office/drawing/2014/main" val="1326651328"/>
                  </a:ext>
                </a:extLst>
              </a:tr>
              <a:tr h="561288">
                <a:tc>
                  <a:txBody>
                    <a:bodyPr/>
                    <a:lstStyle/>
                    <a:p>
                      <a:pPr algn="ctr">
                        <a:lnSpc>
                          <a:spcPct val="115000"/>
                        </a:lnSpc>
                        <a:spcAft>
                          <a:spcPts val="0"/>
                        </a:spcAft>
                      </a:pPr>
                      <a:r>
                        <a:rPr lang="en-GB" sz="700">
                          <a:effectLst/>
                        </a:rPr>
                        <a:t>2.30pm-3pm</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RE/Mark 10 Mission/Prepare for home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dirty="0">
                          <a:effectLst/>
                        </a:rPr>
                        <a:t>RE/Prayer &amp; Worship/preparation for home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Story time/Theme input/Prayer &amp; Worship/preparation for home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a:effectLst/>
                        </a:rPr>
                        <a:t>Story time/Theme input/Prayer &amp; Worship/preparation for home</a:t>
                      </a:r>
                      <a:endParaRPr lang="en-GB" sz="90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tc>
                  <a:txBody>
                    <a:bodyPr/>
                    <a:lstStyle/>
                    <a:p>
                      <a:pPr algn="ctr">
                        <a:lnSpc>
                          <a:spcPct val="115000"/>
                        </a:lnSpc>
                        <a:spcAft>
                          <a:spcPts val="0"/>
                        </a:spcAft>
                      </a:pPr>
                      <a:r>
                        <a:rPr lang="en-GB" sz="700" dirty="0">
                          <a:effectLst/>
                        </a:rPr>
                        <a:t>Story time/Prayer &amp; Worship</a:t>
                      </a:r>
                      <a:endParaRPr lang="en-GB" sz="900" dirty="0">
                        <a:effectLst/>
                      </a:endParaRPr>
                    </a:p>
                    <a:p>
                      <a:pPr algn="ctr">
                        <a:lnSpc>
                          <a:spcPct val="115000"/>
                        </a:lnSpc>
                        <a:spcAft>
                          <a:spcPts val="0"/>
                        </a:spcAft>
                      </a:pPr>
                      <a:r>
                        <a:rPr lang="en-GB" sz="700" dirty="0">
                          <a:effectLst/>
                        </a:rPr>
                        <a:t>&amp; preparation for home</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5992" marR="55992" marT="0" marB="0"/>
                </a:tc>
                <a:extLst>
                  <a:ext uri="{0D108BD9-81ED-4DB2-BD59-A6C34878D82A}">
                    <a16:rowId xmlns:a16="http://schemas.microsoft.com/office/drawing/2014/main" val="3538574899"/>
                  </a:ext>
                </a:extLst>
              </a:tr>
            </a:tbl>
          </a:graphicData>
        </a:graphic>
      </p:graphicFrame>
    </p:spTree>
    <p:extLst>
      <p:ext uri="{BB962C8B-B14F-4D97-AF65-F5344CB8AC3E}">
        <p14:creationId xmlns:p14="http://schemas.microsoft.com/office/powerpoint/2010/main" val="8300543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763039" y="538754"/>
            <a:ext cx="10492667" cy="1065321"/>
          </a:xfrm>
        </p:spPr>
        <p:txBody>
          <a:bodyPr>
            <a:normAutofit/>
          </a:bodyPr>
          <a:lstStyle/>
          <a:p>
            <a:r>
              <a:rPr lang="en-GB" sz="4400" dirty="0">
                <a:latin typeface="Congenial Light" panose="02000503040000020004" pitchFamily="2" charset="0"/>
              </a:rPr>
              <a:t>Your child’s day</a:t>
            </a: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1A31C3C6-C2A5-6F52-E854-487E98E67530}"/>
              </a:ext>
            </a:extLst>
          </p:cNvPr>
          <p:cNvPicPr>
            <a:picLocks noChangeAspect="1"/>
          </p:cNvPicPr>
          <p:nvPr/>
        </p:nvPicPr>
        <p:blipFill>
          <a:blip r:embed="rId2"/>
          <a:stretch>
            <a:fillRect/>
          </a:stretch>
        </p:blipFill>
        <p:spPr>
          <a:xfrm>
            <a:off x="10240138" y="355507"/>
            <a:ext cx="1188823" cy="1085182"/>
          </a:xfrm>
          <a:prstGeom prst="rect">
            <a:avLst/>
          </a:prstGeom>
        </p:spPr>
      </p:pic>
      <p:sp>
        <p:nvSpPr>
          <p:cNvPr id="4" name="Content Placeholder 3">
            <a:extLst>
              <a:ext uri="{FF2B5EF4-FFF2-40B4-BE49-F238E27FC236}">
                <a16:creationId xmlns:a16="http://schemas.microsoft.com/office/drawing/2014/main" id="{32C3ED28-BE43-2CB7-C8F8-F2B6CE263066}"/>
              </a:ext>
            </a:extLst>
          </p:cNvPr>
          <p:cNvSpPr>
            <a:spLocks noGrp="1"/>
          </p:cNvSpPr>
          <p:nvPr>
            <p:ph idx="1"/>
          </p:nvPr>
        </p:nvSpPr>
        <p:spPr/>
        <p:txBody>
          <a:bodyPr>
            <a:normAutofit/>
          </a:bodyPr>
          <a:lstStyle/>
          <a:p>
            <a:pPr marL="0" indent="0">
              <a:lnSpc>
                <a:spcPct val="80000"/>
              </a:lnSpc>
              <a:buNone/>
            </a:pPr>
            <a:r>
              <a:rPr lang="en-GB" dirty="0"/>
              <a:t>Morning</a:t>
            </a:r>
          </a:p>
          <a:p>
            <a:pPr>
              <a:lnSpc>
                <a:spcPct val="80000"/>
              </a:lnSpc>
            </a:pPr>
            <a:r>
              <a:rPr lang="en-GB" altLang="en-US" sz="2000" dirty="0">
                <a:latin typeface="Congenial Light" panose="02000503040000020004"/>
              </a:rPr>
              <a:t>Enter school, organise belongings and work in the areas of provision</a:t>
            </a:r>
          </a:p>
          <a:p>
            <a:pPr>
              <a:lnSpc>
                <a:spcPct val="80000"/>
              </a:lnSpc>
            </a:pPr>
            <a:r>
              <a:rPr lang="en-GB" altLang="en-US" sz="2000" dirty="0">
                <a:latin typeface="Congenial Light" panose="02000503040000020004"/>
              </a:rPr>
              <a:t>Registration, Collective Worship, ‘carpet time’, Dough Disco</a:t>
            </a:r>
          </a:p>
          <a:p>
            <a:pPr>
              <a:lnSpc>
                <a:spcPct val="80000"/>
              </a:lnSpc>
            </a:pPr>
            <a:r>
              <a:rPr lang="en-GB" altLang="en-US" sz="2000" dirty="0">
                <a:latin typeface="Congenial Light" panose="02000503040000020004"/>
              </a:rPr>
              <a:t>Nursery </a:t>
            </a:r>
            <a:r>
              <a:rPr lang="en-GB" altLang="en-US" dirty="0">
                <a:latin typeface="Congenial Light" panose="02000503040000020004"/>
              </a:rPr>
              <a:t>– Phase 1 Phonics &amp; Wiggle me into a Squiggler</a:t>
            </a:r>
          </a:p>
          <a:p>
            <a:pPr>
              <a:lnSpc>
                <a:spcPct val="80000"/>
              </a:lnSpc>
            </a:pPr>
            <a:r>
              <a:rPr lang="en-GB" altLang="en-US" sz="2000" dirty="0">
                <a:latin typeface="Congenial Light" panose="02000503040000020004"/>
              </a:rPr>
              <a:t>Reception – RWI Phonics</a:t>
            </a:r>
          </a:p>
          <a:p>
            <a:pPr>
              <a:lnSpc>
                <a:spcPct val="80000"/>
              </a:lnSpc>
            </a:pPr>
            <a:r>
              <a:rPr lang="en-GB" altLang="en-US" sz="2000" dirty="0">
                <a:latin typeface="Congenial Light" panose="02000503040000020004"/>
              </a:rPr>
              <a:t>Children work in the areas of provision (inside &amp; outside)</a:t>
            </a:r>
          </a:p>
          <a:p>
            <a:pPr>
              <a:lnSpc>
                <a:spcPct val="80000"/>
              </a:lnSpc>
            </a:pPr>
            <a:r>
              <a:rPr lang="en-GB" altLang="en-US" sz="2000" dirty="0">
                <a:latin typeface="Congenial Light" panose="02000503040000020004"/>
              </a:rPr>
              <a:t>Focussed groups throughout the mornings </a:t>
            </a:r>
          </a:p>
          <a:p>
            <a:pPr>
              <a:lnSpc>
                <a:spcPct val="80000"/>
              </a:lnSpc>
            </a:pPr>
            <a:r>
              <a:rPr lang="en-GB" altLang="en-US" sz="2000" dirty="0">
                <a:latin typeface="Congenial Light" panose="02000503040000020004"/>
              </a:rPr>
              <a:t>Snack time </a:t>
            </a:r>
          </a:p>
          <a:p>
            <a:pPr>
              <a:lnSpc>
                <a:spcPct val="80000"/>
              </a:lnSpc>
            </a:pPr>
            <a:r>
              <a:rPr lang="en-GB" altLang="en-US" sz="2000" dirty="0">
                <a:latin typeface="Congenial Light" panose="02000503040000020004"/>
              </a:rPr>
              <a:t>Nursery &amp; Reception – daily Maths session</a:t>
            </a:r>
          </a:p>
          <a:p>
            <a:pPr>
              <a:lnSpc>
                <a:spcPct val="80000"/>
              </a:lnSpc>
            </a:pPr>
            <a:r>
              <a:rPr lang="en-GB" altLang="en-US" dirty="0" err="1">
                <a:latin typeface="Congenial Light" panose="02000503040000020004"/>
              </a:rPr>
              <a:t>MyHappyMind</a:t>
            </a:r>
            <a:r>
              <a:rPr lang="en-GB" altLang="en-US" dirty="0">
                <a:latin typeface="Congenial Light" panose="02000503040000020004"/>
              </a:rPr>
              <a:t> – weekly sessions (Nursery &amp; Reception)</a:t>
            </a:r>
            <a:endParaRPr lang="en-GB" altLang="en-US" sz="2000" dirty="0">
              <a:latin typeface="Congenial Light" panose="02000503040000020004"/>
            </a:endParaRPr>
          </a:p>
          <a:p>
            <a:pPr>
              <a:lnSpc>
                <a:spcPct val="80000"/>
              </a:lnSpc>
            </a:pPr>
            <a:r>
              <a:rPr lang="en-GB" altLang="en-US" sz="2000" dirty="0">
                <a:latin typeface="Congenial Light" panose="02000503040000020004"/>
              </a:rPr>
              <a:t>Story time/singing/morning review/RE/Collective Worship</a:t>
            </a:r>
            <a:endParaRPr lang="en-GB" dirty="0">
              <a:latin typeface="Congenial Light" panose="02000503040000020004"/>
            </a:endParaRPr>
          </a:p>
        </p:txBody>
      </p:sp>
    </p:spTree>
    <p:extLst>
      <p:ext uri="{BB962C8B-B14F-4D97-AF65-F5344CB8AC3E}">
        <p14:creationId xmlns:p14="http://schemas.microsoft.com/office/powerpoint/2010/main" val="25719445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763039" y="538754"/>
            <a:ext cx="10492667" cy="1065321"/>
          </a:xfrm>
        </p:spPr>
        <p:txBody>
          <a:bodyPr>
            <a:normAutofit/>
          </a:bodyPr>
          <a:lstStyle/>
          <a:p>
            <a:r>
              <a:rPr lang="en-GB" sz="4400" dirty="0">
                <a:latin typeface="Congenial Light" panose="02000503040000020004" pitchFamily="2" charset="0"/>
              </a:rPr>
              <a:t>Your child’s day</a:t>
            </a: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1A31C3C6-C2A5-6F52-E854-487E98E67530}"/>
              </a:ext>
            </a:extLst>
          </p:cNvPr>
          <p:cNvPicPr>
            <a:picLocks noChangeAspect="1"/>
          </p:cNvPicPr>
          <p:nvPr/>
        </p:nvPicPr>
        <p:blipFill>
          <a:blip r:embed="rId2"/>
          <a:stretch>
            <a:fillRect/>
          </a:stretch>
        </p:blipFill>
        <p:spPr>
          <a:xfrm>
            <a:off x="10240138" y="355507"/>
            <a:ext cx="1188823" cy="1085182"/>
          </a:xfrm>
          <a:prstGeom prst="rect">
            <a:avLst/>
          </a:prstGeom>
        </p:spPr>
      </p:pic>
      <p:sp>
        <p:nvSpPr>
          <p:cNvPr id="4" name="Content Placeholder 3">
            <a:extLst>
              <a:ext uri="{FF2B5EF4-FFF2-40B4-BE49-F238E27FC236}">
                <a16:creationId xmlns:a16="http://schemas.microsoft.com/office/drawing/2014/main" id="{32C3ED28-BE43-2CB7-C8F8-F2B6CE263066}"/>
              </a:ext>
            </a:extLst>
          </p:cNvPr>
          <p:cNvSpPr>
            <a:spLocks noGrp="1"/>
          </p:cNvSpPr>
          <p:nvPr>
            <p:ph idx="1"/>
          </p:nvPr>
        </p:nvSpPr>
        <p:spPr/>
        <p:txBody>
          <a:bodyPr>
            <a:normAutofit lnSpcReduction="10000"/>
          </a:bodyPr>
          <a:lstStyle/>
          <a:p>
            <a:pPr marL="0" indent="0">
              <a:lnSpc>
                <a:spcPct val="80000"/>
              </a:lnSpc>
              <a:buNone/>
            </a:pPr>
            <a:r>
              <a:rPr lang="en-GB" dirty="0"/>
              <a:t>Afternoon</a:t>
            </a:r>
          </a:p>
          <a:p>
            <a:pPr>
              <a:lnSpc>
                <a:spcPct val="110000"/>
              </a:lnSpc>
              <a:spcBef>
                <a:spcPts val="0"/>
              </a:spcBef>
            </a:pPr>
            <a:r>
              <a:rPr lang="en-GB" sz="2000" dirty="0">
                <a:latin typeface="Congenial Light" panose="02000503040000020004"/>
              </a:rPr>
              <a:t>Registration &amp; Collective Worship</a:t>
            </a:r>
          </a:p>
          <a:p>
            <a:pPr>
              <a:lnSpc>
                <a:spcPct val="110000"/>
              </a:lnSpc>
              <a:spcBef>
                <a:spcPts val="0"/>
              </a:spcBef>
            </a:pPr>
            <a:r>
              <a:rPr lang="en-GB" dirty="0">
                <a:latin typeface="Congenial Light" panose="02000503040000020004"/>
              </a:rPr>
              <a:t>Nursery – Circle Time/Literacy</a:t>
            </a:r>
          </a:p>
          <a:p>
            <a:pPr>
              <a:lnSpc>
                <a:spcPct val="110000"/>
              </a:lnSpc>
              <a:spcBef>
                <a:spcPts val="0"/>
              </a:spcBef>
            </a:pPr>
            <a:r>
              <a:rPr lang="en-GB" sz="2000" dirty="0">
                <a:latin typeface="Congenial Light" panose="02000503040000020004"/>
              </a:rPr>
              <a:t>Reception – Talk through Stories</a:t>
            </a:r>
          </a:p>
          <a:p>
            <a:pPr>
              <a:lnSpc>
                <a:spcPct val="110000"/>
              </a:lnSpc>
              <a:spcBef>
                <a:spcPts val="0"/>
              </a:spcBef>
            </a:pPr>
            <a:r>
              <a:rPr lang="en-GB" altLang="en-US" sz="2000" dirty="0">
                <a:latin typeface="Congenial Light" panose="02000503040000020004"/>
              </a:rPr>
              <a:t>Children work in the areas of provision (inside and outside)</a:t>
            </a:r>
          </a:p>
          <a:p>
            <a:pPr>
              <a:lnSpc>
                <a:spcPct val="90000"/>
              </a:lnSpc>
            </a:pPr>
            <a:r>
              <a:rPr lang="en-GB" altLang="en-US" sz="2000" dirty="0">
                <a:latin typeface="Congenial Light" panose="02000503040000020004"/>
              </a:rPr>
              <a:t>Focussed groups </a:t>
            </a:r>
          </a:p>
          <a:p>
            <a:pPr>
              <a:lnSpc>
                <a:spcPct val="90000"/>
              </a:lnSpc>
            </a:pPr>
            <a:r>
              <a:rPr lang="en-GB" altLang="en-US" sz="2000" dirty="0">
                <a:latin typeface="Congenial Light" panose="02000503040000020004"/>
              </a:rPr>
              <a:t>RE sessions</a:t>
            </a:r>
          </a:p>
          <a:p>
            <a:pPr>
              <a:lnSpc>
                <a:spcPct val="90000"/>
              </a:lnSpc>
            </a:pPr>
            <a:r>
              <a:rPr lang="en-GB" altLang="en-US" sz="2000" dirty="0">
                <a:latin typeface="Congenial Light" panose="02000503040000020004"/>
              </a:rPr>
              <a:t>RHE sessions (Reception)</a:t>
            </a:r>
          </a:p>
          <a:p>
            <a:pPr>
              <a:lnSpc>
                <a:spcPct val="90000"/>
              </a:lnSpc>
            </a:pPr>
            <a:r>
              <a:rPr lang="en-GB" altLang="en-US" sz="2000" dirty="0">
                <a:latin typeface="Congenial Light" panose="02000503040000020004"/>
              </a:rPr>
              <a:t>Music sessions</a:t>
            </a:r>
          </a:p>
          <a:p>
            <a:pPr>
              <a:lnSpc>
                <a:spcPct val="90000"/>
              </a:lnSpc>
            </a:pPr>
            <a:r>
              <a:rPr lang="en-GB" altLang="en-US" sz="2000" dirty="0">
                <a:latin typeface="Congenial Light" panose="02000503040000020004"/>
              </a:rPr>
              <a:t>Reception - Weekly PE session </a:t>
            </a:r>
          </a:p>
          <a:p>
            <a:pPr>
              <a:lnSpc>
                <a:spcPct val="90000"/>
              </a:lnSpc>
            </a:pPr>
            <a:r>
              <a:rPr lang="en-GB" altLang="en-US" sz="2000" dirty="0">
                <a:latin typeface="Congenial Light" panose="02000503040000020004"/>
              </a:rPr>
              <a:t>Topical/themed inputs</a:t>
            </a:r>
          </a:p>
          <a:p>
            <a:pPr>
              <a:lnSpc>
                <a:spcPct val="90000"/>
              </a:lnSpc>
            </a:pPr>
            <a:r>
              <a:rPr lang="en-GB" altLang="en-US" sz="2000" dirty="0">
                <a:latin typeface="Congenial Light" panose="02000503040000020004"/>
              </a:rPr>
              <a:t>Story time/preparation for Home Time</a:t>
            </a:r>
          </a:p>
        </p:txBody>
      </p:sp>
    </p:spTree>
    <p:extLst>
      <p:ext uri="{BB962C8B-B14F-4D97-AF65-F5344CB8AC3E}">
        <p14:creationId xmlns:p14="http://schemas.microsoft.com/office/powerpoint/2010/main" val="36596520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763039" y="538754"/>
            <a:ext cx="10492667" cy="1065321"/>
          </a:xfrm>
        </p:spPr>
        <p:txBody>
          <a:bodyPr>
            <a:normAutofit/>
          </a:bodyPr>
          <a:lstStyle/>
          <a:p>
            <a:r>
              <a:rPr lang="en-GB" sz="4400" dirty="0">
                <a:latin typeface="Congenial Light" panose="02000503040000020004" pitchFamily="2" charset="0"/>
              </a:rPr>
              <a:t>Phonics and early reading</a:t>
            </a: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1A31C3C6-C2A5-6F52-E854-487E98E67530}"/>
              </a:ext>
            </a:extLst>
          </p:cNvPr>
          <p:cNvPicPr>
            <a:picLocks noChangeAspect="1"/>
          </p:cNvPicPr>
          <p:nvPr/>
        </p:nvPicPr>
        <p:blipFill>
          <a:blip r:embed="rId2"/>
          <a:stretch>
            <a:fillRect/>
          </a:stretch>
        </p:blipFill>
        <p:spPr>
          <a:xfrm>
            <a:off x="10240138" y="355507"/>
            <a:ext cx="1188823" cy="1085182"/>
          </a:xfrm>
          <a:prstGeom prst="rect">
            <a:avLst/>
          </a:prstGeom>
        </p:spPr>
      </p:pic>
      <p:sp>
        <p:nvSpPr>
          <p:cNvPr id="3" name="Content Placeholder 2">
            <a:extLst>
              <a:ext uri="{FF2B5EF4-FFF2-40B4-BE49-F238E27FC236}">
                <a16:creationId xmlns:a16="http://schemas.microsoft.com/office/drawing/2014/main" id="{D853804E-777B-B1E7-07A1-3432D1699D6B}"/>
              </a:ext>
            </a:extLst>
          </p:cNvPr>
          <p:cNvSpPr>
            <a:spLocks noGrp="1"/>
          </p:cNvSpPr>
          <p:nvPr>
            <p:ph idx="1"/>
          </p:nvPr>
        </p:nvSpPr>
        <p:spPr>
          <a:xfrm>
            <a:off x="533026" y="1874838"/>
            <a:ext cx="10276935" cy="4726378"/>
          </a:xfrm>
        </p:spPr>
        <p:txBody>
          <a:bodyPr>
            <a:normAutofit fontScale="92500"/>
          </a:bodyPr>
          <a:lstStyle/>
          <a:p>
            <a:pPr marL="0" indent="0">
              <a:buNone/>
            </a:pPr>
            <a:r>
              <a:rPr lang="en-GB" sz="2200" dirty="0">
                <a:latin typeface="Congenial Light" panose="02000503040000020004"/>
              </a:rPr>
              <a:t>We follow the Read Write Inc. (RWI) phonics scheme</a:t>
            </a:r>
          </a:p>
          <a:p>
            <a:r>
              <a:rPr lang="en-GB" sz="2200" dirty="0">
                <a:latin typeface="Congenial Light" panose="02000503040000020004"/>
              </a:rPr>
              <a:t>Nursery – RWI Phonics begins in the Summer term, we do lots of pre-phonics work over the course of the year (Phase 1 Phonics)</a:t>
            </a:r>
          </a:p>
          <a:p>
            <a:r>
              <a:rPr lang="en-GB" sz="2200" dirty="0">
                <a:latin typeface="Congenial Light" panose="02000503040000020004"/>
              </a:rPr>
              <a:t>Reception – RWI daily Phonics sessions</a:t>
            </a:r>
          </a:p>
          <a:p>
            <a:r>
              <a:rPr lang="en-GB" sz="2200" dirty="0">
                <a:latin typeface="Congenial Light" panose="02000503040000020004"/>
              </a:rPr>
              <a:t>Initially in whole class sessions, moves to smaller groups after around 4-6 weeks</a:t>
            </a:r>
          </a:p>
          <a:p>
            <a:pPr marL="0" indent="0">
              <a:buNone/>
            </a:pPr>
            <a:r>
              <a:rPr lang="en-GB" sz="2000" dirty="0">
                <a:latin typeface="Congenial Light" panose="02000503040000020004"/>
                <a:hlinkClick r:id="rId3"/>
              </a:rPr>
              <a:t>https://home.oxfordowl.co.uk/reading/reading-schemes-oxford-levels/read-write-inc-phonics-guide/</a:t>
            </a:r>
            <a:endParaRPr lang="en-GB" sz="2000" dirty="0">
              <a:latin typeface="Congenial Light" panose="02000503040000020004"/>
            </a:endParaRPr>
          </a:p>
          <a:p>
            <a:pPr marL="0" indent="0">
              <a:buNone/>
            </a:pPr>
            <a:r>
              <a:rPr lang="en-GB" sz="1800" dirty="0">
                <a:hlinkClick r:id="rId4"/>
              </a:rPr>
              <a:t>How the Read Write Inc. phonics works - a parent/carer’s guide (youtube.com</a:t>
            </a:r>
            <a:r>
              <a:rPr lang="en-GB" dirty="0">
                <a:hlinkClick r:id="rId4"/>
              </a:rPr>
              <a:t>)</a:t>
            </a:r>
            <a:endParaRPr lang="en-GB" sz="2000" dirty="0">
              <a:latin typeface="CCW Precursive 2" panose="03050602040000000000" pitchFamily="66" charset="0"/>
            </a:endParaRPr>
          </a:p>
          <a:p>
            <a:pPr marL="0" indent="0">
              <a:buNone/>
            </a:pPr>
            <a:endParaRPr lang="en-GB" sz="2000" dirty="0">
              <a:latin typeface="CCW Precursive 2" panose="03050602040000000000" pitchFamily="66" charset="0"/>
            </a:endParaRPr>
          </a:p>
          <a:p>
            <a:pPr marL="0" indent="0">
              <a:buNone/>
            </a:pPr>
            <a:endParaRPr lang="en-GB" sz="2000" dirty="0">
              <a:latin typeface="CCW Precursive 2" panose="03050602040000000000" pitchFamily="66" charset="0"/>
            </a:endParaRPr>
          </a:p>
        </p:txBody>
      </p:sp>
      <p:pic>
        <p:nvPicPr>
          <p:cNvPr id="6" name="Picture 5">
            <a:extLst>
              <a:ext uri="{FF2B5EF4-FFF2-40B4-BE49-F238E27FC236}">
                <a16:creationId xmlns:a16="http://schemas.microsoft.com/office/drawing/2014/main" id="{A2875C25-594E-8E2C-EE10-9990FBD3244E}"/>
              </a:ext>
            </a:extLst>
          </p:cNvPr>
          <p:cNvPicPr>
            <a:picLocks noChangeAspect="1"/>
          </p:cNvPicPr>
          <p:nvPr/>
        </p:nvPicPr>
        <p:blipFill>
          <a:blip r:embed="rId5"/>
          <a:stretch>
            <a:fillRect/>
          </a:stretch>
        </p:blipFill>
        <p:spPr>
          <a:xfrm>
            <a:off x="8990891" y="3285216"/>
            <a:ext cx="2621507" cy="816935"/>
          </a:xfrm>
          <a:prstGeom prst="rect">
            <a:avLst/>
          </a:prstGeom>
        </p:spPr>
      </p:pic>
    </p:spTree>
    <p:extLst>
      <p:ext uri="{BB962C8B-B14F-4D97-AF65-F5344CB8AC3E}">
        <p14:creationId xmlns:p14="http://schemas.microsoft.com/office/powerpoint/2010/main" val="36013960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763039" y="538754"/>
            <a:ext cx="10492667" cy="1065321"/>
          </a:xfrm>
        </p:spPr>
        <p:txBody>
          <a:bodyPr>
            <a:normAutofit/>
          </a:bodyPr>
          <a:lstStyle/>
          <a:p>
            <a:r>
              <a:rPr lang="en-GB" sz="4400" dirty="0">
                <a:latin typeface="Congenial Light" panose="02000503040000020004" pitchFamily="2" charset="0"/>
              </a:rPr>
              <a:t>Phonics and early reading</a:t>
            </a: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1A31C3C6-C2A5-6F52-E854-487E98E67530}"/>
              </a:ext>
            </a:extLst>
          </p:cNvPr>
          <p:cNvPicPr>
            <a:picLocks noChangeAspect="1"/>
          </p:cNvPicPr>
          <p:nvPr/>
        </p:nvPicPr>
        <p:blipFill>
          <a:blip r:embed="rId2"/>
          <a:stretch>
            <a:fillRect/>
          </a:stretch>
        </p:blipFill>
        <p:spPr>
          <a:xfrm>
            <a:off x="10240138" y="355507"/>
            <a:ext cx="1188823" cy="1085182"/>
          </a:xfrm>
          <a:prstGeom prst="rect">
            <a:avLst/>
          </a:prstGeom>
        </p:spPr>
      </p:pic>
      <p:sp>
        <p:nvSpPr>
          <p:cNvPr id="3" name="Content Placeholder 2">
            <a:extLst>
              <a:ext uri="{FF2B5EF4-FFF2-40B4-BE49-F238E27FC236}">
                <a16:creationId xmlns:a16="http://schemas.microsoft.com/office/drawing/2014/main" id="{D853804E-777B-B1E7-07A1-3432D1699D6B}"/>
              </a:ext>
            </a:extLst>
          </p:cNvPr>
          <p:cNvSpPr>
            <a:spLocks noGrp="1"/>
          </p:cNvSpPr>
          <p:nvPr>
            <p:ph idx="1"/>
          </p:nvPr>
        </p:nvSpPr>
        <p:spPr>
          <a:xfrm>
            <a:off x="533027" y="1874838"/>
            <a:ext cx="10171486" cy="3946911"/>
          </a:xfrm>
        </p:spPr>
        <p:txBody>
          <a:bodyPr>
            <a:normAutofit/>
          </a:bodyPr>
          <a:lstStyle/>
          <a:p>
            <a:r>
              <a:rPr lang="en-GB" sz="2000" dirty="0">
                <a:latin typeface="Congenial Light" panose="02000503040000020004"/>
              </a:rPr>
              <a:t>RWI’s Nursery scheme is designed for Nurseries and Pre-Schools to teach phonics the term before children start in Reception (Summer Term).</a:t>
            </a:r>
          </a:p>
          <a:p>
            <a:r>
              <a:rPr lang="en-GB" sz="2000" dirty="0">
                <a:latin typeface="Congenial Light" panose="02000503040000020004"/>
              </a:rPr>
              <a:t>Prior to this, we focus on Phase 1 which concentrates on developing children's speaking and listening skills and lays the foundations for the later phonic work. The emphasis during Phase 1 is to get children attuned to the sounds around them and ready to begin developing oral blending and segmenting skills.</a:t>
            </a:r>
          </a:p>
          <a:p>
            <a:pPr marL="0" indent="0">
              <a:buNone/>
            </a:pPr>
            <a:endParaRPr lang="en-GB" sz="2000" dirty="0">
              <a:latin typeface="CCW Precursive 2" panose="03050602040000000000" pitchFamily="66" charset="0"/>
            </a:endParaRPr>
          </a:p>
        </p:txBody>
      </p:sp>
      <p:pic>
        <p:nvPicPr>
          <p:cNvPr id="6" name="Picture 5">
            <a:extLst>
              <a:ext uri="{FF2B5EF4-FFF2-40B4-BE49-F238E27FC236}">
                <a16:creationId xmlns:a16="http://schemas.microsoft.com/office/drawing/2014/main" id="{A2875C25-594E-8E2C-EE10-9990FBD3244E}"/>
              </a:ext>
            </a:extLst>
          </p:cNvPr>
          <p:cNvPicPr>
            <a:picLocks noChangeAspect="1"/>
          </p:cNvPicPr>
          <p:nvPr/>
        </p:nvPicPr>
        <p:blipFill>
          <a:blip r:embed="rId3"/>
          <a:stretch>
            <a:fillRect/>
          </a:stretch>
        </p:blipFill>
        <p:spPr>
          <a:xfrm>
            <a:off x="9068585" y="5678463"/>
            <a:ext cx="2621507" cy="816935"/>
          </a:xfrm>
          <a:prstGeom prst="rect">
            <a:avLst/>
          </a:prstGeom>
        </p:spPr>
      </p:pic>
    </p:spTree>
    <p:extLst>
      <p:ext uri="{BB962C8B-B14F-4D97-AF65-F5344CB8AC3E}">
        <p14:creationId xmlns:p14="http://schemas.microsoft.com/office/powerpoint/2010/main" val="3519471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763039" y="538754"/>
            <a:ext cx="10492667" cy="1065321"/>
          </a:xfrm>
        </p:spPr>
        <p:txBody>
          <a:bodyPr>
            <a:normAutofit/>
          </a:bodyPr>
          <a:lstStyle/>
          <a:p>
            <a:r>
              <a:rPr lang="en-GB" sz="4400" dirty="0">
                <a:latin typeface="Congenial Light" panose="02000503040000020004" pitchFamily="2" charset="0"/>
              </a:rPr>
              <a:t>Phonics and early reading</a:t>
            </a: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1A31C3C6-C2A5-6F52-E854-487E98E67530}"/>
              </a:ext>
            </a:extLst>
          </p:cNvPr>
          <p:cNvPicPr>
            <a:picLocks noChangeAspect="1"/>
          </p:cNvPicPr>
          <p:nvPr/>
        </p:nvPicPr>
        <p:blipFill>
          <a:blip r:embed="rId2"/>
          <a:stretch>
            <a:fillRect/>
          </a:stretch>
        </p:blipFill>
        <p:spPr>
          <a:xfrm>
            <a:off x="10240138" y="355507"/>
            <a:ext cx="1188823" cy="1085182"/>
          </a:xfrm>
          <a:prstGeom prst="rect">
            <a:avLst/>
          </a:prstGeom>
        </p:spPr>
      </p:pic>
      <p:sp>
        <p:nvSpPr>
          <p:cNvPr id="3" name="Content Placeholder 2">
            <a:extLst>
              <a:ext uri="{FF2B5EF4-FFF2-40B4-BE49-F238E27FC236}">
                <a16:creationId xmlns:a16="http://schemas.microsoft.com/office/drawing/2014/main" id="{D853804E-777B-B1E7-07A1-3432D1699D6B}"/>
              </a:ext>
            </a:extLst>
          </p:cNvPr>
          <p:cNvSpPr>
            <a:spLocks noGrp="1"/>
          </p:cNvSpPr>
          <p:nvPr>
            <p:ph idx="1"/>
          </p:nvPr>
        </p:nvSpPr>
        <p:spPr>
          <a:xfrm>
            <a:off x="1033362" y="1917664"/>
            <a:ext cx="10171486" cy="3787775"/>
          </a:xfrm>
        </p:spPr>
        <p:txBody>
          <a:bodyPr>
            <a:normAutofit fontScale="92500"/>
          </a:bodyPr>
          <a:lstStyle/>
          <a:p>
            <a:r>
              <a:rPr lang="en-GB" sz="2000" dirty="0">
                <a:latin typeface="Congenial Light" panose="02000503040000020004" pitchFamily="2" charset="0"/>
              </a:rPr>
              <a:t>Children in Reception will begin with learning the Set 1 sounds – each session follows a similar routine which includes learning to see and say the new sound, oral blending, sound blending and letter formation.</a:t>
            </a:r>
          </a:p>
          <a:p>
            <a:r>
              <a:rPr lang="en-GB" sz="2000" dirty="0">
                <a:latin typeface="Congenial Light" panose="02000503040000020004" pitchFamily="2" charset="0"/>
              </a:rPr>
              <a:t>As part of the scheme, we encourage and model saying the sounds in the ‘purest’ form:</a:t>
            </a:r>
          </a:p>
          <a:p>
            <a:pPr marL="0" indent="0">
              <a:buNone/>
            </a:pPr>
            <a:r>
              <a:rPr lang="en-GB" dirty="0">
                <a:latin typeface="Congenial Light" panose="02000503040000020004" pitchFamily="2" charset="0"/>
                <a:hlinkClick r:id="rId3"/>
              </a:rPr>
              <a:t>Read Write Inc.: How to say the set one, set two and set three sounds (youtube.com)</a:t>
            </a:r>
            <a:endParaRPr lang="en-GB" dirty="0">
              <a:latin typeface="Congenial Light" panose="02000503040000020004" pitchFamily="2" charset="0"/>
            </a:endParaRPr>
          </a:p>
          <a:p>
            <a:r>
              <a:rPr lang="en-GB" sz="2000" dirty="0">
                <a:latin typeface="Congenial Light" panose="02000503040000020004" pitchFamily="2" charset="0"/>
              </a:rPr>
              <a:t>As the children progress, they will begin to read ‘</a:t>
            </a:r>
            <a:r>
              <a:rPr lang="en-GB" sz="2000" dirty="0">
                <a:solidFill>
                  <a:srgbClr val="00B050"/>
                </a:solidFill>
                <a:latin typeface="Congenial Light" panose="02000503040000020004" pitchFamily="2" charset="0"/>
              </a:rPr>
              <a:t>green</a:t>
            </a:r>
            <a:r>
              <a:rPr lang="en-GB" sz="2000" dirty="0">
                <a:latin typeface="Congenial Light" panose="02000503040000020004" pitchFamily="2" charset="0"/>
              </a:rPr>
              <a:t>’ and ‘</a:t>
            </a:r>
            <a:r>
              <a:rPr lang="en-GB" sz="2000" dirty="0">
                <a:solidFill>
                  <a:srgbClr val="FF0000"/>
                </a:solidFill>
                <a:latin typeface="Congenial Light" panose="02000503040000020004" pitchFamily="2" charset="0"/>
              </a:rPr>
              <a:t>red</a:t>
            </a:r>
            <a:r>
              <a:rPr lang="en-GB" sz="2000" dirty="0">
                <a:latin typeface="Congenial Light" panose="02000503040000020004" pitchFamily="2" charset="0"/>
              </a:rPr>
              <a:t>’ words – ‘Word Time’, ‘Ditties’ and story books. </a:t>
            </a:r>
          </a:p>
        </p:txBody>
      </p:sp>
      <p:pic>
        <p:nvPicPr>
          <p:cNvPr id="6" name="Picture 5">
            <a:extLst>
              <a:ext uri="{FF2B5EF4-FFF2-40B4-BE49-F238E27FC236}">
                <a16:creationId xmlns:a16="http://schemas.microsoft.com/office/drawing/2014/main" id="{A2875C25-594E-8E2C-EE10-9990FBD3244E}"/>
              </a:ext>
            </a:extLst>
          </p:cNvPr>
          <p:cNvPicPr>
            <a:picLocks noChangeAspect="1"/>
          </p:cNvPicPr>
          <p:nvPr/>
        </p:nvPicPr>
        <p:blipFill>
          <a:blip r:embed="rId4"/>
          <a:stretch>
            <a:fillRect/>
          </a:stretch>
        </p:blipFill>
        <p:spPr>
          <a:xfrm>
            <a:off x="9294734" y="5605558"/>
            <a:ext cx="2621507" cy="816935"/>
          </a:xfrm>
          <a:prstGeom prst="rect">
            <a:avLst/>
          </a:prstGeom>
        </p:spPr>
      </p:pic>
    </p:spTree>
    <p:extLst>
      <p:ext uri="{BB962C8B-B14F-4D97-AF65-F5344CB8AC3E}">
        <p14:creationId xmlns:p14="http://schemas.microsoft.com/office/powerpoint/2010/main" val="20024345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763039" y="538754"/>
            <a:ext cx="10492667" cy="1065321"/>
          </a:xfrm>
        </p:spPr>
        <p:txBody>
          <a:bodyPr>
            <a:normAutofit/>
          </a:bodyPr>
          <a:lstStyle/>
          <a:p>
            <a:r>
              <a:rPr lang="en-GB" sz="4400" dirty="0">
                <a:latin typeface="Congenial Light" panose="02000503040000020004" pitchFamily="2" charset="0"/>
              </a:rPr>
              <a:t>Phonics and early reading</a:t>
            </a: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1A31C3C6-C2A5-6F52-E854-487E98E67530}"/>
              </a:ext>
            </a:extLst>
          </p:cNvPr>
          <p:cNvPicPr>
            <a:picLocks noChangeAspect="1"/>
          </p:cNvPicPr>
          <p:nvPr/>
        </p:nvPicPr>
        <p:blipFill>
          <a:blip r:embed="rId2"/>
          <a:stretch>
            <a:fillRect/>
          </a:stretch>
        </p:blipFill>
        <p:spPr>
          <a:xfrm>
            <a:off x="10240138" y="355507"/>
            <a:ext cx="1188823" cy="1085182"/>
          </a:xfrm>
          <a:prstGeom prst="rect">
            <a:avLst/>
          </a:prstGeom>
        </p:spPr>
      </p:pic>
      <p:sp>
        <p:nvSpPr>
          <p:cNvPr id="3" name="Content Placeholder 2">
            <a:extLst>
              <a:ext uri="{FF2B5EF4-FFF2-40B4-BE49-F238E27FC236}">
                <a16:creationId xmlns:a16="http://schemas.microsoft.com/office/drawing/2014/main" id="{D853804E-777B-B1E7-07A1-3432D1699D6B}"/>
              </a:ext>
            </a:extLst>
          </p:cNvPr>
          <p:cNvSpPr>
            <a:spLocks noGrp="1"/>
          </p:cNvSpPr>
          <p:nvPr>
            <p:ph idx="1"/>
          </p:nvPr>
        </p:nvSpPr>
        <p:spPr>
          <a:xfrm>
            <a:off x="533027" y="1874838"/>
            <a:ext cx="10171486" cy="4414641"/>
          </a:xfrm>
        </p:spPr>
        <p:txBody>
          <a:bodyPr>
            <a:normAutofit fontScale="32500" lnSpcReduction="20000"/>
          </a:bodyPr>
          <a:lstStyle/>
          <a:p>
            <a:r>
              <a:rPr lang="en-GB" sz="4900" dirty="0">
                <a:latin typeface="Congenial Light" panose="02000503040000020004" pitchFamily="2" charset="0"/>
              </a:rPr>
              <a:t>‘Word Time’ – as soon as children have learnt a few initial sounds, they begin to learn to blend the sounds together to read real words. Each word time session involves oral blending before we show the words written on green cards – ‘</a:t>
            </a:r>
            <a:r>
              <a:rPr lang="en-GB" sz="4900" dirty="0">
                <a:solidFill>
                  <a:srgbClr val="00B050"/>
                </a:solidFill>
                <a:latin typeface="Congenial Light" panose="02000503040000020004" pitchFamily="2" charset="0"/>
              </a:rPr>
              <a:t>green</a:t>
            </a:r>
            <a:r>
              <a:rPr lang="en-GB" sz="4900" dirty="0">
                <a:latin typeface="Congenial Light" panose="02000503040000020004" pitchFamily="2" charset="0"/>
              </a:rPr>
              <a:t> words.’</a:t>
            </a:r>
          </a:p>
          <a:p>
            <a:r>
              <a:rPr lang="en-GB" sz="4900" dirty="0">
                <a:latin typeface="Congenial Light" panose="02000503040000020004" pitchFamily="2" charset="0"/>
              </a:rPr>
              <a:t>Children practise ‘Fred talking’ until they become able to read them on sight.</a:t>
            </a:r>
          </a:p>
          <a:p>
            <a:r>
              <a:rPr lang="en-GB" sz="4900" dirty="0">
                <a:latin typeface="Congenial Light" panose="02000503040000020004" pitchFamily="2" charset="0"/>
              </a:rPr>
              <a:t>Fred plays an important part of our Phonics sessions, he is only able to speak in sounds, not whole words.</a:t>
            </a:r>
          </a:p>
          <a:p>
            <a:r>
              <a:rPr lang="en-GB" sz="4900" dirty="0">
                <a:latin typeface="Congenial Light" panose="02000503040000020004" pitchFamily="2" charset="0"/>
              </a:rPr>
              <a:t>Children can start blending sounds as soon as they know a small group of letters well. We start with blending oral sounds then progress to reading the letters and blending them together to say the word.</a:t>
            </a:r>
          </a:p>
          <a:p>
            <a:r>
              <a:rPr lang="en-GB" sz="4900" dirty="0">
                <a:latin typeface="Congenial Light" panose="02000503040000020004" pitchFamily="2" charset="0"/>
              </a:rPr>
              <a:t>‘Ditty’ sessions follow on from this where children who are becoming confident with reading single words are introduced to reading sentences.</a:t>
            </a:r>
          </a:p>
          <a:p>
            <a:endParaRPr lang="en-GB" sz="2000" dirty="0">
              <a:latin typeface="CCW Precursive 2" panose="03050602040000000000" pitchFamily="66" charset="0"/>
            </a:endParaRPr>
          </a:p>
        </p:txBody>
      </p:sp>
      <p:pic>
        <p:nvPicPr>
          <p:cNvPr id="6" name="Picture 5">
            <a:extLst>
              <a:ext uri="{FF2B5EF4-FFF2-40B4-BE49-F238E27FC236}">
                <a16:creationId xmlns:a16="http://schemas.microsoft.com/office/drawing/2014/main" id="{A2875C25-594E-8E2C-EE10-9990FBD3244E}"/>
              </a:ext>
            </a:extLst>
          </p:cNvPr>
          <p:cNvPicPr>
            <a:picLocks noChangeAspect="1"/>
          </p:cNvPicPr>
          <p:nvPr/>
        </p:nvPicPr>
        <p:blipFill>
          <a:blip r:embed="rId3"/>
          <a:stretch>
            <a:fillRect/>
          </a:stretch>
        </p:blipFill>
        <p:spPr>
          <a:xfrm>
            <a:off x="9294734" y="5605558"/>
            <a:ext cx="2621507" cy="816935"/>
          </a:xfrm>
          <a:prstGeom prst="rect">
            <a:avLst/>
          </a:prstGeom>
        </p:spPr>
      </p:pic>
      <p:pic>
        <p:nvPicPr>
          <p:cNvPr id="4" name="Picture 3">
            <a:extLst>
              <a:ext uri="{FF2B5EF4-FFF2-40B4-BE49-F238E27FC236}">
                <a16:creationId xmlns:a16="http://schemas.microsoft.com/office/drawing/2014/main" id="{606DDF2E-ADAF-D9ED-99F2-DACA6DBAF87C}"/>
              </a:ext>
            </a:extLst>
          </p:cNvPr>
          <p:cNvPicPr>
            <a:picLocks noChangeAspect="1"/>
          </p:cNvPicPr>
          <p:nvPr/>
        </p:nvPicPr>
        <p:blipFill>
          <a:blip r:embed="rId4"/>
          <a:stretch>
            <a:fillRect/>
          </a:stretch>
        </p:blipFill>
        <p:spPr>
          <a:xfrm>
            <a:off x="10545160" y="2690059"/>
            <a:ext cx="1437081" cy="1111231"/>
          </a:xfrm>
          <a:prstGeom prst="rect">
            <a:avLst/>
          </a:prstGeom>
        </p:spPr>
      </p:pic>
    </p:spTree>
    <p:extLst>
      <p:ext uri="{BB962C8B-B14F-4D97-AF65-F5344CB8AC3E}">
        <p14:creationId xmlns:p14="http://schemas.microsoft.com/office/powerpoint/2010/main" val="39947552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763039" y="538754"/>
            <a:ext cx="10492667" cy="1065321"/>
          </a:xfrm>
        </p:spPr>
        <p:txBody>
          <a:bodyPr>
            <a:normAutofit/>
          </a:bodyPr>
          <a:lstStyle/>
          <a:p>
            <a:r>
              <a:rPr lang="en-GB" sz="4400" dirty="0">
                <a:latin typeface="Congenial Light" panose="02000503040000020004" pitchFamily="2" charset="0"/>
              </a:rPr>
              <a:t>Phonics and early reading</a:t>
            </a: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1A31C3C6-C2A5-6F52-E854-487E98E67530}"/>
              </a:ext>
            </a:extLst>
          </p:cNvPr>
          <p:cNvPicPr>
            <a:picLocks noChangeAspect="1"/>
          </p:cNvPicPr>
          <p:nvPr/>
        </p:nvPicPr>
        <p:blipFill>
          <a:blip r:embed="rId2"/>
          <a:stretch>
            <a:fillRect/>
          </a:stretch>
        </p:blipFill>
        <p:spPr>
          <a:xfrm>
            <a:off x="10240138" y="355507"/>
            <a:ext cx="1188823" cy="1085182"/>
          </a:xfrm>
          <a:prstGeom prst="rect">
            <a:avLst/>
          </a:prstGeom>
        </p:spPr>
      </p:pic>
      <p:sp>
        <p:nvSpPr>
          <p:cNvPr id="3" name="Content Placeholder 2">
            <a:extLst>
              <a:ext uri="{FF2B5EF4-FFF2-40B4-BE49-F238E27FC236}">
                <a16:creationId xmlns:a16="http://schemas.microsoft.com/office/drawing/2014/main" id="{D853804E-777B-B1E7-07A1-3432D1699D6B}"/>
              </a:ext>
            </a:extLst>
          </p:cNvPr>
          <p:cNvSpPr>
            <a:spLocks noGrp="1"/>
          </p:cNvSpPr>
          <p:nvPr>
            <p:ph idx="1"/>
          </p:nvPr>
        </p:nvSpPr>
        <p:spPr>
          <a:xfrm>
            <a:off x="533027" y="1874838"/>
            <a:ext cx="10171486" cy="4414641"/>
          </a:xfrm>
        </p:spPr>
        <p:txBody>
          <a:bodyPr>
            <a:normAutofit/>
          </a:bodyPr>
          <a:lstStyle/>
          <a:p>
            <a:r>
              <a:rPr lang="en-GB" sz="2000" dirty="0">
                <a:latin typeface="Congenial Light" panose="02000503040000020004" pitchFamily="2" charset="0"/>
              </a:rPr>
              <a:t>The next stage of RWI phonics is for children to read storybooks that are linked to their developing phonic knowledge.</a:t>
            </a:r>
          </a:p>
          <a:p>
            <a:r>
              <a:rPr lang="en-GB" sz="2000" dirty="0">
                <a:latin typeface="Congenial Light" panose="02000503040000020004" pitchFamily="2" charset="0"/>
              </a:rPr>
              <a:t>The storybooks consist of </a:t>
            </a:r>
            <a:r>
              <a:rPr lang="en-GB" sz="2000" dirty="0">
                <a:solidFill>
                  <a:srgbClr val="00B050"/>
                </a:solidFill>
                <a:latin typeface="Congenial Light" panose="02000503040000020004" pitchFamily="2" charset="0"/>
              </a:rPr>
              <a:t>green</a:t>
            </a:r>
            <a:r>
              <a:rPr lang="en-GB" sz="2000" dirty="0">
                <a:latin typeface="Congenial Light" panose="02000503040000020004" pitchFamily="2" charset="0"/>
              </a:rPr>
              <a:t> words linked to the sounds they have been learning and </a:t>
            </a:r>
            <a:r>
              <a:rPr lang="en-GB" sz="2000" dirty="0">
                <a:solidFill>
                  <a:srgbClr val="FF0000"/>
                </a:solidFill>
                <a:latin typeface="Congenial Light" panose="02000503040000020004" pitchFamily="2" charset="0"/>
              </a:rPr>
              <a:t>red</a:t>
            </a:r>
            <a:r>
              <a:rPr lang="en-GB" sz="2000" dirty="0">
                <a:latin typeface="Congenial Light" panose="02000503040000020004" pitchFamily="2" charset="0"/>
              </a:rPr>
              <a:t> words – words that are not decodable.</a:t>
            </a:r>
          </a:p>
          <a:p>
            <a:r>
              <a:rPr lang="en-GB" sz="2000" dirty="0">
                <a:latin typeface="Congenial Light" panose="02000503040000020004" pitchFamily="2" charset="0"/>
              </a:rPr>
              <a:t>Activities such as comprehension, questions, partner work and writing activities follow.</a:t>
            </a:r>
          </a:p>
          <a:p>
            <a:endParaRPr lang="en-GB" sz="2000" dirty="0">
              <a:latin typeface="CCW Precursive 2" panose="03050602040000000000" pitchFamily="66" charset="0"/>
            </a:endParaRPr>
          </a:p>
        </p:txBody>
      </p:sp>
      <p:pic>
        <p:nvPicPr>
          <p:cNvPr id="6" name="Picture 5">
            <a:extLst>
              <a:ext uri="{FF2B5EF4-FFF2-40B4-BE49-F238E27FC236}">
                <a16:creationId xmlns:a16="http://schemas.microsoft.com/office/drawing/2014/main" id="{A2875C25-594E-8E2C-EE10-9990FBD3244E}"/>
              </a:ext>
            </a:extLst>
          </p:cNvPr>
          <p:cNvPicPr>
            <a:picLocks noChangeAspect="1"/>
          </p:cNvPicPr>
          <p:nvPr/>
        </p:nvPicPr>
        <p:blipFill>
          <a:blip r:embed="rId3"/>
          <a:stretch>
            <a:fillRect/>
          </a:stretch>
        </p:blipFill>
        <p:spPr>
          <a:xfrm>
            <a:off x="9294734" y="5605558"/>
            <a:ext cx="2621507" cy="816935"/>
          </a:xfrm>
          <a:prstGeom prst="rect">
            <a:avLst/>
          </a:prstGeom>
        </p:spPr>
      </p:pic>
      <p:pic>
        <p:nvPicPr>
          <p:cNvPr id="7" name="Picture 6">
            <a:extLst>
              <a:ext uri="{FF2B5EF4-FFF2-40B4-BE49-F238E27FC236}">
                <a16:creationId xmlns:a16="http://schemas.microsoft.com/office/drawing/2014/main" id="{E4110FDC-9EDF-2958-7AB7-C39C7DE6792A}"/>
              </a:ext>
            </a:extLst>
          </p:cNvPr>
          <p:cNvPicPr>
            <a:picLocks noChangeAspect="1"/>
          </p:cNvPicPr>
          <p:nvPr/>
        </p:nvPicPr>
        <p:blipFill>
          <a:blip r:embed="rId4"/>
          <a:stretch>
            <a:fillRect/>
          </a:stretch>
        </p:blipFill>
        <p:spPr>
          <a:xfrm>
            <a:off x="4443649" y="4698356"/>
            <a:ext cx="2397269" cy="1814403"/>
          </a:xfrm>
          <a:prstGeom prst="rect">
            <a:avLst/>
          </a:prstGeom>
        </p:spPr>
      </p:pic>
    </p:spTree>
    <p:extLst>
      <p:ext uri="{BB962C8B-B14F-4D97-AF65-F5344CB8AC3E}">
        <p14:creationId xmlns:p14="http://schemas.microsoft.com/office/powerpoint/2010/main" val="25467758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763039" y="538754"/>
            <a:ext cx="10492667" cy="1065321"/>
          </a:xfrm>
        </p:spPr>
        <p:txBody>
          <a:bodyPr>
            <a:normAutofit/>
          </a:bodyPr>
          <a:lstStyle/>
          <a:p>
            <a:r>
              <a:rPr lang="en-GB" sz="4400" dirty="0">
                <a:latin typeface="Congenial Light" panose="02000503040000020004" pitchFamily="2" charset="0"/>
              </a:rPr>
              <a:t>Phonics and early reading</a:t>
            </a: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1A31C3C6-C2A5-6F52-E854-487E98E67530}"/>
              </a:ext>
            </a:extLst>
          </p:cNvPr>
          <p:cNvPicPr>
            <a:picLocks noChangeAspect="1"/>
          </p:cNvPicPr>
          <p:nvPr/>
        </p:nvPicPr>
        <p:blipFill>
          <a:blip r:embed="rId2"/>
          <a:stretch>
            <a:fillRect/>
          </a:stretch>
        </p:blipFill>
        <p:spPr>
          <a:xfrm>
            <a:off x="10240138" y="355507"/>
            <a:ext cx="1188823" cy="1085182"/>
          </a:xfrm>
          <a:prstGeom prst="rect">
            <a:avLst/>
          </a:prstGeom>
        </p:spPr>
      </p:pic>
      <p:sp>
        <p:nvSpPr>
          <p:cNvPr id="3" name="Content Placeholder 2">
            <a:extLst>
              <a:ext uri="{FF2B5EF4-FFF2-40B4-BE49-F238E27FC236}">
                <a16:creationId xmlns:a16="http://schemas.microsoft.com/office/drawing/2014/main" id="{D853804E-777B-B1E7-07A1-3432D1699D6B}"/>
              </a:ext>
            </a:extLst>
          </p:cNvPr>
          <p:cNvSpPr>
            <a:spLocks noGrp="1"/>
          </p:cNvSpPr>
          <p:nvPr>
            <p:ph idx="1"/>
          </p:nvPr>
        </p:nvSpPr>
        <p:spPr>
          <a:xfrm>
            <a:off x="533027" y="1874838"/>
            <a:ext cx="10171486" cy="4414641"/>
          </a:xfrm>
        </p:spPr>
        <p:txBody>
          <a:bodyPr>
            <a:normAutofit/>
          </a:bodyPr>
          <a:lstStyle/>
          <a:p>
            <a:r>
              <a:rPr lang="en-GB" sz="1800" dirty="0">
                <a:latin typeface="Congenial Light" panose="02000503040000020004" pitchFamily="2" charset="0"/>
              </a:rPr>
              <a:t>Spelling with ‘Fred Fingers’ – we teach the children to use their fingers to aid them as they write words. The children say the sounds out loud and break the word down into individual sounds.</a:t>
            </a:r>
          </a:p>
          <a:p>
            <a:r>
              <a:rPr lang="en-GB" sz="1800" dirty="0">
                <a:latin typeface="Congenial Light" panose="02000503040000020004" pitchFamily="2" charset="0"/>
              </a:rPr>
              <a:t>If a word has three sounds, children hold up three fingers, fours sounds, four fingers etc.</a:t>
            </a:r>
          </a:p>
          <a:p>
            <a:r>
              <a:rPr lang="en-GB" sz="1800" dirty="0">
                <a:latin typeface="Congenial Light" panose="02000503040000020004" pitchFamily="2" charset="0"/>
              </a:rPr>
              <a:t>Children pinch each finger as they say the sounds needed in the word. Then they write the letters that represent each sound.</a:t>
            </a:r>
          </a:p>
          <a:p>
            <a:r>
              <a:rPr lang="en-GB" sz="1800" dirty="0">
                <a:latin typeface="Congenial Light" panose="02000503040000020004" pitchFamily="2" charset="0"/>
              </a:rPr>
              <a:t>Letter formation is covered each day using the ‘letter formation rhyme’ linked to the sound cards.</a:t>
            </a:r>
          </a:p>
          <a:p>
            <a:endParaRPr lang="en-GB" sz="2000" dirty="0">
              <a:latin typeface="CCW Precursive 2" panose="03050602040000000000" pitchFamily="66" charset="0"/>
            </a:endParaRPr>
          </a:p>
        </p:txBody>
      </p:sp>
      <p:pic>
        <p:nvPicPr>
          <p:cNvPr id="6" name="Picture 5">
            <a:extLst>
              <a:ext uri="{FF2B5EF4-FFF2-40B4-BE49-F238E27FC236}">
                <a16:creationId xmlns:a16="http://schemas.microsoft.com/office/drawing/2014/main" id="{A2875C25-594E-8E2C-EE10-9990FBD3244E}"/>
              </a:ext>
            </a:extLst>
          </p:cNvPr>
          <p:cNvPicPr>
            <a:picLocks noChangeAspect="1"/>
          </p:cNvPicPr>
          <p:nvPr/>
        </p:nvPicPr>
        <p:blipFill>
          <a:blip r:embed="rId3"/>
          <a:stretch>
            <a:fillRect/>
          </a:stretch>
        </p:blipFill>
        <p:spPr>
          <a:xfrm>
            <a:off x="9294734" y="5605558"/>
            <a:ext cx="2621507" cy="816935"/>
          </a:xfrm>
          <a:prstGeom prst="rect">
            <a:avLst/>
          </a:prstGeom>
        </p:spPr>
      </p:pic>
    </p:spTree>
    <p:extLst>
      <p:ext uri="{BB962C8B-B14F-4D97-AF65-F5344CB8AC3E}">
        <p14:creationId xmlns:p14="http://schemas.microsoft.com/office/powerpoint/2010/main" val="6426285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763039" y="538754"/>
            <a:ext cx="10492667" cy="1065321"/>
          </a:xfrm>
        </p:spPr>
        <p:txBody>
          <a:bodyPr>
            <a:normAutofit/>
          </a:bodyPr>
          <a:lstStyle/>
          <a:p>
            <a:r>
              <a:rPr lang="en-GB" sz="4400" dirty="0">
                <a:latin typeface="Congenial Light" panose="02000503040000020004" pitchFamily="2" charset="0"/>
              </a:rPr>
              <a:t>Maths </a:t>
            </a: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1A31C3C6-C2A5-6F52-E854-487E98E67530}"/>
              </a:ext>
            </a:extLst>
          </p:cNvPr>
          <p:cNvPicPr>
            <a:picLocks noChangeAspect="1"/>
          </p:cNvPicPr>
          <p:nvPr/>
        </p:nvPicPr>
        <p:blipFill>
          <a:blip r:embed="rId2"/>
          <a:stretch>
            <a:fillRect/>
          </a:stretch>
        </p:blipFill>
        <p:spPr>
          <a:xfrm>
            <a:off x="10240138" y="355507"/>
            <a:ext cx="1188823" cy="1085182"/>
          </a:xfrm>
          <a:prstGeom prst="rect">
            <a:avLst/>
          </a:prstGeom>
        </p:spPr>
      </p:pic>
      <p:sp>
        <p:nvSpPr>
          <p:cNvPr id="3" name="Content Placeholder 2">
            <a:extLst>
              <a:ext uri="{FF2B5EF4-FFF2-40B4-BE49-F238E27FC236}">
                <a16:creationId xmlns:a16="http://schemas.microsoft.com/office/drawing/2014/main" id="{D853804E-777B-B1E7-07A1-3432D1699D6B}"/>
              </a:ext>
            </a:extLst>
          </p:cNvPr>
          <p:cNvSpPr>
            <a:spLocks noGrp="1"/>
          </p:cNvSpPr>
          <p:nvPr>
            <p:ph idx="1"/>
          </p:nvPr>
        </p:nvSpPr>
        <p:spPr>
          <a:xfrm>
            <a:off x="533027" y="1874838"/>
            <a:ext cx="10171486" cy="4414641"/>
          </a:xfrm>
        </p:spPr>
        <p:txBody>
          <a:bodyPr>
            <a:normAutofit/>
          </a:bodyPr>
          <a:lstStyle/>
          <a:p>
            <a:r>
              <a:rPr lang="en-GB" sz="1800" dirty="0">
                <a:latin typeface="Congenial Light" panose="02000503040000020004" pitchFamily="2" charset="0"/>
              </a:rPr>
              <a:t>We have daily focussed maths sessions for both Nursery and Reception aged pupil. However, we weave maths throughout our daily routine and conversations. The children have access to maths opportunities throughout the day and they can access the ‘Maths Area’ whilst working in continuous provision to further practise and embed the skills they are developing.</a:t>
            </a:r>
          </a:p>
          <a:p>
            <a:endParaRPr lang="en-GB" sz="1800" dirty="0">
              <a:latin typeface="Congenial Light" panose="02000503040000020004" pitchFamily="2" charset="0"/>
            </a:endParaRPr>
          </a:p>
          <a:p>
            <a:r>
              <a:rPr lang="en-GB" sz="1800" dirty="0">
                <a:latin typeface="Congenial Light" panose="02000503040000020004" pitchFamily="2" charset="0"/>
              </a:rPr>
              <a:t>For Nursery children, we use the White Rose Maths scheme which is based on stories, ensures a practical ‘hands on’ approach, developing key mathematical concepts and ‘talk’ throughout the year.</a:t>
            </a:r>
          </a:p>
          <a:p>
            <a:pPr marL="0" indent="0">
              <a:buNone/>
            </a:pPr>
            <a:endParaRPr lang="en-GB" sz="2000" dirty="0">
              <a:latin typeface="CCW Precursive 2" panose="03050602040000000000" pitchFamily="66" charset="0"/>
            </a:endParaRPr>
          </a:p>
        </p:txBody>
      </p:sp>
      <p:pic>
        <p:nvPicPr>
          <p:cNvPr id="7" name="Picture 6" descr="A screenshot of a computer&#10;&#10;Description automatically generated">
            <a:extLst>
              <a:ext uri="{FF2B5EF4-FFF2-40B4-BE49-F238E27FC236}">
                <a16:creationId xmlns:a16="http://schemas.microsoft.com/office/drawing/2014/main" id="{16D651AD-AA8A-9295-8C20-C0D6F2C75E0A}"/>
              </a:ext>
            </a:extLst>
          </p:cNvPr>
          <p:cNvPicPr>
            <a:picLocks noChangeAspect="1"/>
          </p:cNvPicPr>
          <p:nvPr/>
        </p:nvPicPr>
        <p:blipFill>
          <a:blip r:embed="rId3">
            <a:extLst>
              <a:ext uri="{28A0092B-C50C-407E-A947-70E740481C1C}">
                <a14:useLocalDpi xmlns:a14="http://schemas.microsoft.com/office/drawing/2010/main" val="0"/>
              </a:ext>
            </a:extLst>
          </a:blip>
          <a:srcRect l="6258" t="38776" r="52320" b="15957"/>
          <a:stretch/>
        </p:blipFill>
        <p:spPr>
          <a:xfrm>
            <a:off x="2111580" y="5195120"/>
            <a:ext cx="1739429" cy="998009"/>
          </a:xfrm>
          <a:prstGeom prst="rect">
            <a:avLst/>
          </a:prstGeom>
        </p:spPr>
      </p:pic>
      <p:pic>
        <p:nvPicPr>
          <p:cNvPr id="10" name="Picture 9" descr="A screenshot of a computer&#10;&#10;Description automatically generated">
            <a:extLst>
              <a:ext uri="{FF2B5EF4-FFF2-40B4-BE49-F238E27FC236}">
                <a16:creationId xmlns:a16="http://schemas.microsoft.com/office/drawing/2014/main" id="{3C1C88E6-D910-D2F5-1672-9FBFA0EDD7FD}"/>
              </a:ext>
            </a:extLst>
          </p:cNvPr>
          <p:cNvPicPr>
            <a:picLocks noChangeAspect="1"/>
          </p:cNvPicPr>
          <p:nvPr/>
        </p:nvPicPr>
        <p:blipFill>
          <a:blip r:embed="rId3">
            <a:extLst>
              <a:ext uri="{28A0092B-C50C-407E-A947-70E740481C1C}">
                <a14:useLocalDpi xmlns:a14="http://schemas.microsoft.com/office/drawing/2010/main" val="0"/>
              </a:ext>
            </a:extLst>
          </a:blip>
          <a:srcRect l="50422" t="39001" r="7554" b="12386"/>
          <a:stretch/>
        </p:blipFill>
        <p:spPr>
          <a:xfrm>
            <a:off x="4084656" y="5184589"/>
            <a:ext cx="1750827" cy="1063296"/>
          </a:xfrm>
          <a:prstGeom prst="rect">
            <a:avLst/>
          </a:prstGeom>
        </p:spPr>
      </p:pic>
      <p:pic>
        <p:nvPicPr>
          <p:cNvPr id="116" name="Picture 115" descr="A screenshot of a computer&#10;&#10;Description automatically generated">
            <a:extLst>
              <a:ext uri="{FF2B5EF4-FFF2-40B4-BE49-F238E27FC236}">
                <a16:creationId xmlns:a16="http://schemas.microsoft.com/office/drawing/2014/main" id="{4F37D465-3D18-AFD5-C075-89251D8DF0BF}"/>
              </a:ext>
            </a:extLst>
          </p:cNvPr>
          <p:cNvPicPr>
            <a:picLocks noChangeAspect="1"/>
          </p:cNvPicPr>
          <p:nvPr/>
        </p:nvPicPr>
        <p:blipFill>
          <a:blip r:embed="rId4">
            <a:extLst>
              <a:ext uri="{28A0092B-C50C-407E-A947-70E740481C1C}">
                <a14:useLocalDpi xmlns:a14="http://schemas.microsoft.com/office/drawing/2010/main" val="0"/>
              </a:ext>
            </a:extLst>
          </a:blip>
          <a:srcRect l="6175" t="41326" r="51720" b="6445"/>
          <a:stretch/>
        </p:blipFill>
        <p:spPr>
          <a:xfrm>
            <a:off x="6045325" y="5141942"/>
            <a:ext cx="1648964" cy="1073840"/>
          </a:xfrm>
          <a:prstGeom prst="rect">
            <a:avLst/>
          </a:prstGeom>
        </p:spPr>
      </p:pic>
      <p:pic>
        <p:nvPicPr>
          <p:cNvPr id="118" name="Picture 117" descr="A screenshot of a computer&#10;&#10;Description automatically generated">
            <a:extLst>
              <a:ext uri="{FF2B5EF4-FFF2-40B4-BE49-F238E27FC236}">
                <a16:creationId xmlns:a16="http://schemas.microsoft.com/office/drawing/2014/main" id="{467B3F21-0135-2FFA-CD0F-5B30FABAB1E7}"/>
              </a:ext>
            </a:extLst>
          </p:cNvPr>
          <p:cNvPicPr>
            <a:picLocks noChangeAspect="1"/>
          </p:cNvPicPr>
          <p:nvPr/>
        </p:nvPicPr>
        <p:blipFill>
          <a:blip r:embed="rId4">
            <a:extLst>
              <a:ext uri="{28A0092B-C50C-407E-A947-70E740481C1C}">
                <a14:useLocalDpi xmlns:a14="http://schemas.microsoft.com/office/drawing/2010/main" val="0"/>
              </a:ext>
            </a:extLst>
          </a:blip>
          <a:srcRect l="51317" t="44388" r="7152" b="7263"/>
          <a:stretch/>
        </p:blipFill>
        <p:spPr>
          <a:xfrm>
            <a:off x="7926085" y="5155976"/>
            <a:ext cx="1752694" cy="1071221"/>
          </a:xfrm>
          <a:prstGeom prst="rect">
            <a:avLst/>
          </a:prstGeom>
        </p:spPr>
      </p:pic>
      <p:pic>
        <p:nvPicPr>
          <p:cNvPr id="119" name="Picture 118">
            <a:extLst>
              <a:ext uri="{FF2B5EF4-FFF2-40B4-BE49-F238E27FC236}">
                <a16:creationId xmlns:a16="http://schemas.microsoft.com/office/drawing/2014/main" id="{6BB09A83-68BF-5640-314D-56FB37B99A34}"/>
              </a:ext>
            </a:extLst>
          </p:cNvPr>
          <p:cNvPicPr>
            <a:picLocks noChangeAspect="1"/>
          </p:cNvPicPr>
          <p:nvPr/>
        </p:nvPicPr>
        <p:blipFill>
          <a:blip r:embed="rId5"/>
          <a:stretch>
            <a:fillRect/>
          </a:stretch>
        </p:blipFill>
        <p:spPr>
          <a:xfrm rot="570237">
            <a:off x="10721512" y="3095253"/>
            <a:ext cx="1260732" cy="1260732"/>
          </a:xfrm>
          <a:prstGeom prst="rect">
            <a:avLst/>
          </a:prstGeom>
        </p:spPr>
      </p:pic>
    </p:spTree>
    <p:extLst>
      <p:ext uri="{BB962C8B-B14F-4D97-AF65-F5344CB8AC3E}">
        <p14:creationId xmlns:p14="http://schemas.microsoft.com/office/powerpoint/2010/main" val="11482009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763039" y="538754"/>
            <a:ext cx="10492667" cy="1065321"/>
          </a:xfrm>
        </p:spPr>
        <p:txBody>
          <a:bodyPr>
            <a:normAutofit/>
          </a:bodyPr>
          <a:lstStyle/>
          <a:p>
            <a:r>
              <a:rPr lang="en-GB" sz="4400" dirty="0">
                <a:latin typeface="Congenial Light" panose="02000503040000020004" pitchFamily="2" charset="0"/>
              </a:rPr>
              <a:t>Maths </a:t>
            </a: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1A31C3C6-C2A5-6F52-E854-487E98E67530}"/>
              </a:ext>
            </a:extLst>
          </p:cNvPr>
          <p:cNvPicPr>
            <a:picLocks noChangeAspect="1"/>
          </p:cNvPicPr>
          <p:nvPr/>
        </p:nvPicPr>
        <p:blipFill>
          <a:blip r:embed="rId2"/>
          <a:stretch>
            <a:fillRect/>
          </a:stretch>
        </p:blipFill>
        <p:spPr>
          <a:xfrm>
            <a:off x="10240138" y="355507"/>
            <a:ext cx="1188823" cy="1085182"/>
          </a:xfrm>
          <a:prstGeom prst="rect">
            <a:avLst/>
          </a:prstGeom>
        </p:spPr>
      </p:pic>
      <p:sp>
        <p:nvSpPr>
          <p:cNvPr id="3" name="Content Placeholder 2">
            <a:extLst>
              <a:ext uri="{FF2B5EF4-FFF2-40B4-BE49-F238E27FC236}">
                <a16:creationId xmlns:a16="http://schemas.microsoft.com/office/drawing/2014/main" id="{D853804E-777B-B1E7-07A1-3432D1699D6B}"/>
              </a:ext>
            </a:extLst>
          </p:cNvPr>
          <p:cNvSpPr>
            <a:spLocks noGrp="1"/>
          </p:cNvSpPr>
          <p:nvPr>
            <p:ph idx="1"/>
          </p:nvPr>
        </p:nvSpPr>
        <p:spPr>
          <a:xfrm>
            <a:off x="792811" y="1744276"/>
            <a:ext cx="10171486" cy="4414641"/>
          </a:xfrm>
        </p:spPr>
        <p:txBody>
          <a:bodyPr>
            <a:normAutofit/>
          </a:bodyPr>
          <a:lstStyle/>
          <a:p>
            <a:r>
              <a:rPr lang="en-GB" sz="1800" dirty="0">
                <a:latin typeface="Congenial Light" panose="02000503040000020004" pitchFamily="2" charset="0"/>
              </a:rPr>
              <a:t>For Reception children, we use both White Rose Maths and NCETM Mastering Number schemes</a:t>
            </a:r>
            <a:r>
              <a:rPr lang="en-GB" sz="1800" b="0" i="0" dirty="0">
                <a:solidFill>
                  <a:srgbClr val="2D374B"/>
                </a:solidFill>
                <a:effectLst/>
                <a:latin typeface="Muli"/>
              </a:rPr>
              <a:t> </a:t>
            </a:r>
            <a:r>
              <a:rPr lang="en-GB" sz="1800" b="0" i="0" dirty="0">
                <a:solidFill>
                  <a:srgbClr val="2D374B"/>
                </a:solidFill>
                <a:effectLst/>
                <a:latin typeface="Congenial Light" panose="02000503040000020004" pitchFamily="2" charset="0"/>
              </a:rPr>
              <a:t>enabling the children </a:t>
            </a:r>
            <a:r>
              <a:rPr lang="en-GB" sz="1800" dirty="0">
                <a:solidFill>
                  <a:srgbClr val="2D374B"/>
                </a:solidFill>
                <a:latin typeface="Congenial Light" panose="02000503040000020004" pitchFamily="2" charset="0"/>
              </a:rPr>
              <a:t>to </a:t>
            </a:r>
            <a:r>
              <a:rPr lang="en-GB" sz="1800" b="0" i="0" dirty="0">
                <a:solidFill>
                  <a:srgbClr val="2D374B"/>
                </a:solidFill>
                <a:effectLst/>
                <a:latin typeface="Congenial Light" panose="02000503040000020004" pitchFamily="2" charset="0"/>
              </a:rPr>
              <a:t>develop and demonstrate good number sense, develop firm mathematical foundations, develop fluency and develop shape, measure and spatial thinking in a practical, ‘hands on’ approach.</a:t>
            </a:r>
            <a:endParaRPr lang="en-GB" sz="1800" dirty="0">
              <a:latin typeface="Congenial Light" panose="02000503040000020004" pitchFamily="2" charset="0"/>
            </a:endParaRPr>
          </a:p>
          <a:p>
            <a:pPr marL="0" indent="0">
              <a:buNone/>
            </a:pPr>
            <a:endParaRPr lang="en-GB" sz="2000" dirty="0">
              <a:latin typeface="CCW Precursive 2" panose="03050602040000000000" pitchFamily="66" charset="0"/>
            </a:endParaRPr>
          </a:p>
        </p:txBody>
      </p:sp>
      <p:pic>
        <p:nvPicPr>
          <p:cNvPr id="119" name="Picture 118">
            <a:extLst>
              <a:ext uri="{FF2B5EF4-FFF2-40B4-BE49-F238E27FC236}">
                <a16:creationId xmlns:a16="http://schemas.microsoft.com/office/drawing/2014/main" id="{6BB09A83-68BF-5640-314D-56FB37B99A34}"/>
              </a:ext>
            </a:extLst>
          </p:cNvPr>
          <p:cNvPicPr>
            <a:picLocks noChangeAspect="1"/>
          </p:cNvPicPr>
          <p:nvPr/>
        </p:nvPicPr>
        <p:blipFill>
          <a:blip r:embed="rId3"/>
          <a:stretch>
            <a:fillRect/>
          </a:stretch>
        </p:blipFill>
        <p:spPr>
          <a:xfrm rot="570237">
            <a:off x="10811455" y="3098081"/>
            <a:ext cx="1170243" cy="1170243"/>
          </a:xfrm>
          <a:prstGeom prst="rect">
            <a:avLst/>
          </a:prstGeom>
        </p:spPr>
      </p:pic>
      <p:pic>
        <p:nvPicPr>
          <p:cNvPr id="6" name="Picture 5" descr="A screenshot of a computer&#10;&#10;Description automatically generated">
            <a:extLst>
              <a:ext uri="{FF2B5EF4-FFF2-40B4-BE49-F238E27FC236}">
                <a16:creationId xmlns:a16="http://schemas.microsoft.com/office/drawing/2014/main" id="{C0E47ECC-05F0-9587-8EAA-60F3033C8EB9}"/>
              </a:ext>
            </a:extLst>
          </p:cNvPr>
          <p:cNvPicPr>
            <a:picLocks noChangeAspect="1"/>
          </p:cNvPicPr>
          <p:nvPr/>
        </p:nvPicPr>
        <p:blipFill>
          <a:blip r:embed="rId4">
            <a:extLst>
              <a:ext uri="{28A0092B-C50C-407E-A947-70E740481C1C}">
                <a14:useLocalDpi xmlns:a14="http://schemas.microsoft.com/office/drawing/2010/main" val="0"/>
              </a:ext>
            </a:extLst>
          </a:blip>
          <a:srcRect l="12427" t="21799" r="15442" b="5119"/>
          <a:stretch/>
        </p:blipFill>
        <p:spPr>
          <a:xfrm>
            <a:off x="8790650" y="4635017"/>
            <a:ext cx="2965434" cy="1577349"/>
          </a:xfrm>
          <a:prstGeom prst="rect">
            <a:avLst/>
          </a:prstGeom>
        </p:spPr>
      </p:pic>
      <p:pic>
        <p:nvPicPr>
          <p:cNvPr id="12" name="Picture 11" descr="A screenshot of a computer&#10;&#10;Description automatically generated">
            <a:extLst>
              <a:ext uri="{FF2B5EF4-FFF2-40B4-BE49-F238E27FC236}">
                <a16:creationId xmlns:a16="http://schemas.microsoft.com/office/drawing/2014/main" id="{3936CE18-164D-7596-249A-45ED7CD0FDC8}"/>
              </a:ext>
            </a:extLst>
          </p:cNvPr>
          <p:cNvPicPr>
            <a:picLocks noChangeAspect="1"/>
          </p:cNvPicPr>
          <p:nvPr/>
        </p:nvPicPr>
        <p:blipFill>
          <a:blip r:embed="rId5">
            <a:extLst>
              <a:ext uri="{28A0092B-C50C-407E-A947-70E740481C1C}">
                <a14:useLocalDpi xmlns:a14="http://schemas.microsoft.com/office/drawing/2010/main" val="0"/>
              </a:ext>
            </a:extLst>
          </a:blip>
          <a:srcRect l="12893" t="39801" r="14965" b="18701"/>
          <a:stretch/>
        </p:blipFill>
        <p:spPr>
          <a:xfrm>
            <a:off x="3934312" y="3938695"/>
            <a:ext cx="4372304" cy="1320371"/>
          </a:xfrm>
          <a:prstGeom prst="rect">
            <a:avLst/>
          </a:prstGeom>
        </p:spPr>
      </p:pic>
      <p:pic>
        <p:nvPicPr>
          <p:cNvPr id="120" name="Picture 119" descr="A screenshot of a computer&#10;&#10;Description automatically generated">
            <a:extLst>
              <a:ext uri="{FF2B5EF4-FFF2-40B4-BE49-F238E27FC236}">
                <a16:creationId xmlns:a16="http://schemas.microsoft.com/office/drawing/2014/main" id="{17826ABC-D372-F6D2-8E0C-5E0DFD30CADA}"/>
              </a:ext>
            </a:extLst>
          </p:cNvPr>
          <p:cNvPicPr>
            <a:picLocks noChangeAspect="1"/>
          </p:cNvPicPr>
          <p:nvPr/>
        </p:nvPicPr>
        <p:blipFill>
          <a:blip r:embed="rId6">
            <a:extLst>
              <a:ext uri="{28A0092B-C50C-407E-A947-70E740481C1C}">
                <a14:useLocalDpi xmlns:a14="http://schemas.microsoft.com/office/drawing/2010/main" val="0"/>
              </a:ext>
            </a:extLst>
          </a:blip>
          <a:srcRect l="22575" t="18936" r="8611" b="8183"/>
          <a:stretch/>
        </p:blipFill>
        <p:spPr>
          <a:xfrm>
            <a:off x="1339924" y="5105929"/>
            <a:ext cx="2400085" cy="1334515"/>
          </a:xfrm>
          <a:prstGeom prst="rect">
            <a:avLst/>
          </a:prstGeom>
        </p:spPr>
      </p:pic>
      <p:pic>
        <p:nvPicPr>
          <p:cNvPr id="2050" name="Picture 2" descr="NCETM update September 2022 - MEI">
            <a:extLst>
              <a:ext uri="{FF2B5EF4-FFF2-40B4-BE49-F238E27FC236}">
                <a16:creationId xmlns:a16="http://schemas.microsoft.com/office/drawing/2014/main" id="{42253E29-7080-9368-743F-91A75A52D41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648698">
            <a:off x="144669" y="3673706"/>
            <a:ext cx="1866856" cy="1393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639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1073811" y="648757"/>
            <a:ext cx="10492667" cy="1065321"/>
          </a:xfrm>
        </p:spPr>
        <p:txBody>
          <a:bodyPr>
            <a:normAutofit/>
          </a:bodyPr>
          <a:lstStyle/>
          <a:p>
            <a:r>
              <a:rPr lang="en-GB" dirty="0">
                <a:latin typeface="Congenial Light" panose="02000503040000020004" pitchFamily="2" charset="0"/>
              </a:rPr>
              <a:t>Morning ‘drop off’</a:t>
            </a:r>
          </a:p>
        </p:txBody>
      </p:sp>
      <p:sp>
        <p:nvSpPr>
          <p:cNvPr id="10" name="Content Placeholder 2">
            <a:extLst>
              <a:ext uri="{FF2B5EF4-FFF2-40B4-BE49-F238E27FC236}">
                <a16:creationId xmlns:a16="http://schemas.microsoft.com/office/drawing/2014/main" id="{752B97FD-C9E1-EB69-CE25-E8E4821B8FD4}"/>
              </a:ext>
            </a:extLst>
          </p:cNvPr>
          <p:cNvSpPr>
            <a:spLocks noGrp="1"/>
          </p:cNvSpPr>
          <p:nvPr>
            <p:ph idx="1"/>
          </p:nvPr>
        </p:nvSpPr>
        <p:spPr>
          <a:xfrm>
            <a:off x="156452" y="2209689"/>
            <a:ext cx="11721102" cy="4288944"/>
          </a:xfrm>
        </p:spPr>
        <p:txBody>
          <a:bodyPr>
            <a:normAutofit/>
          </a:bodyPr>
          <a:lstStyle/>
          <a:p>
            <a:pPr marL="0" indent="0">
              <a:lnSpc>
                <a:spcPct val="140000"/>
              </a:lnSpc>
              <a:buNone/>
            </a:pPr>
            <a:r>
              <a:rPr lang="en-GB" dirty="0">
                <a:latin typeface="Congenial Light" panose="02000503040000020004" pitchFamily="2" charset="0"/>
              </a:rPr>
              <a:t>Morning ‘drop off’</a:t>
            </a:r>
          </a:p>
          <a:p>
            <a:pPr>
              <a:lnSpc>
                <a:spcPct val="140000"/>
              </a:lnSpc>
            </a:pPr>
            <a:r>
              <a:rPr lang="en-GB" dirty="0">
                <a:latin typeface="Congenial Light" panose="02000503040000020004" pitchFamily="2" charset="0"/>
              </a:rPr>
              <a:t>School gates open from 8:30am, please ‘drop’ your child off via the outdoor area (under canopy). We encourage the children to enter the building  independently and ‘hang up’ their own belongings.</a:t>
            </a:r>
          </a:p>
          <a:p>
            <a:pPr>
              <a:lnSpc>
                <a:spcPct val="140000"/>
              </a:lnSpc>
            </a:pPr>
            <a:r>
              <a:rPr lang="en-GB" dirty="0">
                <a:latin typeface="Congenial Light" panose="02000503040000020004" pitchFamily="2" charset="0"/>
              </a:rPr>
              <a:t>When ‘dropping off’ please take note of the ‘stands/signs’ and </a:t>
            </a:r>
            <a:r>
              <a:rPr lang="en-GB" b="1" u="sng" dirty="0">
                <a:latin typeface="Congenial Light" panose="02000503040000020004" pitchFamily="2" charset="0"/>
              </a:rPr>
              <a:t>ensure that the entrance door remains clear for all children to enter the building safely.</a:t>
            </a:r>
          </a:p>
          <a:p>
            <a:pPr>
              <a:lnSpc>
                <a:spcPct val="140000"/>
              </a:lnSpc>
            </a:pPr>
            <a:r>
              <a:rPr lang="en-GB" b="1" dirty="0">
                <a:latin typeface="Congenial Light" panose="02000503040000020004" pitchFamily="2" charset="0"/>
              </a:rPr>
              <a:t>If you need to speak to a member of the team, please wait until all children have entered the building safely.</a:t>
            </a:r>
          </a:p>
          <a:p>
            <a:pPr marL="0" indent="0">
              <a:lnSpc>
                <a:spcPct val="140000"/>
              </a:lnSpc>
              <a:buNone/>
            </a:pPr>
            <a:endParaRPr lang="en-GB" sz="1300" dirty="0">
              <a:latin typeface="+mj-lt"/>
            </a:endParaRP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3" name="Picture 2">
            <a:extLst>
              <a:ext uri="{FF2B5EF4-FFF2-40B4-BE49-F238E27FC236}">
                <a16:creationId xmlns:a16="http://schemas.microsoft.com/office/drawing/2014/main" id="{68E21DC6-B910-389B-9AC3-EFAB38B6B613}"/>
              </a:ext>
            </a:extLst>
          </p:cNvPr>
          <p:cNvPicPr>
            <a:picLocks noChangeAspect="1"/>
          </p:cNvPicPr>
          <p:nvPr/>
        </p:nvPicPr>
        <p:blipFill>
          <a:blip r:embed="rId2"/>
          <a:stretch>
            <a:fillRect/>
          </a:stretch>
        </p:blipFill>
        <p:spPr>
          <a:xfrm>
            <a:off x="10367556" y="359367"/>
            <a:ext cx="1188823" cy="1085182"/>
          </a:xfrm>
          <a:prstGeom prst="rect">
            <a:avLst/>
          </a:prstGeom>
        </p:spPr>
      </p:pic>
    </p:spTree>
    <p:extLst>
      <p:ext uri="{BB962C8B-B14F-4D97-AF65-F5344CB8AC3E}">
        <p14:creationId xmlns:p14="http://schemas.microsoft.com/office/powerpoint/2010/main" val="23107255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1073811" y="648757"/>
            <a:ext cx="10492667" cy="1065321"/>
          </a:xfrm>
        </p:spPr>
        <p:txBody>
          <a:bodyPr>
            <a:normAutofit/>
          </a:bodyPr>
          <a:lstStyle/>
          <a:p>
            <a:r>
              <a:rPr lang="en-GB" dirty="0">
                <a:latin typeface="Congenial Light" panose="02000503040000020004" pitchFamily="2" charset="0"/>
              </a:rPr>
              <a:t>Afternoon ‘pick up’</a:t>
            </a:r>
          </a:p>
        </p:txBody>
      </p:sp>
      <p:sp>
        <p:nvSpPr>
          <p:cNvPr id="10" name="Content Placeholder 2">
            <a:extLst>
              <a:ext uri="{FF2B5EF4-FFF2-40B4-BE49-F238E27FC236}">
                <a16:creationId xmlns:a16="http://schemas.microsoft.com/office/drawing/2014/main" id="{752B97FD-C9E1-EB69-CE25-E8E4821B8FD4}"/>
              </a:ext>
            </a:extLst>
          </p:cNvPr>
          <p:cNvSpPr>
            <a:spLocks noGrp="1"/>
          </p:cNvSpPr>
          <p:nvPr>
            <p:ph idx="1"/>
          </p:nvPr>
        </p:nvSpPr>
        <p:spPr>
          <a:xfrm>
            <a:off x="470898" y="1843185"/>
            <a:ext cx="11436037" cy="4091034"/>
          </a:xfrm>
        </p:spPr>
        <p:txBody>
          <a:bodyPr>
            <a:normAutofit fontScale="92500"/>
          </a:bodyPr>
          <a:lstStyle/>
          <a:p>
            <a:pPr marL="0" indent="0">
              <a:lnSpc>
                <a:spcPct val="140000"/>
              </a:lnSpc>
              <a:buNone/>
            </a:pPr>
            <a:r>
              <a:rPr lang="en-GB" sz="1700" dirty="0">
                <a:latin typeface="Congenial Light" panose="02000503040000020004" pitchFamily="2" charset="0"/>
              </a:rPr>
              <a:t>Afternoon ‘pick up’</a:t>
            </a:r>
          </a:p>
          <a:p>
            <a:pPr>
              <a:lnSpc>
                <a:spcPct val="140000"/>
              </a:lnSpc>
            </a:pPr>
            <a:r>
              <a:rPr lang="en-GB" sz="1700" dirty="0">
                <a:latin typeface="Congenial Light" panose="02000503040000020004" pitchFamily="2" charset="0"/>
              </a:rPr>
              <a:t>School gates open from 3pm, please queue and collect your child from the outdoor area.</a:t>
            </a:r>
          </a:p>
          <a:p>
            <a:pPr>
              <a:lnSpc>
                <a:spcPct val="140000"/>
              </a:lnSpc>
            </a:pPr>
            <a:r>
              <a:rPr lang="en-GB" sz="1700" b="1" u="sng" dirty="0">
                <a:latin typeface="Congenial Light" panose="02000503040000020004" pitchFamily="2" charset="0"/>
              </a:rPr>
              <a:t>When collecting your child, please take note of the ‘stands/signs’ and ensure that the exit door remains clear for all children to exit the building safely.</a:t>
            </a:r>
          </a:p>
          <a:p>
            <a:pPr>
              <a:lnSpc>
                <a:spcPct val="140000"/>
              </a:lnSpc>
            </a:pPr>
            <a:r>
              <a:rPr lang="en-GB" sz="1700" dirty="0">
                <a:latin typeface="Congenial Light" panose="02000503040000020004" pitchFamily="2" charset="0"/>
              </a:rPr>
              <a:t>When collecting your child, the member of the team ‘on the door’ will ask who you have come to collect, please state your child’s name clearly. Your child will be then called from class to exit school.</a:t>
            </a:r>
          </a:p>
          <a:p>
            <a:pPr>
              <a:lnSpc>
                <a:spcPct val="140000"/>
              </a:lnSpc>
            </a:pPr>
            <a:r>
              <a:rPr lang="en-GB" sz="1700" dirty="0">
                <a:latin typeface="Congenial Light" panose="02000503040000020004" pitchFamily="2" charset="0"/>
              </a:rPr>
              <a:t>Please let us know if there will be a different collection arrangement for your child – e.g. the adult collecting your child from school.</a:t>
            </a:r>
          </a:p>
          <a:p>
            <a:pPr>
              <a:lnSpc>
                <a:spcPct val="140000"/>
              </a:lnSpc>
            </a:pPr>
            <a:r>
              <a:rPr lang="en-GB" sz="1700" dirty="0">
                <a:latin typeface="Congenial Light" panose="02000503040000020004" pitchFamily="2" charset="0"/>
              </a:rPr>
              <a:t>We release all EYFS children from the same exit, so please bear with us as we safely release all children from school.</a:t>
            </a:r>
          </a:p>
          <a:p>
            <a:pPr marL="0" indent="0">
              <a:lnSpc>
                <a:spcPct val="140000"/>
              </a:lnSpc>
              <a:buNone/>
            </a:pPr>
            <a:endParaRPr lang="en-GB" sz="1300" dirty="0">
              <a:latin typeface="+mj-lt"/>
            </a:endParaRPr>
          </a:p>
        </p:txBody>
      </p:sp>
      <p:grpSp>
        <p:nvGrpSpPr>
          <p:cNvPr id="13" name="Group 12">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4"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9"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3" name="Picture 2">
            <a:extLst>
              <a:ext uri="{FF2B5EF4-FFF2-40B4-BE49-F238E27FC236}">
                <a16:creationId xmlns:a16="http://schemas.microsoft.com/office/drawing/2014/main" id="{D9051197-3637-36F4-F178-C5D8CF9A0528}"/>
              </a:ext>
            </a:extLst>
          </p:cNvPr>
          <p:cNvPicPr>
            <a:picLocks noChangeAspect="1"/>
          </p:cNvPicPr>
          <p:nvPr/>
        </p:nvPicPr>
        <p:blipFill>
          <a:blip r:embed="rId2"/>
          <a:stretch>
            <a:fillRect/>
          </a:stretch>
        </p:blipFill>
        <p:spPr>
          <a:xfrm>
            <a:off x="10489152" y="369285"/>
            <a:ext cx="1188823" cy="1085182"/>
          </a:xfrm>
          <a:prstGeom prst="rect">
            <a:avLst/>
          </a:prstGeom>
        </p:spPr>
      </p:pic>
    </p:spTree>
    <p:extLst>
      <p:ext uri="{BB962C8B-B14F-4D97-AF65-F5344CB8AC3E}">
        <p14:creationId xmlns:p14="http://schemas.microsoft.com/office/powerpoint/2010/main" val="38622170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0" name="Rectangle 119">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1073811" y="648757"/>
            <a:ext cx="10492667" cy="1065321"/>
          </a:xfrm>
        </p:spPr>
        <p:txBody>
          <a:bodyPr>
            <a:normAutofit/>
          </a:bodyPr>
          <a:lstStyle/>
          <a:p>
            <a:r>
              <a:rPr lang="en-GB" dirty="0">
                <a:latin typeface="Congenial Light" panose="02000503040000020004" pitchFamily="2" charset="0"/>
              </a:rPr>
              <a:t>Communication with school</a:t>
            </a:r>
          </a:p>
        </p:txBody>
      </p:sp>
      <p:sp>
        <p:nvSpPr>
          <p:cNvPr id="10" name="Content Placeholder 2">
            <a:extLst>
              <a:ext uri="{FF2B5EF4-FFF2-40B4-BE49-F238E27FC236}">
                <a16:creationId xmlns:a16="http://schemas.microsoft.com/office/drawing/2014/main" id="{752B97FD-C9E1-EB69-CE25-E8E4821B8FD4}"/>
              </a:ext>
            </a:extLst>
          </p:cNvPr>
          <p:cNvSpPr>
            <a:spLocks noGrp="1"/>
          </p:cNvSpPr>
          <p:nvPr>
            <p:ph idx="1"/>
          </p:nvPr>
        </p:nvSpPr>
        <p:spPr>
          <a:xfrm>
            <a:off x="738583" y="2121664"/>
            <a:ext cx="8394355" cy="3280174"/>
          </a:xfrm>
        </p:spPr>
        <p:txBody>
          <a:bodyPr>
            <a:normAutofit/>
          </a:bodyPr>
          <a:lstStyle/>
          <a:p>
            <a:pPr>
              <a:lnSpc>
                <a:spcPct val="140000"/>
              </a:lnSpc>
            </a:pPr>
            <a:r>
              <a:rPr lang="en-GB" dirty="0">
                <a:latin typeface="Congenial Light" panose="02000503040000020004" pitchFamily="2" charset="0"/>
              </a:rPr>
              <a:t>Speaking to the EYFS team and when we need to speak to you</a:t>
            </a:r>
          </a:p>
          <a:p>
            <a:pPr>
              <a:lnSpc>
                <a:spcPct val="140000"/>
              </a:lnSpc>
            </a:pPr>
            <a:r>
              <a:rPr lang="en-GB" dirty="0">
                <a:latin typeface="Congenial Light" panose="02000503040000020004" pitchFamily="2" charset="0"/>
              </a:rPr>
              <a:t>Class Dojo – Class Stories and individual messaging function</a:t>
            </a:r>
          </a:p>
          <a:p>
            <a:pPr>
              <a:lnSpc>
                <a:spcPct val="140000"/>
              </a:lnSpc>
            </a:pPr>
            <a:r>
              <a:rPr lang="en-GB" dirty="0">
                <a:latin typeface="Congenial Light" panose="02000503040000020004" pitchFamily="2" charset="0"/>
              </a:rPr>
              <a:t>Phone calls, text message service, letters and newsletters</a:t>
            </a:r>
          </a:p>
          <a:p>
            <a:pPr>
              <a:lnSpc>
                <a:spcPct val="140000"/>
              </a:lnSpc>
            </a:pPr>
            <a:r>
              <a:rPr lang="en-GB" dirty="0">
                <a:latin typeface="Congenial Light" panose="02000503040000020004" pitchFamily="2" charset="0"/>
              </a:rPr>
              <a:t>Tapestry</a:t>
            </a:r>
          </a:p>
          <a:p>
            <a:pPr>
              <a:lnSpc>
                <a:spcPct val="140000"/>
              </a:lnSpc>
            </a:pPr>
            <a:r>
              <a:rPr lang="en-GB" dirty="0">
                <a:latin typeface="Congenial Light" panose="02000503040000020004" pitchFamily="2" charset="0"/>
              </a:rPr>
              <a:t>Please ensure all contact details are always up-to-date</a:t>
            </a:r>
            <a:endParaRPr lang="en-GB" sz="1800" dirty="0">
              <a:latin typeface="Congenial Light" panose="02000503040000020004" pitchFamily="2" charset="0"/>
            </a:endParaRPr>
          </a:p>
        </p:txBody>
      </p:sp>
      <p:pic>
        <p:nvPicPr>
          <p:cNvPr id="3" name="Picture 2">
            <a:extLst>
              <a:ext uri="{FF2B5EF4-FFF2-40B4-BE49-F238E27FC236}">
                <a16:creationId xmlns:a16="http://schemas.microsoft.com/office/drawing/2014/main" id="{D9051197-3637-36F4-F178-C5D8CF9A0528}"/>
              </a:ext>
            </a:extLst>
          </p:cNvPr>
          <p:cNvPicPr>
            <a:picLocks noChangeAspect="1"/>
          </p:cNvPicPr>
          <p:nvPr/>
        </p:nvPicPr>
        <p:blipFill>
          <a:blip r:embed="rId2"/>
          <a:stretch>
            <a:fillRect/>
          </a:stretch>
        </p:blipFill>
        <p:spPr>
          <a:xfrm>
            <a:off x="9508578" y="2715532"/>
            <a:ext cx="1798133" cy="1641373"/>
          </a:xfrm>
          <a:prstGeom prst="rect">
            <a:avLst/>
          </a:prstGeom>
        </p:spPr>
      </p:pic>
      <p:grpSp>
        <p:nvGrpSpPr>
          <p:cNvPr id="124" name="Group 123">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25"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0106844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0" name="Rectangle 119">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1104060" y="683213"/>
            <a:ext cx="10492667" cy="1065321"/>
          </a:xfrm>
        </p:spPr>
        <p:txBody>
          <a:bodyPr>
            <a:normAutofit/>
          </a:bodyPr>
          <a:lstStyle/>
          <a:p>
            <a:r>
              <a:rPr lang="en-GB" dirty="0">
                <a:latin typeface="Congenial Light" panose="02000503040000020004" pitchFamily="2" charset="0"/>
              </a:rPr>
              <a:t>Behaviour and Readiness to Learn Policy</a:t>
            </a:r>
          </a:p>
        </p:txBody>
      </p:sp>
      <p:sp>
        <p:nvSpPr>
          <p:cNvPr id="10" name="Content Placeholder 2">
            <a:extLst>
              <a:ext uri="{FF2B5EF4-FFF2-40B4-BE49-F238E27FC236}">
                <a16:creationId xmlns:a16="http://schemas.microsoft.com/office/drawing/2014/main" id="{752B97FD-C9E1-EB69-CE25-E8E4821B8FD4}"/>
              </a:ext>
            </a:extLst>
          </p:cNvPr>
          <p:cNvSpPr>
            <a:spLocks noGrp="1"/>
          </p:cNvSpPr>
          <p:nvPr>
            <p:ph idx="1"/>
          </p:nvPr>
        </p:nvSpPr>
        <p:spPr>
          <a:xfrm>
            <a:off x="854531" y="1861414"/>
            <a:ext cx="8394355" cy="4200750"/>
          </a:xfrm>
        </p:spPr>
        <p:txBody>
          <a:bodyPr>
            <a:normAutofit/>
          </a:bodyPr>
          <a:lstStyle/>
          <a:p>
            <a:pPr>
              <a:lnSpc>
                <a:spcPct val="140000"/>
              </a:lnSpc>
            </a:pPr>
            <a:r>
              <a:rPr lang="en-GB" dirty="0">
                <a:latin typeface="Congenial Light" panose="02000503040000020004" pitchFamily="2" charset="0"/>
              </a:rPr>
              <a:t>At St Thomas More we have three school rules</a:t>
            </a:r>
          </a:p>
          <a:p>
            <a:pPr marL="0" indent="0" algn="ctr">
              <a:lnSpc>
                <a:spcPct val="140000"/>
              </a:lnSpc>
              <a:buNone/>
            </a:pPr>
            <a:r>
              <a:rPr lang="en-GB" sz="1800" dirty="0">
                <a:latin typeface="Congenial Light" panose="02000503040000020004" pitchFamily="2" charset="0"/>
              </a:rPr>
              <a:t>Ready		Respectful	Safe</a:t>
            </a:r>
          </a:p>
          <a:p>
            <a:pPr marL="0" indent="0">
              <a:lnSpc>
                <a:spcPct val="140000"/>
              </a:lnSpc>
              <a:buNone/>
            </a:pPr>
            <a:r>
              <a:rPr lang="en-GB" sz="1800" dirty="0">
                <a:latin typeface="Congenial Light" panose="02000503040000020004" pitchFamily="2" charset="0"/>
              </a:rPr>
              <a:t>Be ready – ready to learn, ready to listen, wear the correct uniform, ready to accept </a:t>
            </a:r>
          </a:p>
          <a:p>
            <a:pPr marL="0" indent="0">
              <a:lnSpc>
                <a:spcPct val="140000"/>
              </a:lnSpc>
              <a:buNone/>
            </a:pPr>
            <a:r>
              <a:rPr lang="en-GB" sz="1800" dirty="0">
                <a:latin typeface="Congenial Light" panose="02000503040000020004" pitchFamily="2" charset="0"/>
              </a:rPr>
              <a:t>Be respectful – show respect to all adults, show respect to other children, treat the school building and property with respect</a:t>
            </a:r>
          </a:p>
          <a:p>
            <a:pPr marL="0" indent="0">
              <a:lnSpc>
                <a:spcPct val="140000"/>
              </a:lnSpc>
              <a:buNone/>
            </a:pPr>
            <a:r>
              <a:rPr lang="en-GB" sz="1800" dirty="0">
                <a:latin typeface="Congenial Light" panose="02000503040000020004" pitchFamily="2" charset="0"/>
              </a:rPr>
              <a:t>Be safe – behave in an orderly and self-controlled way, follow adult instructions from all members of staff, tell a member of staff when they see or hear something they don’t think is right</a:t>
            </a:r>
          </a:p>
          <a:p>
            <a:pPr marL="0" indent="0">
              <a:lnSpc>
                <a:spcPct val="140000"/>
              </a:lnSpc>
              <a:buNone/>
            </a:pPr>
            <a:endParaRPr lang="en-GB" sz="1800" dirty="0">
              <a:latin typeface="Congenial Light" panose="02000503040000020004" pitchFamily="2" charset="0"/>
            </a:endParaRPr>
          </a:p>
        </p:txBody>
      </p:sp>
      <p:pic>
        <p:nvPicPr>
          <p:cNvPr id="3" name="Picture 2">
            <a:extLst>
              <a:ext uri="{FF2B5EF4-FFF2-40B4-BE49-F238E27FC236}">
                <a16:creationId xmlns:a16="http://schemas.microsoft.com/office/drawing/2014/main" id="{D9051197-3637-36F4-F178-C5D8CF9A0528}"/>
              </a:ext>
            </a:extLst>
          </p:cNvPr>
          <p:cNvPicPr>
            <a:picLocks noChangeAspect="1"/>
          </p:cNvPicPr>
          <p:nvPr/>
        </p:nvPicPr>
        <p:blipFill>
          <a:blip r:embed="rId2"/>
          <a:stretch>
            <a:fillRect/>
          </a:stretch>
        </p:blipFill>
        <p:spPr>
          <a:xfrm>
            <a:off x="9508578" y="2715532"/>
            <a:ext cx="1798133" cy="1641373"/>
          </a:xfrm>
          <a:prstGeom prst="rect">
            <a:avLst/>
          </a:prstGeom>
        </p:spPr>
      </p:pic>
      <p:grpSp>
        <p:nvGrpSpPr>
          <p:cNvPr id="124" name="Group 123">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25"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1231220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0" name="Rectangle 119">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1104060" y="683213"/>
            <a:ext cx="10492667" cy="1065321"/>
          </a:xfrm>
        </p:spPr>
        <p:txBody>
          <a:bodyPr>
            <a:normAutofit/>
          </a:bodyPr>
          <a:lstStyle/>
          <a:p>
            <a:r>
              <a:rPr lang="en-GB" dirty="0">
                <a:latin typeface="Congenial Light" panose="02000503040000020004" pitchFamily="2" charset="0"/>
              </a:rPr>
              <a:t>Learning Journey’s</a:t>
            </a:r>
          </a:p>
        </p:txBody>
      </p:sp>
      <p:sp>
        <p:nvSpPr>
          <p:cNvPr id="10" name="Content Placeholder 2">
            <a:extLst>
              <a:ext uri="{FF2B5EF4-FFF2-40B4-BE49-F238E27FC236}">
                <a16:creationId xmlns:a16="http://schemas.microsoft.com/office/drawing/2014/main" id="{752B97FD-C9E1-EB69-CE25-E8E4821B8FD4}"/>
              </a:ext>
            </a:extLst>
          </p:cNvPr>
          <p:cNvSpPr>
            <a:spLocks noGrp="1"/>
          </p:cNvSpPr>
          <p:nvPr>
            <p:ph idx="1"/>
          </p:nvPr>
        </p:nvSpPr>
        <p:spPr>
          <a:xfrm>
            <a:off x="1104060" y="1864094"/>
            <a:ext cx="9371187" cy="4593310"/>
          </a:xfrm>
        </p:spPr>
        <p:txBody>
          <a:bodyPr>
            <a:normAutofit/>
          </a:bodyPr>
          <a:lstStyle/>
          <a:p>
            <a:pPr marL="0" indent="0">
              <a:buNone/>
            </a:pPr>
            <a:r>
              <a:rPr lang="en-GB" sz="1800" dirty="0">
                <a:latin typeface="Congenial Light" panose="02000503040000020004" pitchFamily="2" charset="0"/>
              </a:rPr>
              <a:t>Each child has their own Learning Journey file which is a working document including;</a:t>
            </a:r>
          </a:p>
          <a:p>
            <a:r>
              <a:rPr lang="en-GB" sz="1800" dirty="0">
                <a:latin typeface="Congenial Light" panose="02000503040000020004" pitchFamily="2" charset="0"/>
              </a:rPr>
              <a:t>Observations and photographs</a:t>
            </a:r>
          </a:p>
          <a:p>
            <a:r>
              <a:rPr lang="en-GB" sz="1800" dirty="0">
                <a:latin typeface="Congenial Light" panose="02000503040000020004" pitchFamily="2" charset="0"/>
              </a:rPr>
              <a:t>Pieces of work</a:t>
            </a:r>
          </a:p>
          <a:p>
            <a:endParaRPr lang="en-GB" sz="1800" dirty="0">
              <a:latin typeface="Congenial Light" panose="02000503040000020004" pitchFamily="2" charset="0"/>
            </a:endParaRPr>
          </a:p>
          <a:p>
            <a:pPr algn="ctr">
              <a:lnSpc>
                <a:spcPct val="80000"/>
              </a:lnSpc>
              <a:buNone/>
            </a:pPr>
            <a:r>
              <a:rPr lang="en-GB" altLang="en-US" sz="1800" dirty="0">
                <a:latin typeface="Congenial Light" panose="02000503040000020004" pitchFamily="2" charset="0"/>
              </a:rPr>
              <a:t>To create a fully rounded picture of your child’s development we ask you to contribute to this document. </a:t>
            </a:r>
            <a:endParaRPr lang="en-GB" sz="1800" dirty="0">
              <a:latin typeface="Congenial Light" panose="02000503040000020004" pitchFamily="2" charset="0"/>
            </a:endParaRPr>
          </a:p>
          <a:p>
            <a:r>
              <a:rPr lang="en-GB" sz="1800" dirty="0">
                <a:latin typeface="Congenial Light" panose="02000503040000020004" pitchFamily="2" charset="0"/>
              </a:rPr>
              <a:t>‘Wow’ moments – please share any ‘Wow’ moments with us by sending us an email or by adding them on ‘Tapestry’</a:t>
            </a:r>
          </a:p>
          <a:p>
            <a:pPr marL="0" indent="0">
              <a:lnSpc>
                <a:spcPct val="140000"/>
              </a:lnSpc>
              <a:buNone/>
            </a:pPr>
            <a:endParaRPr lang="en-GB" sz="1800" dirty="0">
              <a:latin typeface="Congenial Light" panose="02000503040000020004" pitchFamily="2" charset="0"/>
            </a:endParaRPr>
          </a:p>
        </p:txBody>
      </p:sp>
      <p:pic>
        <p:nvPicPr>
          <p:cNvPr id="3" name="Picture 2">
            <a:extLst>
              <a:ext uri="{FF2B5EF4-FFF2-40B4-BE49-F238E27FC236}">
                <a16:creationId xmlns:a16="http://schemas.microsoft.com/office/drawing/2014/main" id="{D9051197-3637-36F4-F178-C5D8CF9A0528}"/>
              </a:ext>
            </a:extLst>
          </p:cNvPr>
          <p:cNvPicPr>
            <a:picLocks noChangeAspect="1"/>
          </p:cNvPicPr>
          <p:nvPr/>
        </p:nvPicPr>
        <p:blipFill>
          <a:blip r:embed="rId2"/>
          <a:stretch>
            <a:fillRect/>
          </a:stretch>
        </p:blipFill>
        <p:spPr>
          <a:xfrm>
            <a:off x="10315463" y="3001032"/>
            <a:ext cx="1798133" cy="1641373"/>
          </a:xfrm>
          <a:prstGeom prst="rect">
            <a:avLst/>
          </a:prstGeom>
        </p:spPr>
      </p:pic>
      <p:grpSp>
        <p:nvGrpSpPr>
          <p:cNvPr id="124" name="Group 123">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25"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5605361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0" name="Rectangle 119">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1104060" y="683213"/>
            <a:ext cx="10492667" cy="1065321"/>
          </a:xfrm>
        </p:spPr>
        <p:txBody>
          <a:bodyPr>
            <a:normAutofit/>
          </a:bodyPr>
          <a:lstStyle/>
          <a:p>
            <a:r>
              <a:rPr lang="en-GB" dirty="0">
                <a:latin typeface="Congenial Light" panose="02000503040000020004" pitchFamily="2" charset="0"/>
              </a:rPr>
              <a:t>Helping at home</a:t>
            </a:r>
          </a:p>
        </p:txBody>
      </p:sp>
      <p:sp>
        <p:nvSpPr>
          <p:cNvPr id="10" name="Content Placeholder 2">
            <a:extLst>
              <a:ext uri="{FF2B5EF4-FFF2-40B4-BE49-F238E27FC236}">
                <a16:creationId xmlns:a16="http://schemas.microsoft.com/office/drawing/2014/main" id="{752B97FD-C9E1-EB69-CE25-E8E4821B8FD4}"/>
              </a:ext>
            </a:extLst>
          </p:cNvPr>
          <p:cNvSpPr>
            <a:spLocks noGrp="1"/>
          </p:cNvSpPr>
          <p:nvPr>
            <p:ph idx="1"/>
          </p:nvPr>
        </p:nvSpPr>
        <p:spPr>
          <a:xfrm>
            <a:off x="928510" y="1901991"/>
            <a:ext cx="9371187" cy="4593310"/>
          </a:xfrm>
        </p:spPr>
        <p:txBody>
          <a:bodyPr>
            <a:normAutofit/>
          </a:bodyPr>
          <a:lstStyle/>
          <a:p>
            <a:pPr marL="514350" indent="-285750">
              <a:lnSpc>
                <a:spcPct val="120000"/>
              </a:lnSpc>
            </a:pPr>
            <a:r>
              <a:rPr lang="en-GB" altLang="en-US" sz="1600" dirty="0">
                <a:latin typeface="Congenial Light" panose="02000503040000020004"/>
              </a:rPr>
              <a:t>Continue to practise putting on/taking off coat, dressing and undressing, personal care and hygiene, tidying up…</a:t>
            </a:r>
          </a:p>
          <a:p>
            <a:pPr marL="514350" indent="-285750">
              <a:lnSpc>
                <a:spcPct val="120000"/>
              </a:lnSpc>
            </a:pPr>
            <a:r>
              <a:rPr lang="en-GB" altLang="en-US" sz="1600" dirty="0">
                <a:latin typeface="Congenial Light" panose="02000503040000020004"/>
              </a:rPr>
              <a:t>Reading with and to your child and </a:t>
            </a:r>
            <a:r>
              <a:rPr lang="en-GB" altLang="en-US" sz="1600" b="1" dirty="0">
                <a:latin typeface="Congenial Light" panose="02000503040000020004"/>
              </a:rPr>
              <a:t>talking </a:t>
            </a:r>
            <a:r>
              <a:rPr lang="en-GB" altLang="en-US" sz="1600" dirty="0">
                <a:latin typeface="Congenial Light" panose="02000503040000020004"/>
              </a:rPr>
              <a:t>about the stories that you have read, discuss the setting, characters, what could happen next etc.</a:t>
            </a:r>
          </a:p>
          <a:p>
            <a:pPr marL="514350" indent="-285750">
              <a:lnSpc>
                <a:spcPct val="120000"/>
              </a:lnSpc>
            </a:pPr>
            <a:r>
              <a:rPr lang="en-GB" altLang="en-US" sz="1600" dirty="0">
                <a:latin typeface="Congenial Light" panose="02000503040000020004"/>
              </a:rPr>
              <a:t>Practise fine and gross motor skills – throwing and catching, carrying objects, construction, threading, cutting etc.</a:t>
            </a:r>
          </a:p>
          <a:p>
            <a:pPr marL="514350" indent="-285750">
              <a:lnSpc>
                <a:spcPct val="120000"/>
              </a:lnSpc>
            </a:pPr>
            <a:r>
              <a:rPr lang="en-GB" altLang="en-US" sz="1600" dirty="0">
                <a:latin typeface="Congenial Light" panose="02000503040000020004"/>
              </a:rPr>
              <a:t>Maths – lots of practical counting activities (not just by rote), look out for numbers in the environment, identify shapes, say the days of the week, look at a calendar, talk about the passing of time, weigh and measure things, baking, cooking, sharing objects, talking about and noticing patterns, handling money, using coins, go to the shops to buy items etc..</a:t>
            </a:r>
          </a:p>
          <a:p>
            <a:pPr marL="0" indent="0">
              <a:lnSpc>
                <a:spcPct val="140000"/>
              </a:lnSpc>
              <a:buNone/>
            </a:pPr>
            <a:endParaRPr lang="en-GB" sz="1800" dirty="0">
              <a:latin typeface="Congenial Light" panose="02000503040000020004" pitchFamily="2" charset="0"/>
            </a:endParaRPr>
          </a:p>
        </p:txBody>
      </p:sp>
      <p:pic>
        <p:nvPicPr>
          <p:cNvPr id="3" name="Picture 2">
            <a:extLst>
              <a:ext uri="{FF2B5EF4-FFF2-40B4-BE49-F238E27FC236}">
                <a16:creationId xmlns:a16="http://schemas.microsoft.com/office/drawing/2014/main" id="{D9051197-3637-36F4-F178-C5D8CF9A0528}"/>
              </a:ext>
            </a:extLst>
          </p:cNvPr>
          <p:cNvPicPr>
            <a:picLocks noChangeAspect="1"/>
          </p:cNvPicPr>
          <p:nvPr/>
        </p:nvPicPr>
        <p:blipFill>
          <a:blip r:embed="rId2"/>
          <a:stretch>
            <a:fillRect/>
          </a:stretch>
        </p:blipFill>
        <p:spPr>
          <a:xfrm>
            <a:off x="10315463" y="3001032"/>
            <a:ext cx="1798133" cy="1641373"/>
          </a:xfrm>
          <a:prstGeom prst="rect">
            <a:avLst/>
          </a:prstGeom>
        </p:spPr>
      </p:pic>
      <p:grpSp>
        <p:nvGrpSpPr>
          <p:cNvPr id="124" name="Group 123">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25"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3143989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0" name="Rectangle 119">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ectangle 121">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741FDE-DCA7-7BCE-F903-1E41875AC8AF}"/>
              </a:ext>
            </a:extLst>
          </p:cNvPr>
          <p:cNvSpPr>
            <a:spLocks noGrp="1"/>
          </p:cNvSpPr>
          <p:nvPr>
            <p:ph type="title"/>
          </p:nvPr>
        </p:nvSpPr>
        <p:spPr>
          <a:xfrm>
            <a:off x="1073811" y="648757"/>
            <a:ext cx="10492667" cy="1065321"/>
          </a:xfrm>
        </p:spPr>
        <p:txBody>
          <a:bodyPr>
            <a:normAutofit/>
          </a:bodyPr>
          <a:lstStyle/>
          <a:p>
            <a:r>
              <a:rPr lang="en-GB" dirty="0">
                <a:latin typeface="Congenial Light" panose="02000503040000020004" pitchFamily="2" charset="0"/>
              </a:rPr>
              <a:t>Useful information</a:t>
            </a:r>
          </a:p>
        </p:txBody>
      </p:sp>
      <p:sp>
        <p:nvSpPr>
          <p:cNvPr id="10" name="Content Placeholder 2">
            <a:extLst>
              <a:ext uri="{FF2B5EF4-FFF2-40B4-BE49-F238E27FC236}">
                <a16:creationId xmlns:a16="http://schemas.microsoft.com/office/drawing/2014/main" id="{752B97FD-C9E1-EB69-CE25-E8E4821B8FD4}"/>
              </a:ext>
            </a:extLst>
          </p:cNvPr>
          <p:cNvSpPr>
            <a:spLocks noGrp="1"/>
          </p:cNvSpPr>
          <p:nvPr>
            <p:ph idx="1"/>
          </p:nvPr>
        </p:nvSpPr>
        <p:spPr>
          <a:xfrm>
            <a:off x="640983" y="2081463"/>
            <a:ext cx="9093269" cy="3938962"/>
          </a:xfrm>
        </p:spPr>
        <p:txBody>
          <a:bodyPr>
            <a:normAutofit fontScale="92500" lnSpcReduction="10000"/>
          </a:bodyPr>
          <a:lstStyle/>
          <a:p>
            <a:pPr>
              <a:lnSpc>
                <a:spcPct val="140000"/>
              </a:lnSpc>
            </a:pPr>
            <a:r>
              <a:rPr lang="en-GB" dirty="0">
                <a:latin typeface="Congenial Light" panose="02000503040000020004" pitchFamily="2" charset="0"/>
              </a:rPr>
              <a:t>We are a </a:t>
            </a:r>
            <a:r>
              <a:rPr lang="en-GB" u="sng" dirty="0">
                <a:latin typeface="Congenial Light" panose="02000503040000020004" pitchFamily="2" charset="0"/>
              </a:rPr>
              <a:t>‘Nut Free’ </a:t>
            </a:r>
            <a:r>
              <a:rPr lang="en-GB" dirty="0">
                <a:latin typeface="Congenial Light" panose="02000503040000020004" pitchFamily="2" charset="0"/>
              </a:rPr>
              <a:t>environment – if you are sending a packed lunch for your child, please ensure that the items sent in are ‘nut free’</a:t>
            </a:r>
          </a:p>
          <a:p>
            <a:pPr>
              <a:lnSpc>
                <a:spcPct val="140000"/>
              </a:lnSpc>
            </a:pPr>
            <a:r>
              <a:rPr lang="en-GB" dirty="0">
                <a:latin typeface="Congenial Light" panose="02000503040000020004" pitchFamily="2" charset="0"/>
              </a:rPr>
              <a:t>What to do if your child is unwell and what we do if your child is unwell</a:t>
            </a:r>
          </a:p>
          <a:p>
            <a:pPr>
              <a:lnSpc>
                <a:spcPct val="140000"/>
              </a:lnSpc>
            </a:pPr>
            <a:r>
              <a:rPr lang="en-GB" b="1" u="sng" dirty="0">
                <a:latin typeface="Congenial Light" panose="02000503040000020004" pitchFamily="2" charset="0"/>
              </a:rPr>
              <a:t>Please label all items of uniform, water bottles and personal belongings</a:t>
            </a:r>
          </a:p>
          <a:p>
            <a:pPr>
              <a:lnSpc>
                <a:spcPct val="140000"/>
              </a:lnSpc>
            </a:pPr>
            <a:r>
              <a:rPr lang="en-GB" dirty="0">
                <a:latin typeface="Congenial Light" panose="02000503040000020004" pitchFamily="2" charset="0"/>
              </a:rPr>
              <a:t>PE Kits – for Reception children only. Please send your child into school wearing their PE kits each week – we will confirm the day that we will be doing PE and let you know. Please ensure that your child also wears appropriate footwear and has a coat to suit the weather as we will continue to work in and outdoors throughout the day.</a:t>
            </a:r>
          </a:p>
        </p:txBody>
      </p:sp>
      <p:pic>
        <p:nvPicPr>
          <p:cNvPr id="3" name="Picture 2">
            <a:extLst>
              <a:ext uri="{FF2B5EF4-FFF2-40B4-BE49-F238E27FC236}">
                <a16:creationId xmlns:a16="http://schemas.microsoft.com/office/drawing/2014/main" id="{D9051197-3637-36F4-F178-C5D8CF9A0528}"/>
              </a:ext>
            </a:extLst>
          </p:cNvPr>
          <p:cNvPicPr>
            <a:picLocks noChangeAspect="1"/>
          </p:cNvPicPr>
          <p:nvPr/>
        </p:nvPicPr>
        <p:blipFill>
          <a:blip r:embed="rId2"/>
          <a:stretch>
            <a:fillRect/>
          </a:stretch>
        </p:blipFill>
        <p:spPr>
          <a:xfrm>
            <a:off x="9932617" y="3207340"/>
            <a:ext cx="1798133" cy="1641373"/>
          </a:xfrm>
          <a:prstGeom prst="rect">
            <a:avLst/>
          </a:prstGeom>
        </p:spPr>
      </p:pic>
      <p:grpSp>
        <p:nvGrpSpPr>
          <p:cNvPr id="124" name="Group 123">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125"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6"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7"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8"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0"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1"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2"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3"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4"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5"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6"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7"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5"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1"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2"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4"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6"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7"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8"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0"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1"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2"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4"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5"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6"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7"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8"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9"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0"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3"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4"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6"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7"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8"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9"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0"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1"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2"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4"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5"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6"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7"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8"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9"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0"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1"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4"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5"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7"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8"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9"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0"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1"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2"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3"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4"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5"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6"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1374367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45D478C-A9A5-4832-89D8-703607711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8"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070DF15-E754-42BB-9A78-F070643B1F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980" y="4519947"/>
            <a:ext cx="12208582" cy="233565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4AD4C4-E541-D967-7359-50FCC8794346}"/>
              </a:ext>
            </a:extLst>
          </p:cNvPr>
          <p:cNvSpPr>
            <a:spLocks noGrp="1"/>
          </p:cNvSpPr>
          <p:nvPr>
            <p:ph type="ctrTitle"/>
          </p:nvPr>
        </p:nvSpPr>
        <p:spPr>
          <a:xfrm>
            <a:off x="2069330" y="5199066"/>
            <a:ext cx="8031961" cy="882398"/>
          </a:xfrm>
        </p:spPr>
        <p:txBody>
          <a:bodyPr>
            <a:normAutofit fontScale="90000"/>
          </a:bodyPr>
          <a:lstStyle/>
          <a:p>
            <a:r>
              <a:rPr lang="en-GB" sz="4400" dirty="0">
                <a:latin typeface="Congenial Light" panose="02000503040000020004" pitchFamily="2" charset="0"/>
              </a:rPr>
              <a:t>Thank you for attending this evening</a:t>
            </a:r>
          </a:p>
        </p:txBody>
      </p:sp>
      <p:sp>
        <p:nvSpPr>
          <p:cNvPr id="3" name="Subtitle 2">
            <a:extLst>
              <a:ext uri="{FF2B5EF4-FFF2-40B4-BE49-F238E27FC236}">
                <a16:creationId xmlns:a16="http://schemas.microsoft.com/office/drawing/2014/main" id="{982F9067-58C2-04BE-83F4-C198A72C0EA2}"/>
              </a:ext>
            </a:extLst>
          </p:cNvPr>
          <p:cNvSpPr>
            <a:spLocks noGrp="1"/>
          </p:cNvSpPr>
          <p:nvPr>
            <p:ph type="subTitle" idx="1"/>
          </p:nvPr>
        </p:nvSpPr>
        <p:spPr>
          <a:xfrm>
            <a:off x="1832513" y="6062421"/>
            <a:ext cx="9043766" cy="509627"/>
          </a:xfrm>
        </p:spPr>
        <p:txBody>
          <a:bodyPr>
            <a:normAutofit fontScale="85000" lnSpcReduction="20000"/>
          </a:bodyPr>
          <a:lstStyle/>
          <a:p>
            <a:r>
              <a:rPr lang="en-GB" sz="1200" dirty="0">
                <a:latin typeface="Congenial Light" panose="02000503040000020004" pitchFamily="2" charset="0"/>
              </a:rPr>
              <a:t>If you require any further information, please speak to a member of the team or contact the school office</a:t>
            </a:r>
          </a:p>
          <a:p>
            <a:endParaRPr lang="en-GB" sz="1200" dirty="0"/>
          </a:p>
        </p:txBody>
      </p:sp>
      <p:pic>
        <p:nvPicPr>
          <p:cNvPr id="4" name="Picture 3" descr="Coloured pencils inside a pencil holder which is on top of a wood table">
            <a:extLst>
              <a:ext uri="{FF2B5EF4-FFF2-40B4-BE49-F238E27FC236}">
                <a16:creationId xmlns:a16="http://schemas.microsoft.com/office/drawing/2014/main" id="{F4833C8D-4F6D-3C72-67C5-2045583654CE}"/>
              </a:ext>
            </a:extLst>
          </p:cNvPr>
          <p:cNvPicPr>
            <a:picLocks noChangeAspect="1"/>
          </p:cNvPicPr>
          <p:nvPr/>
        </p:nvPicPr>
        <p:blipFill rotWithShape="1">
          <a:blip r:embed="rId2"/>
          <a:srcRect t="42992" b="1627"/>
          <a:stretch/>
        </p:blipFill>
        <p:spPr>
          <a:xfrm>
            <a:off x="-15059" y="1"/>
            <a:ext cx="12200741" cy="4510316"/>
          </a:xfrm>
          <a:prstGeom prst="rect">
            <a:avLst/>
          </a:prstGeom>
        </p:spPr>
      </p:pic>
      <p:grpSp>
        <p:nvGrpSpPr>
          <p:cNvPr id="22" name="Group 21">
            <a:extLst>
              <a:ext uri="{FF2B5EF4-FFF2-40B4-BE49-F238E27FC236}">
                <a16:creationId xmlns:a16="http://schemas.microsoft.com/office/drawing/2014/main" id="{67A83510-2790-4866-911D-2E1588DF5F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432" y="4252353"/>
            <a:ext cx="12157773" cy="494218"/>
            <a:chOff x="18956" y="5952517"/>
            <a:chExt cx="12157773" cy="494218"/>
          </a:xfrm>
          <a:solidFill>
            <a:schemeClr val="bg1"/>
          </a:solidFill>
        </p:grpSpPr>
        <p:sp>
          <p:nvSpPr>
            <p:cNvPr id="23" name="Freeform 10">
              <a:extLst>
                <a:ext uri="{FF2B5EF4-FFF2-40B4-BE49-F238E27FC236}">
                  <a16:creationId xmlns:a16="http://schemas.microsoft.com/office/drawing/2014/main" id="{DAB74ACE-7603-4829-88FE-C3C2B05EBD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637219" y="6356157"/>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4" name="Freeform 15">
              <a:extLst>
                <a:ext uri="{FF2B5EF4-FFF2-40B4-BE49-F238E27FC236}">
                  <a16:creationId xmlns:a16="http://schemas.microsoft.com/office/drawing/2014/main" id="{DE3E37A0-8723-42F4-9435-F06BD01914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139192" y="6359421"/>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5" name="Freeform 18">
              <a:extLst>
                <a:ext uri="{FF2B5EF4-FFF2-40B4-BE49-F238E27FC236}">
                  <a16:creationId xmlns:a16="http://schemas.microsoft.com/office/drawing/2014/main" id="{0C5FE567-8965-4799-B1E6-8A6E1A8488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384660" y="6368396"/>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6" name="Freeform 22">
              <a:extLst>
                <a:ext uri="{FF2B5EF4-FFF2-40B4-BE49-F238E27FC236}">
                  <a16:creationId xmlns:a16="http://schemas.microsoft.com/office/drawing/2014/main" id="{BA3FF2FD-6394-4F97-B186-BD4A98C619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653573" y="6308012"/>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7" name="Freeform 8">
              <a:extLst>
                <a:ext uri="{FF2B5EF4-FFF2-40B4-BE49-F238E27FC236}">
                  <a16:creationId xmlns:a16="http://schemas.microsoft.com/office/drawing/2014/main" id="{1A361C9F-AD97-4338-B557-8766AFD033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8956" y="595659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8" name="Freeform 19">
              <a:extLst>
                <a:ext uri="{FF2B5EF4-FFF2-40B4-BE49-F238E27FC236}">
                  <a16:creationId xmlns:a16="http://schemas.microsoft.com/office/drawing/2014/main" id="{F4FAA936-A80F-43B5-8A7D-17CC7CF771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709370" y="6291575"/>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9" name="Freeform 20">
              <a:extLst>
                <a:ext uri="{FF2B5EF4-FFF2-40B4-BE49-F238E27FC236}">
                  <a16:creationId xmlns:a16="http://schemas.microsoft.com/office/drawing/2014/main" id="{21246F32-1BA7-40E4-9AF9-CA517D4413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452381" y="6295774"/>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0" name="Freeform 23">
              <a:extLst>
                <a:ext uri="{FF2B5EF4-FFF2-40B4-BE49-F238E27FC236}">
                  <a16:creationId xmlns:a16="http://schemas.microsoft.com/office/drawing/2014/main" id="{C18EE8CE-BCF9-4C64-B335-C7830B03F3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883090" y="6322699"/>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1" name="Freeform 26">
              <a:extLst>
                <a:ext uri="{FF2B5EF4-FFF2-40B4-BE49-F238E27FC236}">
                  <a16:creationId xmlns:a16="http://schemas.microsoft.com/office/drawing/2014/main" id="{64AC2B2B-568F-4175-8D84-AD8F6B563F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404559" y="6308010"/>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2" name="Freeform 27">
              <a:extLst>
                <a:ext uri="{FF2B5EF4-FFF2-40B4-BE49-F238E27FC236}">
                  <a16:creationId xmlns:a16="http://schemas.microsoft.com/office/drawing/2014/main" id="{D9C6CF5C-8CF6-4274-86E0-CAF4A31F43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937280" y="6282192"/>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3" name="Freeform 28">
              <a:extLst>
                <a:ext uri="{FF2B5EF4-FFF2-40B4-BE49-F238E27FC236}">
                  <a16:creationId xmlns:a16="http://schemas.microsoft.com/office/drawing/2014/main" id="{3BFC56A2-55B3-432A-BD3B-4B2423A683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194538" y="6290059"/>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4" name="Freeform 30">
              <a:extLst>
                <a:ext uri="{FF2B5EF4-FFF2-40B4-BE49-F238E27FC236}">
                  <a16:creationId xmlns:a16="http://schemas.microsoft.com/office/drawing/2014/main" id="{BB036CEA-B307-404A-89D6-9414F417D2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742191" y="6338204"/>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5" name="Freeform 43">
              <a:extLst>
                <a:ext uri="{FF2B5EF4-FFF2-40B4-BE49-F238E27FC236}">
                  <a16:creationId xmlns:a16="http://schemas.microsoft.com/office/drawing/2014/main" id="{CB37E5F5-B903-4611-A739-0B7FBE8510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902106" y="6043523"/>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6" name="Freeform 51">
              <a:extLst>
                <a:ext uri="{FF2B5EF4-FFF2-40B4-BE49-F238E27FC236}">
                  <a16:creationId xmlns:a16="http://schemas.microsoft.com/office/drawing/2014/main" id="{B1012F2B-A8F1-4FD5-8E6F-1CC97D0AA8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710297" y="6035458"/>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7" name="Freeform 52">
              <a:extLst>
                <a:ext uri="{FF2B5EF4-FFF2-40B4-BE49-F238E27FC236}">
                  <a16:creationId xmlns:a16="http://schemas.microsoft.com/office/drawing/2014/main" id="{C04C6E0B-838E-4B10-91CA-29C498382A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277444" y="6038724"/>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8" name="Freeform 53">
              <a:extLst>
                <a:ext uri="{FF2B5EF4-FFF2-40B4-BE49-F238E27FC236}">
                  <a16:creationId xmlns:a16="http://schemas.microsoft.com/office/drawing/2014/main" id="{15D6CFEB-4FC5-45C3-8BDF-95EAD1EDFC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471034" y="6035460"/>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9" name="Freeform 54">
              <a:extLst>
                <a:ext uri="{FF2B5EF4-FFF2-40B4-BE49-F238E27FC236}">
                  <a16:creationId xmlns:a16="http://schemas.microsoft.com/office/drawing/2014/main" id="{EA8E01BA-7055-4707-906A-F08E2E2535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094009" y="6011795"/>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0" name="Freeform 55">
              <a:extLst>
                <a:ext uri="{FF2B5EF4-FFF2-40B4-BE49-F238E27FC236}">
                  <a16:creationId xmlns:a16="http://schemas.microsoft.com/office/drawing/2014/main" id="{CDA2DE76-0D5E-4F6F-95E7-508B725F8A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264556" y="6041988"/>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1" name="Freeform 56">
              <a:extLst>
                <a:ext uri="{FF2B5EF4-FFF2-40B4-BE49-F238E27FC236}">
                  <a16:creationId xmlns:a16="http://schemas.microsoft.com/office/drawing/2014/main" id="{669578C5-3D06-4B77-A897-A014B441B5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392340" y="5985586"/>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2" name="Freeform 57">
              <a:extLst>
                <a:ext uri="{FF2B5EF4-FFF2-40B4-BE49-F238E27FC236}">
                  <a16:creationId xmlns:a16="http://schemas.microsoft.com/office/drawing/2014/main" id="{85AA3005-AAD0-4587-B352-ECD937D61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037697" y="6020771"/>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3" name="Freeform 59">
              <a:extLst>
                <a:ext uri="{FF2B5EF4-FFF2-40B4-BE49-F238E27FC236}">
                  <a16:creationId xmlns:a16="http://schemas.microsoft.com/office/drawing/2014/main" id="{B4E9730F-E8B1-4F7C-BA99-3B3016F104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473186" y="605207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4" name="Freeform 60">
              <a:extLst>
                <a:ext uri="{FF2B5EF4-FFF2-40B4-BE49-F238E27FC236}">
                  <a16:creationId xmlns:a16="http://schemas.microsoft.com/office/drawing/2014/main" id="{A8922D05-C325-4918-84E6-1C62AD7BE0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825017" y="6002818"/>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5" name="Freeform 61">
              <a:extLst>
                <a:ext uri="{FF2B5EF4-FFF2-40B4-BE49-F238E27FC236}">
                  <a16:creationId xmlns:a16="http://schemas.microsoft.com/office/drawing/2014/main" id="{38DD42E8-8604-45E3-99FE-72D479AF2C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572460" y="5957121"/>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6" name="Freeform 5">
              <a:extLst>
                <a:ext uri="{FF2B5EF4-FFF2-40B4-BE49-F238E27FC236}">
                  <a16:creationId xmlns:a16="http://schemas.microsoft.com/office/drawing/2014/main" id="{2E946C70-11C9-4C85-BE3B-1149117F38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908414" y="6286792"/>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7" name="Freeform 6">
              <a:extLst>
                <a:ext uri="{FF2B5EF4-FFF2-40B4-BE49-F238E27FC236}">
                  <a16:creationId xmlns:a16="http://schemas.microsoft.com/office/drawing/2014/main" id="{48F637C4-CFB7-4421-9DAB-6730244B2C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634353" y="6266141"/>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8" name="Freeform 7">
              <a:extLst>
                <a:ext uri="{FF2B5EF4-FFF2-40B4-BE49-F238E27FC236}">
                  <a16:creationId xmlns:a16="http://schemas.microsoft.com/office/drawing/2014/main" id="{6E137FD9-DCB4-4E5A-960B-350C3627EE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177783" y="6246129"/>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49" name="Freeform 8">
              <a:extLst>
                <a:ext uri="{FF2B5EF4-FFF2-40B4-BE49-F238E27FC236}">
                  <a16:creationId xmlns:a16="http://schemas.microsoft.com/office/drawing/2014/main" id="{9DCD8437-9BFD-44B4-AAC8-75388190F2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982245" y="624294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0" name="Freeform 9">
              <a:extLst>
                <a:ext uri="{FF2B5EF4-FFF2-40B4-BE49-F238E27FC236}">
                  <a16:creationId xmlns:a16="http://schemas.microsoft.com/office/drawing/2014/main" id="{C9EEBF9B-D5F1-4EE3-A46A-A5A5E396A4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268040" y="6282192"/>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1" name="Freeform 11">
              <a:extLst>
                <a:ext uri="{FF2B5EF4-FFF2-40B4-BE49-F238E27FC236}">
                  <a16:creationId xmlns:a16="http://schemas.microsoft.com/office/drawing/2014/main" id="{3A77B17D-E4D2-444B-8D75-F0171A3E85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510851" y="6246285"/>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2" name="Freeform 12">
              <a:extLst>
                <a:ext uri="{FF2B5EF4-FFF2-40B4-BE49-F238E27FC236}">
                  <a16:creationId xmlns:a16="http://schemas.microsoft.com/office/drawing/2014/main" id="{5FDB9442-6054-49E2-948E-D30AD9E09F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028371" y="6264238"/>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3" name="Freeform 13">
              <a:extLst>
                <a:ext uri="{FF2B5EF4-FFF2-40B4-BE49-F238E27FC236}">
                  <a16:creationId xmlns:a16="http://schemas.microsoft.com/office/drawing/2014/main" id="{3E1DF8B7-7CB2-4181-8525-4EE2D5D9EE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656011" y="6301648"/>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4" name="Freeform 14">
              <a:extLst>
                <a:ext uri="{FF2B5EF4-FFF2-40B4-BE49-F238E27FC236}">
                  <a16:creationId xmlns:a16="http://schemas.microsoft.com/office/drawing/2014/main" id="{4B3B2382-7947-4BAF-BF2F-830393F8EF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333279" y="6267101"/>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5" name="Freeform 16">
              <a:extLst>
                <a:ext uri="{FF2B5EF4-FFF2-40B4-BE49-F238E27FC236}">
                  <a16:creationId xmlns:a16="http://schemas.microsoft.com/office/drawing/2014/main" id="{AC95E7F5-BA75-4053-AC8F-81ACC42626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773156" y="6239757"/>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6" name="Freeform 17">
              <a:extLst>
                <a:ext uri="{FF2B5EF4-FFF2-40B4-BE49-F238E27FC236}">
                  <a16:creationId xmlns:a16="http://schemas.microsoft.com/office/drawing/2014/main" id="{8D431126-FDB6-42AF-BC9E-58E4C417BA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398709" y="6264239"/>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7" name="Freeform 21">
              <a:extLst>
                <a:ext uri="{FF2B5EF4-FFF2-40B4-BE49-F238E27FC236}">
                  <a16:creationId xmlns:a16="http://schemas.microsoft.com/office/drawing/2014/main" id="{4AA2BE9B-BD88-4958-B98E-7363A0FD5C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47787" y="6218542"/>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8" name="Freeform 25">
              <a:extLst>
                <a:ext uri="{FF2B5EF4-FFF2-40B4-BE49-F238E27FC236}">
                  <a16:creationId xmlns:a16="http://schemas.microsoft.com/office/drawing/2014/main" id="{BA18EADE-8501-4251-ADCD-EB02B73DF1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90115" y="6200589"/>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 name="Freeform 29">
              <a:extLst>
                <a:ext uri="{FF2B5EF4-FFF2-40B4-BE49-F238E27FC236}">
                  <a16:creationId xmlns:a16="http://schemas.microsoft.com/office/drawing/2014/main" id="{D1886B2F-FFB5-4032-A012-EAE8464DDA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11181" y="6179372"/>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0" name="Freeform 31">
              <a:extLst>
                <a:ext uri="{FF2B5EF4-FFF2-40B4-BE49-F238E27FC236}">
                  <a16:creationId xmlns:a16="http://schemas.microsoft.com/office/drawing/2014/main" id="{65048464-3972-4F85-858C-BD0D6CC8A6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43201" y="624134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1" name="Freeform 32">
              <a:extLst>
                <a:ext uri="{FF2B5EF4-FFF2-40B4-BE49-F238E27FC236}">
                  <a16:creationId xmlns:a16="http://schemas.microsoft.com/office/drawing/2014/main" id="{9B136B45-B116-4EA4-802D-0D9EC238C9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406775" y="5979446"/>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2" name="Freeform 33">
              <a:extLst>
                <a:ext uri="{FF2B5EF4-FFF2-40B4-BE49-F238E27FC236}">
                  <a16:creationId xmlns:a16="http://schemas.microsoft.com/office/drawing/2014/main" id="{F7DA7C34-DDA0-41AB-A47F-E981F63E23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327423" y="6028408"/>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3" name="Freeform 34">
              <a:extLst>
                <a:ext uri="{FF2B5EF4-FFF2-40B4-BE49-F238E27FC236}">
                  <a16:creationId xmlns:a16="http://schemas.microsoft.com/office/drawing/2014/main" id="{BB16C09B-E126-49FC-B0C4-2CB43FA038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334031" y="6019431"/>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4" name="Freeform 35">
              <a:extLst>
                <a:ext uri="{FF2B5EF4-FFF2-40B4-BE49-F238E27FC236}">
                  <a16:creationId xmlns:a16="http://schemas.microsoft.com/office/drawing/2014/main" id="{A12A7CBF-E4C8-4085-88C3-03102FE468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124491" y="601290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5" name="Freeform 36">
              <a:extLst>
                <a:ext uri="{FF2B5EF4-FFF2-40B4-BE49-F238E27FC236}">
                  <a16:creationId xmlns:a16="http://schemas.microsoft.com/office/drawing/2014/main" id="{55CA9A4D-ABE6-426B-B7F0-F5B933349C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57884" y="5982710"/>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6" name="Freeform 37">
              <a:extLst>
                <a:ext uri="{FF2B5EF4-FFF2-40B4-BE49-F238E27FC236}">
                  <a16:creationId xmlns:a16="http://schemas.microsoft.com/office/drawing/2014/main" id="{8A4F3A5B-B199-4716-ADF4-5E33A7C0D1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649584" y="5970470"/>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7" name="Freeform 38">
              <a:extLst>
                <a:ext uri="{FF2B5EF4-FFF2-40B4-BE49-F238E27FC236}">
                  <a16:creationId xmlns:a16="http://schemas.microsoft.com/office/drawing/2014/main" id="{5846F32E-5DDD-4AF4-BE1C-5F1A3FF10D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829398" y="601045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8" name="Freeform 39">
              <a:extLst>
                <a:ext uri="{FF2B5EF4-FFF2-40B4-BE49-F238E27FC236}">
                  <a16:creationId xmlns:a16="http://schemas.microsoft.com/office/drawing/2014/main" id="{AFE38B2F-69BC-4661-84A3-EA04CDC3FE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580384" y="5998215"/>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9" name="Freeform 40">
              <a:extLst>
                <a:ext uri="{FF2B5EF4-FFF2-40B4-BE49-F238E27FC236}">
                  <a16:creationId xmlns:a16="http://schemas.microsoft.com/office/drawing/2014/main" id="{5CA6F12C-4208-48A6-B7B0-DD18CB3992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121911" y="5994951"/>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0" name="Freeform 41">
              <a:extLst>
                <a:ext uri="{FF2B5EF4-FFF2-40B4-BE49-F238E27FC236}">
                  <a16:creationId xmlns:a16="http://schemas.microsoft.com/office/drawing/2014/main" id="{0F08EA53-C6C6-49F1-B8DA-E20FFD6078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38116" y="599495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1" name="Freeform 42">
              <a:extLst>
                <a:ext uri="{FF2B5EF4-FFF2-40B4-BE49-F238E27FC236}">
                  <a16:creationId xmlns:a16="http://schemas.microsoft.com/office/drawing/2014/main" id="{6B6EA655-7497-4604-92DF-43CE7322ED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10716" y="5973734"/>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2" name="Freeform 44">
              <a:extLst>
                <a:ext uri="{FF2B5EF4-FFF2-40B4-BE49-F238E27FC236}">
                  <a16:creationId xmlns:a16="http://schemas.microsoft.com/office/drawing/2014/main" id="{082FFE9A-67C2-471A-AF37-ED9C238DBE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639354" y="5976998"/>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3" name="Freeform 45">
              <a:extLst>
                <a:ext uri="{FF2B5EF4-FFF2-40B4-BE49-F238E27FC236}">
                  <a16:creationId xmlns:a16="http://schemas.microsoft.com/office/drawing/2014/main" id="{B0FD6176-7431-446D-91DB-56644A93C1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67906" y="5952517"/>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4" name="Freeform 46">
              <a:extLst>
                <a:ext uri="{FF2B5EF4-FFF2-40B4-BE49-F238E27FC236}">
                  <a16:creationId xmlns:a16="http://schemas.microsoft.com/office/drawing/2014/main" id="{A46603FA-6405-410B-AD8A-3D75BE7A85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895937" y="6000664"/>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5" name="Freeform 47">
              <a:extLst>
                <a:ext uri="{FF2B5EF4-FFF2-40B4-BE49-F238E27FC236}">
                  <a16:creationId xmlns:a16="http://schemas.microsoft.com/office/drawing/2014/main" id="{6BE439BF-AE87-4F53-9DC9-72414AD1F1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865326" y="5973733"/>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6" name="Freeform 48">
              <a:extLst>
                <a:ext uri="{FF2B5EF4-FFF2-40B4-BE49-F238E27FC236}">
                  <a16:creationId xmlns:a16="http://schemas.microsoft.com/office/drawing/2014/main" id="{55C88911-7FE8-4196-8D02-DAB1B62D9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115444" y="599274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7" name="Freeform 49">
              <a:extLst>
                <a:ext uri="{FF2B5EF4-FFF2-40B4-BE49-F238E27FC236}">
                  <a16:creationId xmlns:a16="http://schemas.microsoft.com/office/drawing/2014/main" id="{BAD26C77-660F-4C9C-9A98-234048198B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15687" y="5955781"/>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8" name="Freeform 8">
              <a:extLst>
                <a:ext uri="{FF2B5EF4-FFF2-40B4-BE49-F238E27FC236}">
                  <a16:creationId xmlns:a16="http://schemas.microsoft.com/office/drawing/2014/main" id="{507A2021-3F23-43FC-AB0D-130B575906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683670" y="601943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79" name="Freeform 106">
              <a:extLst>
                <a:ext uri="{FF2B5EF4-FFF2-40B4-BE49-F238E27FC236}">
                  <a16:creationId xmlns:a16="http://schemas.microsoft.com/office/drawing/2014/main" id="{CB855C11-52EB-43D9-8831-1A26FCE12A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9451" y="6204541"/>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0" name="Freeform 19">
              <a:extLst>
                <a:ext uri="{FF2B5EF4-FFF2-40B4-BE49-F238E27FC236}">
                  <a16:creationId xmlns:a16="http://schemas.microsoft.com/office/drawing/2014/main" id="{1A6AD416-1A17-49A9-8301-8C0A5A78CA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397390" y="6351960"/>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1" name="Freeform 20">
              <a:extLst>
                <a:ext uri="{FF2B5EF4-FFF2-40B4-BE49-F238E27FC236}">
                  <a16:creationId xmlns:a16="http://schemas.microsoft.com/office/drawing/2014/main" id="{F03687D9-14CC-461B-B4B5-907E10B6A1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140401" y="6356159"/>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2" name="Freeform 26">
              <a:extLst>
                <a:ext uri="{FF2B5EF4-FFF2-40B4-BE49-F238E27FC236}">
                  <a16:creationId xmlns:a16="http://schemas.microsoft.com/office/drawing/2014/main" id="{FCC639BE-A7F9-46A2-955A-3ACA454554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2049121" y="6351959"/>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3" name="Freeform 27">
              <a:extLst>
                <a:ext uri="{FF2B5EF4-FFF2-40B4-BE49-F238E27FC236}">
                  <a16:creationId xmlns:a16="http://schemas.microsoft.com/office/drawing/2014/main" id="{B3FED40E-A961-4D78-947A-5AC1BD510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625300" y="634257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4" name="Freeform 28">
              <a:extLst>
                <a:ext uri="{FF2B5EF4-FFF2-40B4-BE49-F238E27FC236}">
                  <a16:creationId xmlns:a16="http://schemas.microsoft.com/office/drawing/2014/main" id="{1445BCDF-9E07-46AD-A6B5-5BEFA223C1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851300" y="6351959"/>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5" name="Freeform 55">
              <a:extLst>
                <a:ext uri="{FF2B5EF4-FFF2-40B4-BE49-F238E27FC236}">
                  <a16:creationId xmlns:a16="http://schemas.microsoft.com/office/drawing/2014/main" id="{23324DC7-93D9-451A-9ABF-1B4D92BF22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988188" y="6083917"/>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6" name="Freeform 56">
              <a:extLst>
                <a:ext uri="{FF2B5EF4-FFF2-40B4-BE49-F238E27FC236}">
                  <a16:creationId xmlns:a16="http://schemas.microsoft.com/office/drawing/2014/main" id="{003474BA-A947-4598-96BB-BAACE2411D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080360" y="6045971"/>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7" name="Freeform 57">
              <a:extLst>
                <a:ext uri="{FF2B5EF4-FFF2-40B4-BE49-F238E27FC236}">
                  <a16:creationId xmlns:a16="http://schemas.microsoft.com/office/drawing/2014/main" id="{04426A72-0FD0-478F-AAC5-B49E142535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725717" y="6081156"/>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8" name="Freeform 60">
              <a:extLst>
                <a:ext uri="{FF2B5EF4-FFF2-40B4-BE49-F238E27FC236}">
                  <a16:creationId xmlns:a16="http://schemas.microsoft.com/office/drawing/2014/main" id="{17260BB0-9DCA-4927-89A5-1314AD40EB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513037" y="606320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9" name="Freeform 61">
              <a:extLst>
                <a:ext uri="{FF2B5EF4-FFF2-40B4-BE49-F238E27FC236}">
                  <a16:creationId xmlns:a16="http://schemas.microsoft.com/office/drawing/2014/main" id="{F459656F-63AC-4FC7-8D12-282B9B0C4C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260480" y="6017506"/>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0" name="Freeform 5">
              <a:extLst>
                <a:ext uri="{FF2B5EF4-FFF2-40B4-BE49-F238E27FC236}">
                  <a16:creationId xmlns:a16="http://schemas.microsoft.com/office/drawing/2014/main" id="{5C345A48-BE33-4B10-AF97-207DC7E2CC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596434" y="6347177"/>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1" name="Freeform 6">
              <a:extLst>
                <a:ext uri="{FF2B5EF4-FFF2-40B4-BE49-F238E27FC236}">
                  <a16:creationId xmlns:a16="http://schemas.microsoft.com/office/drawing/2014/main" id="{65503F74-3A89-46DD-AD4D-9BB164E252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310592" y="6345841"/>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2" name="Freeform 7">
              <a:extLst>
                <a:ext uri="{FF2B5EF4-FFF2-40B4-BE49-F238E27FC236}">
                  <a16:creationId xmlns:a16="http://schemas.microsoft.com/office/drawing/2014/main" id="{5D8D4A6C-9C30-46E6-953F-8FFE24534F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865803" y="6306514"/>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3" name="Freeform 8">
              <a:extLst>
                <a:ext uri="{FF2B5EF4-FFF2-40B4-BE49-F238E27FC236}">
                  <a16:creationId xmlns:a16="http://schemas.microsoft.com/office/drawing/2014/main" id="{844B12AB-BDBA-412B-8127-0671AB6BF8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670714" y="633931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4" name="Freeform 9">
              <a:extLst>
                <a:ext uri="{FF2B5EF4-FFF2-40B4-BE49-F238E27FC236}">
                  <a16:creationId xmlns:a16="http://schemas.microsoft.com/office/drawing/2014/main" id="{84AE8FA4-8AC5-4D0E-9FF8-B6F6D961FC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956060" y="6342577"/>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5" name="Freeform 11">
              <a:extLst>
                <a:ext uri="{FF2B5EF4-FFF2-40B4-BE49-F238E27FC236}">
                  <a16:creationId xmlns:a16="http://schemas.microsoft.com/office/drawing/2014/main" id="{462515DF-512D-49E0-B5FE-637D9E352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198871" y="6306670"/>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6" name="Freeform 12">
              <a:extLst>
                <a:ext uri="{FF2B5EF4-FFF2-40B4-BE49-F238E27FC236}">
                  <a16:creationId xmlns:a16="http://schemas.microsoft.com/office/drawing/2014/main" id="{342CB8A0-096D-4A9F-B962-294DB670BD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716391" y="6324623"/>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7" name="Freeform 13">
              <a:extLst>
                <a:ext uri="{FF2B5EF4-FFF2-40B4-BE49-F238E27FC236}">
                  <a16:creationId xmlns:a16="http://schemas.microsoft.com/office/drawing/2014/main" id="{6870353D-6B96-4946-8BB5-015BF6E6E2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344031" y="6362033"/>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8" name="Freeform 14">
              <a:extLst>
                <a:ext uri="{FF2B5EF4-FFF2-40B4-BE49-F238E27FC236}">
                  <a16:creationId xmlns:a16="http://schemas.microsoft.com/office/drawing/2014/main" id="{20249E38-6114-4065-8836-941D6C55D5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070859" y="6318096"/>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9" name="Freeform 16">
              <a:extLst>
                <a:ext uri="{FF2B5EF4-FFF2-40B4-BE49-F238E27FC236}">
                  <a16:creationId xmlns:a16="http://schemas.microsoft.com/office/drawing/2014/main" id="{BDA5073D-3C1B-4779-8DEF-FD9CD5308D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461176" y="6300142"/>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0" name="Freeform 17">
              <a:extLst>
                <a:ext uri="{FF2B5EF4-FFF2-40B4-BE49-F238E27FC236}">
                  <a16:creationId xmlns:a16="http://schemas.microsoft.com/office/drawing/2014/main" id="{79505220-ED85-46B5-A218-0991FA5794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039205" y="6341355"/>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1" name="Freeform 21">
              <a:extLst>
                <a:ext uri="{FF2B5EF4-FFF2-40B4-BE49-F238E27FC236}">
                  <a16:creationId xmlns:a16="http://schemas.microsoft.com/office/drawing/2014/main" id="{A8513416-DF87-4A83-8026-AF40654BAE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730057" y="6318096"/>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2" name="Freeform 25">
              <a:extLst>
                <a:ext uri="{FF2B5EF4-FFF2-40B4-BE49-F238E27FC236}">
                  <a16:creationId xmlns:a16="http://schemas.microsoft.com/office/drawing/2014/main" id="{AF0489C4-7984-4A49-9D02-ACE2DD3EC8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930591" y="630912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3" name="Freeform 29">
              <a:extLst>
                <a:ext uri="{FF2B5EF4-FFF2-40B4-BE49-F238E27FC236}">
                  <a16:creationId xmlns:a16="http://schemas.microsoft.com/office/drawing/2014/main" id="{3DB0DE7C-BF6D-4059-94C4-FD4D6E7BA9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497041" y="6299934"/>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4" name="Freeform 31">
              <a:extLst>
                <a:ext uri="{FF2B5EF4-FFF2-40B4-BE49-F238E27FC236}">
                  <a16:creationId xmlns:a16="http://schemas.microsoft.com/office/drawing/2014/main" id="{5B58E23E-6D06-4F24-B6F8-98AE632C2A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207517" y="633698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5" name="Freeform 32">
              <a:extLst>
                <a:ext uri="{FF2B5EF4-FFF2-40B4-BE49-F238E27FC236}">
                  <a16:creationId xmlns:a16="http://schemas.microsoft.com/office/drawing/2014/main" id="{7D87D95A-4B48-4140-BB5C-9A33AACBFA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094795" y="603983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6" name="Freeform 33">
              <a:extLst>
                <a:ext uri="{FF2B5EF4-FFF2-40B4-BE49-F238E27FC236}">
                  <a16:creationId xmlns:a16="http://schemas.microsoft.com/office/drawing/2014/main" id="{6D78BEA4-B995-4BEC-A3B4-C580D646AD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015443" y="608879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7" name="Freeform 34">
              <a:extLst>
                <a:ext uri="{FF2B5EF4-FFF2-40B4-BE49-F238E27FC236}">
                  <a16:creationId xmlns:a16="http://schemas.microsoft.com/office/drawing/2014/main" id="{C075F1AC-7155-4487-8B7A-0C74E2C65D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022051" y="6079816"/>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8" name="Freeform 35">
              <a:extLst>
                <a:ext uri="{FF2B5EF4-FFF2-40B4-BE49-F238E27FC236}">
                  <a16:creationId xmlns:a16="http://schemas.microsoft.com/office/drawing/2014/main" id="{2923812A-0930-464A-B863-8232CDF9BE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806684" y="607679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9" name="Freeform 36">
              <a:extLst>
                <a:ext uri="{FF2B5EF4-FFF2-40B4-BE49-F238E27FC236}">
                  <a16:creationId xmlns:a16="http://schemas.microsoft.com/office/drawing/2014/main" id="{5B22D5AF-1F95-4943-ADBD-50BF0DDC9B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345904" y="6043095"/>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0" name="Freeform 37">
              <a:extLst>
                <a:ext uri="{FF2B5EF4-FFF2-40B4-BE49-F238E27FC236}">
                  <a16:creationId xmlns:a16="http://schemas.microsoft.com/office/drawing/2014/main" id="{09709304-5160-4325-BE4E-F970450FA8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337604" y="6030855"/>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1" name="Freeform 38">
              <a:extLst>
                <a:ext uri="{FF2B5EF4-FFF2-40B4-BE49-F238E27FC236}">
                  <a16:creationId xmlns:a16="http://schemas.microsoft.com/office/drawing/2014/main" id="{6086BD94-D139-4DEE-9FB6-849360DABF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517418" y="6070840"/>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2" name="Freeform 39">
              <a:extLst>
                <a:ext uri="{FF2B5EF4-FFF2-40B4-BE49-F238E27FC236}">
                  <a16:creationId xmlns:a16="http://schemas.microsoft.com/office/drawing/2014/main" id="{84B8A4B1-C709-4864-851E-6A76DE4E52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268404" y="6058600"/>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3" name="Freeform 40">
              <a:extLst>
                <a:ext uri="{FF2B5EF4-FFF2-40B4-BE49-F238E27FC236}">
                  <a16:creationId xmlns:a16="http://schemas.microsoft.com/office/drawing/2014/main" id="{51183B3E-65BA-45BB-9238-E5553DA7E2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809931" y="6055336"/>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4" name="Freeform 41">
              <a:extLst>
                <a:ext uri="{FF2B5EF4-FFF2-40B4-BE49-F238E27FC236}">
                  <a16:creationId xmlns:a16="http://schemas.microsoft.com/office/drawing/2014/main" id="{B456CBC6-D8DB-4226-8743-8355D0C1E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126136" y="6055335"/>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5" name="Freeform 42">
              <a:extLst>
                <a:ext uri="{FF2B5EF4-FFF2-40B4-BE49-F238E27FC236}">
                  <a16:creationId xmlns:a16="http://schemas.microsoft.com/office/drawing/2014/main" id="{2A43AE63-9201-415C-A88E-C52685BF9A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798736" y="6034119"/>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6" name="Freeform 44">
              <a:extLst>
                <a:ext uri="{FF2B5EF4-FFF2-40B4-BE49-F238E27FC236}">
                  <a16:creationId xmlns:a16="http://schemas.microsoft.com/office/drawing/2014/main" id="{0BB8C75E-6B9A-4E95-85CF-ACD2D2AD2B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327374" y="603738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7" name="Freeform 45">
              <a:extLst>
                <a:ext uri="{FF2B5EF4-FFF2-40B4-BE49-F238E27FC236}">
                  <a16:creationId xmlns:a16="http://schemas.microsoft.com/office/drawing/2014/main" id="{F593E6EC-FB46-40CB-825C-C1305B1FB1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555926" y="601290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8" name="Freeform 46">
              <a:extLst>
                <a:ext uri="{FF2B5EF4-FFF2-40B4-BE49-F238E27FC236}">
                  <a16:creationId xmlns:a16="http://schemas.microsoft.com/office/drawing/2014/main" id="{517F36F0-8630-4831-9057-6CA9B217BE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583957" y="6061049"/>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9" name="Freeform 47">
              <a:extLst>
                <a:ext uri="{FF2B5EF4-FFF2-40B4-BE49-F238E27FC236}">
                  <a16:creationId xmlns:a16="http://schemas.microsoft.com/office/drawing/2014/main" id="{9614B5E6-3CE1-465E-8381-646179E1B1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553346" y="6034118"/>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20" name="Freeform 48">
              <a:extLst>
                <a:ext uri="{FF2B5EF4-FFF2-40B4-BE49-F238E27FC236}">
                  <a16:creationId xmlns:a16="http://schemas.microsoft.com/office/drawing/2014/main" id="{5A40C31A-16AE-42C0-AC3B-52DCA2F5A2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804575" y="6052072"/>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21" name="Freeform 49">
              <a:extLst>
                <a:ext uri="{FF2B5EF4-FFF2-40B4-BE49-F238E27FC236}">
                  <a16:creationId xmlns:a16="http://schemas.microsoft.com/office/drawing/2014/main" id="{CE95CDB5-B8FA-431B-B9BE-7791AD92C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903707" y="601616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pic>
        <p:nvPicPr>
          <p:cNvPr id="6" name="Picture 5">
            <a:extLst>
              <a:ext uri="{FF2B5EF4-FFF2-40B4-BE49-F238E27FC236}">
                <a16:creationId xmlns:a16="http://schemas.microsoft.com/office/drawing/2014/main" id="{14552CCE-F826-40B0-E4E9-E21AC1541E4D}"/>
              </a:ext>
            </a:extLst>
          </p:cNvPr>
          <p:cNvPicPr>
            <a:picLocks noChangeAspect="1"/>
          </p:cNvPicPr>
          <p:nvPr/>
        </p:nvPicPr>
        <p:blipFill>
          <a:blip r:embed="rId3"/>
          <a:stretch>
            <a:fillRect/>
          </a:stretch>
        </p:blipFill>
        <p:spPr>
          <a:xfrm>
            <a:off x="367940" y="5227832"/>
            <a:ext cx="1182727" cy="1085182"/>
          </a:xfrm>
          <a:prstGeom prst="rect">
            <a:avLst/>
          </a:prstGeom>
        </p:spPr>
      </p:pic>
    </p:spTree>
    <p:extLst>
      <p:ext uri="{BB962C8B-B14F-4D97-AF65-F5344CB8AC3E}">
        <p14:creationId xmlns:p14="http://schemas.microsoft.com/office/powerpoint/2010/main" val="3921015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BohemianVTI">
  <a:themeElements>
    <a:clrScheme name="Boho">
      <a:dk1>
        <a:sysClr val="windowText" lastClr="000000"/>
      </a:dk1>
      <a:lt1>
        <a:sysClr val="window" lastClr="FFFFFF"/>
      </a:lt1>
      <a:dk2>
        <a:srgbClr val="323232"/>
      </a:dk2>
      <a:lt2>
        <a:srgbClr val="F4F1EF"/>
      </a:lt2>
      <a:accent1>
        <a:srgbClr val="8F4F58"/>
      </a:accent1>
      <a:accent2>
        <a:srgbClr val="D09182"/>
      </a:accent2>
      <a:accent3>
        <a:srgbClr val="C7A085"/>
      </a:accent3>
      <a:accent4>
        <a:srgbClr val="ADA085"/>
      </a:accent4>
      <a:accent5>
        <a:srgbClr val="5F787F"/>
      </a:accent5>
      <a:accent6>
        <a:srgbClr val="5A6768"/>
      </a:accent6>
      <a:hlink>
        <a:srgbClr val="A25872"/>
      </a:hlink>
      <a:folHlink>
        <a:srgbClr val="667A7E"/>
      </a:folHlink>
    </a:clrScheme>
    <a:fontScheme name="modern love avenir">
      <a:majorFont>
        <a:latin typeface="Modern Love"/>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hemianVTI" id="{B5E50611-F7C7-47BC-81A6-BE9493DF8677}" vid="{7A26D0DD-A1A5-444B-B0FB-E7DB9E2D047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F4CA2CCDA2E84D94F766BDE2327AF5" ma:contentTypeVersion="13" ma:contentTypeDescription="Create a new document." ma:contentTypeScope="" ma:versionID="fceb97bd5e66b8a5e39b2779c2ca10ae">
  <xsd:schema xmlns:xsd="http://www.w3.org/2001/XMLSchema" xmlns:xs="http://www.w3.org/2001/XMLSchema" xmlns:p="http://schemas.microsoft.com/office/2006/metadata/properties" xmlns:ns2="80575b9d-91d2-4b2e-a966-1cb4b0f67b42" xmlns:ns3="76579f8c-70ca-4366-af55-1ab671fee92f" targetNamespace="http://schemas.microsoft.com/office/2006/metadata/properties" ma:root="true" ma:fieldsID="4efb6bb92c618b633caac9530d5193c0" ns2:_="" ns3:_="">
    <xsd:import namespace="80575b9d-91d2-4b2e-a966-1cb4b0f67b42"/>
    <xsd:import namespace="76579f8c-70ca-4366-af55-1ab671fee92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575b9d-91d2-4b2e-a966-1cb4b0f67b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740a0ae-58c7-4b68-a2fd-01bd369d5b21"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6579f8c-70ca-4366-af55-1ab671fee92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00b08989-90b3-460f-8b32-a6218a25dba8}" ma:internalName="TaxCatchAll" ma:showField="CatchAllData" ma:web="76579f8c-70ca-4366-af55-1ab671fee9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6579f8c-70ca-4366-af55-1ab671fee92f" xsi:nil="true"/>
    <lcf76f155ced4ddcb4097134ff3c332f xmlns="80575b9d-91d2-4b2e-a966-1cb4b0f67b4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49F55A-89EF-4B99-A3E3-4449319B1A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575b9d-91d2-4b2e-a966-1cb4b0f67b42"/>
    <ds:schemaRef ds:uri="76579f8c-70ca-4366-af55-1ab671fee9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42E5809-97BF-4D03-9432-90A5841A62BC}">
  <ds:schemaRefs>
    <ds:schemaRef ds:uri="http://schemas.microsoft.com/office/2006/metadata/properties"/>
    <ds:schemaRef ds:uri="http://schemas.microsoft.com/office/infopath/2007/PartnerControls"/>
    <ds:schemaRef ds:uri="76579f8c-70ca-4366-af55-1ab671fee92f"/>
    <ds:schemaRef ds:uri="80575b9d-91d2-4b2e-a966-1cb4b0f67b42"/>
  </ds:schemaRefs>
</ds:datastoreItem>
</file>

<file path=customXml/itemProps3.xml><?xml version="1.0" encoding="utf-8"?>
<ds:datastoreItem xmlns:ds="http://schemas.openxmlformats.org/officeDocument/2006/customXml" ds:itemID="{64D83BAB-FE77-497B-BCD1-3D41D052E8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280</TotalTime>
  <Words>2460</Words>
  <Application>Microsoft Office PowerPoint</Application>
  <PresentationFormat>Widescreen</PresentationFormat>
  <Paragraphs>236</Paragraphs>
  <Slides>27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Avenir Next LT Pro</vt:lpstr>
      <vt:lpstr>Calibri</vt:lpstr>
      <vt:lpstr>CCW Precursive 2</vt:lpstr>
      <vt:lpstr>Comic Sans MS</vt:lpstr>
      <vt:lpstr>Congenial Light</vt:lpstr>
      <vt:lpstr>Modern Love</vt:lpstr>
      <vt:lpstr>Muli</vt:lpstr>
      <vt:lpstr>BohemianVTI</vt:lpstr>
      <vt:lpstr>EYFS Information Evening</vt:lpstr>
      <vt:lpstr>Our School Prayer</vt:lpstr>
      <vt:lpstr>EYFS organisation</vt:lpstr>
      <vt:lpstr>School organisation</vt:lpstr>
      <vt:lpstr>The Early Years Team</vt:lpstr>
      <vt:lpstr>Early Years Foundation Stage (EYFS)</vt:lpstr>
      <vt:lpstr>Early Years Foundation Stage (EYFS)</vt:lpstr>
      <vt:lpstr>Learning through Play </vt:lpstr>
      <vt:lpstr>Our timetable</vt:lpstr>
      <vt:lpstr>Your child’s day</vt:lpstr>
      <vt:lpstr>Your child’s day</vt:lpstr>
      <vt:lpstr>Phonics and early reading</vt:lpstr>
      <vt:lpstr>Phonics and early reading</vt:lpstr>
      <vt:lpstr>Phonics and early reading</vt:lpstr>
      <vt:lpstr>Phonics and early reading</vt:lpstr>
      <vt:lpstr>Phonics and early reading</vt:lpstr>
      <vt:lpstr>Phonics and early reading</vt:lpstr>
      <vt:lpstr>Maths </vt:lpstr>
      <vt:lpstr>Maths </vt:lpstr>
      <vt:lpstr>Morning ‘drop off’</vt:lpstr>
      <vt:lpstr>Afternoon ‘pick up’</vt:lpstr>
      <vt:lpstr>Communication with school</vt:lpstr>
      <vt:lpstr>Behaviour and Readiness to Learn Policy</vt:lpstr>
      <vt:lpstr>Learning Journey’s</vt:lpstr>
      <vt:lpstr>Helping at home</vt:lpstr>
      <vt:lpstr>Useful information</vt:lpstr>
      <vt:lpstr>Thank you for attending this evening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St Thomas More</dc:title>
  <dc:creator>Catherine Barran</dc:creator>
  <cp:lastModifiedBy>David Burton</cp:lastModifiedBy>
  <cp:revision>18</cp:revision>
  <dcterms:created xsi:type="dcterms:W3CDTF">2024-06-23T08:27:53Z</dcterms:created>
  <dcterms:modified xsi:type="dcterms:W3CDTF">2026-09-24T16:34:33Z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0x010100B3F4CA2CCDA2E84D94F766BDE2327AF5</vt:lpwstr>
  </property>
  <property fmtid="{D5CDD505-2E9C-101B-9397-08002B2CF9AE}" pid="3" name="MediaServiceImageTags">
    <vt:lpwstr/>
  </property>
</Properties>
</file>