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76" r:id="rId12"/>
    <p:sldId id="263" r:id="rId13"/>
    <p:sldId id="265" r:id="rId14"/>
    <p:sldId id="266" r:id="rId15"/>
    <p:sldId id="267" r:id="rId16"/>
    <p:sldId id="278" r:id="rId17"/>
    <p:sldId id="269" r:id="rId18"/>
    <p:sldId id="270" r:id="rId19"/>
    <p:sldId id="280" r:id="rId20"/>
    <p:sldId id="271" r:id="rId21"/>
    <p:sldId id="268" r:id="rId22"/>
    <p:sldId id="272" r:id="rId23"/>
    <p:sldId id="273" r:id="rId24"/>
    <p:sldId id="279" r:id="rId25"/>
    <p:sldId id="274" r:id="rId26"/>
    <p:sldId id="275"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raven" userId="5cabb673-b293-4027-9042-e2fad25ab27f" providerId="ADAL" clId="{ADAC4D90-F561-472A-A4F4-2DE91F57E650}"/>
    <pc:docChg chg="custSel modSld">
      <pc:chgData name="Claire Craven" userId="5cabb673-b293-4027-9042-e2fad25ab27f" providerId="ADAL" clId="{ADAC4D90-F561-472A-A4F4-2DE91F57E650}" dt="2026-07-06T18:50:06.809" v="201" actId="20577"/>
      <pc:docMkLst>
        <pc:docMk/>
      </pc:docMkLst>
      <pc:sldChg chg="modSp mod">
        <pc:chgData name="Claire Craven" userId="5cabb673-b293-4027-9042-e2fad25ab27f" providerId="ADAL" clId="{ADAC4D90-F561-472A-A4F4-2DE91F57E650}" dt="2026-07-06T18:44:46.472" v="31" actId="20577"/>
        <pc:sldMkLst>
          <pc:docMk/>
          <pc:sldMk cId="331720807" sldId="256"/>
        </pc:sldMkLst>
        <pc:spChg chg="mod">
          <ac:chgData name="Claire Craven" userId="5cabb673-b293-4027-9042-e2fad25ab27f" providerId="ADAL" clId="{ADAC4D90-F561-472A-A4F4-2DE91F57E650}" dt="2026-07-06T18:44:46.472" v="31" actId="20577"/>
          <ac:spMkLst>
            <pc:docMk/>
            <pc:sldMk cId="331720807" sldId="256"/>
            <ac:spMk id="3" creationId="{00000000-0000-0000-0000-000000000000}"/>
          </ac:spMkLst>
        </pc:spChg>
      </pc:sldChg>
      <pc:sldChg chg="modSp mod">
        <pc:chgData name="Claire Craven" userId="5cabb673-b293-4027-9042-e2fad25ab27f" providerId="ADAL" clId="{ADAC4D90-F561-472A-A4F4-2DE91F57E650}" dt="2026-07-06T18:46:19.069" v="49" actId="20577"/>
        <pc:sldMkLst>
          <pc:docMk/>
          <pc:sldMk cId="2190009234" sldId="263"/>
        </pc:sldMkLst>
        <pc:spChg chg="mod">
          <ac:chgData name="Claire Craven" userId="5cabb673-b293-4027-9042-e2fad25ab27f" providerId="ADAL" clId="{ADAC4D90-F561-472A-A4F4-2DE91F57E650}" dt="2026-07-06T18:46:19.069" v="49" actId="20577"/>
          <ac:spMkLst>
            <pc:docMk/>
            <pc:sldMk cId="2190009234" sldId="263"/>
            <ac:spMk id="3" creationId="{00000000-0000-0000-0000-000000000000}"/>
          </ac:spMkLst>
        </pc:spChg>
      </pc:sldChg>
      <pc:sldChg chg="modSp mod">
        <pc:chgData name="Claire Craven" userId="5cabb673-b293-4027-9042-e2fad25ab27f" providerId="ADAL" clId="{ADAC4D90-F561-472A-A4F4-2DE91F57E650}" dt="2026-07-06T18:46:50.932" v="54" actId="20577"/>
        <pc:sldMkLst>
          <pc:docMk/>
          <pc:sldMk cId="2814191675" sldId="267"/>
        </pc:sldMkLst>
        <pc:spChg chg="mod">
          <ac:chgData name="Claire Craven" userId="5cabb673-b293-4027-9042-e2fad25ab27f" providerId="ADAL" clId="{ADAC4D90-F561-472A-A4F4-2DE91F57E650}" dt="2026-07-06T18:46:50.932" v="54" actId="20577"/>
          <ac:spMkLst>
            <pc:docMk/>
            <pc:sldMk cId="2814191675" sldId="267"/>
            <ac:spMk id="3" creationId="{00000000-0000-0000-0000-000000000000}"/>
          </ac:spMkLst>
        </pc:spChg>
      </pc:sldChg>
      <pc:sldChg chg="modSp mod">
        <pc:chgData name="Claire Craven" userId="5cabb673-b293-4027-9042-e2fad25ab27f" providerId="ADAL" clId="{ADAC4D90-F561-472A-A4F4-2DE91F57E650}" dt="2026-07-06T18:49:19.298" v="192" actId="20577"/>
        <pc:sldMkLst>
          <pc:docMk/>
          <pc:sldMk cId="2488205413" sldId="268"/>
        </pc:sldMkLst>
        <pc:spChg chg="mod">
          <ac:chgData name="Claire Craven" userId="5cabb673-b293-4027-9042-e2fad25ab27f" providerId="ADAL" clId="{ADAC4D90-F561-472A-A4F4-2DE91F57E650}" dt="2026-07-06T18:49:19.298" v="192" actId="20577"/>
          <ac:spMkLst>
            <pc:docMk/>
            <pc:sldMk cId="2488205413" sldId="268"/>
            <ac:spMk id="3" creationId="{00000000-0000-0000-0000-000000000000}"/>
          </ac:spMkLst>
        </pc:spChg>
      </pc:sldChg>
      <pc:sldChg chg="modSp mod">
        <pc:chgData name="Claire Craven" userId="5cabb673-b293-4027-9042-e2fad25ab27f" providerId="ADAL" clId="{ADAC4D90-F561-472A-A4F4-2DE91F57E650}" dt="2026-07-06T18:48:57.279" v="188" actId="20577"/>
        <pc:sldMkLst>
          <pc:docMk/>
          <pc:sldMk cId="1695941540" sldId="271"/>
        </pc:sldMkLst>
        <pc:spChg chg="mod">
          <ac:chgData name="Claire Craven" userId="5cabb673-b293-4027-9042-e2fad25ab27f" providerId="ADAL" clId="{ADAC4D90-F561-472A-A4F4-2DE91F57E650}" dt="2026-07-06T18:48:57.279" v="188" actId="20577"/>
          <ac:spMkLst>
            <pc:docMk/>
            <pc:sldMk cId="1695941540" sldId="271"/>
            <ac:spMk id="3" creationId="{00000000-0000-0000-0000-000000000000}"/>
          </ac:spMkLst>
        </pc:spChg>
      </pc:sldChg>
      <pc:sldChg chg="modSp mod">
        <pc:chgData name="Claire Craven" userId="5cabb673-b293-4027-9042-e2fad25ab27f" providerId="ADAL" clId="{ADAC4D90-F561-472A-A4F4-2DE91F57E650}" dt="2026-07-06T18:49:29.909" v="200" actId="20577"/>
        <pc:sldMkLst>
          <pc:docMk/>
          <pc:sldMk cId="896687521" sldId="272"/>
        </pc:sldMkLst>
        <pc:spChg chg="mod">
          <ac:chgData name="Claire Craven" userId="5cabb673-b293-4027-9042-e2fad25ab27f" providerId="ADAL" clId="{ADAC4D90-F561-472A-A4F4-2DE91F57E650}" dt="2026-07-06T18:49:29.909" v="200" actId="20577"/>
          <ac:spMkLst>
            <pc:docMk/>
            <pc:sldMk cId="896687521" sldId="272"/>
            <ac:spMk id="3" creationId="{00000000-0000-0000-0000-000000000000}"/>
          </ac:spMkLst>
        </pc:spChg>
      </pc:sldChg>
      <pc:sldChg chg="modSp mod">
        <pc:chgData name="Claire Craven" userId="5cabb673-b293-4027-9042-e2fad25ab27f" providerId="ADAL" clId="{ADAC4D90-F561-472A-A4F4-2DE91F57E650}" dt="2026-07-06T18:50:06.809" v="201" actId="20577"/>
        <pc:sldMkLst>
          <pc:docMk/>
          <pc:sldMk cId="1075368518" sldId="279"/>
        </pc:sldMkLst>
        <pc:spChg chg="mod">
          <ac:chgData name="Claire Craven" userId="5cabb673-b293-4027-9042-e2fad25ab27f" providerId="ADAL" clId="{ADAC4D90-F561-472A-A4F4-2DE91F57E650}" dt="2026-07-06T18:50:06.809" v="201" actId="20577"/>
          <ac:spMkLst>
            <pc:docMk/>
            <pc:sldMk cId="1075368518" sldId="279"/>
            <ac:spMk id="3" creationId="{00000000-0000-0000-0000-000000000000}"/>
          </ac:spMkLst>
        </pc:spChg>
      </pc:sldChg>
      <pc:sldChg chg="modSp mod">
        <pc:chgData name="Claire Craven" userId="5cabb673-b293-4027-9042-e2fad25ab27f" providerId="ADAL" clId="{ADAC4D90-F561-472A-A4F4-2DE91F57E650}" dt="2026-07-06T18:48:36.181" v="183" actId="14100"/>
        <pc:sldMkLst>
          <pc:docMk/>
          <pc:sldMk cId="3652198660" sldId="280"/>
        </pc:sldMkLst>
        <pc:spChg chg="mod">
          <ac:chgData name="Claire Craven" userId="5cabb673-b293-4027-9042-e2fad25ab27f" providerId="ADAL" clId="{ADAC4D90-F561-472A-A4F4-2DE91F57E650}" dt="2026-07-06T18:48:33.585" v="182" actId="20577"/>
          <ac:spMkLst>
            <pc:docMk/>
            <pc:sldMk cId="3652198660" sldId="280"/>
            <ac:spMk id="3" creationId="{00000000-0000-0000-0000-000000000000}"/>
          </ac:spMkLst>
        </pc:spChg>
        <pc:picChg chg="mod">
          <ac:chgData name="Claire Craven" userId="5cabb673-b293-4027-9042-e2fad25ab27f" providerId="ADAL" clId="{ADAC4D90-F561-472A-A4F4-2DE91F57E650}" dt="2026-07-06T18:48:36.181" v="183" actId="14100"/>
          <ac:picMkLst>
            <pc:docMk/>
            <pc:sldMk cId="3652198660" sldId="280"/>
            <ac:picMk id="4" creationId="{00000000-0000-0000-0000-000000000000}"/>
          </ac:picMkLst>
        </pc:picChg>
        <pc:picChg chg="mod">
          <ac:chgData name="Claire Craven" userId="5cabb673-b293-4027-9042-e2fad25ab27f" providerId="ADAL" clId="{ADAC4D90-F561-472A-A4F4-2DE91F57E650}" dt="2026-07-06T18:48:22.579" v="136" actId="14100"/>
          <ac:picMkLst>
            <pc:docMk/>
            <pc:sldMk cId="3652198660" sldId="280"/>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274131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111378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86245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241647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50442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288702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206265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38141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289955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176067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2CC272-2720-4724-9AB9-9F7BC6AC07AC}" type="datetimeFigureOut">
              <a:rPr lang="en-GB" smtClean="0"/>
              <a:t>06/07/2026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B05BB-707C-4C6A-ABF9-46F7D5E17FE7}" type="slidenum">
              <a:rPr lang="en-GB" smtClean="0"/>
              <a:t>‹#›</a:t>
            </a:fld>
            <a:endParaRPr lang="en-GB" dirty="0"/>
          </a:p>
        </p:txBody>
      </p:sp>
    </p:spTree>
    <p:extLst>
      <p:ext uri="{BB962C8B-B14F-4D97-AF65-F5344CB8AC3E}">
        <p14:creationId xmlns:p14="http://schemas.microsoft.com/office/powerpoint/2010/main" val="407038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CC272-2720-4724-9AB9-9F7BC6AC07AC}" type="datetimeFigureOut">
              <a:rPr lang="en-GB" smtClean="0"/>
              <a:t>06/07/2026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05BB-707C-4C6A-ABF9-46F7D5E17FE7}" type="slidenum">
              <a:rPr lang="en-GB" smtClean="0"/>
              <a:t>‹#›</a:t>
            </a:fld>
            <a:endParaRPr lang="en-GB" dirty="0"/>
          </a:p>
        </p:txBody>
      </p:sp>
    </p:spTree>
    <p:extLst>
      <p:ext uri="{BB962C8B-B14F-4D97-AF65-F5344CB8AC3E}">
        <p14:creationId xmlns:p14="http://schemas.microsoft.com/office/powerpoint/2010/main" val="36789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hkadir@stthomasmorerc.rochdale.sch.uk" TargetMode="External"/><Relationship Id="rId2" Type="http://schemas.openxmlformats.org/officeDocument/2006/relationships/hyperlink" Target="mailto:ccraven@stthomasmorerc.rochdale.sch.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KS1 Parents Information Meeting </a:t>
            </a:r>
          </a:p>
        </p:txBody>
      </p:sp>
      <p:sp>
        <p:nvSpPr>
          <p:cNvPr id="3" name="Subtitle 2"/>
          <p:cNvSpPr>
            <a:spLocks noGrp="1"/>
          </p:cNvSpPr>
          <p:nvPr>
            <p:ph type="subTitle" idx="1"/>
          </p:nvPr>
        </p:nvSpPr>
        <p:spPr/>
        <p:txBody>
          <a:bodyPr/>
          <a:lstStyle/>
          <a:p>
            <a:r>
              <a:rPr lang="en-GB" dirty="0"/>
              <a:t>Tuesday 7</a:t>
            </a:r>
            <a:r>
              <a:rPr lang="en-GB" baseline="30000" dirty="0"/>
              <a:t>th</a:t>
            </a:r>
            <a:r>
              <a:rPr lang="en-GB" dirty="0"/>
              <a:t> July 2026</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034" y="4487726"/>
            <a:ext cx="1309931" cy="172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2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Home reading books</a:t>
            </a:r>
          </a:p>
        </p:txBody>
      </p:sp>
      <p:sp>
        <p:nvSpPr>
          <p:cNvPr id="3" name="Content Placeholder 2"/>
          <p:cNvSpPr>
            <a:spLocks noGrp="1"/>
          </p:cNvSpPr>
          <p:nvPr>
            <p:ph idx="1"/>
          </p:nvPr>
        </p:nvSpPr>
        <p:spPr>
          <a:xfrm>
            <a:off x="838200" y="1368425"/>
            <a:ext cx="10515600" cy="4351338"/>
          </a:xfrm>
        </p:spPr>
        <p:txBody>
          <a:bodyPr/>
          <a:lstStyle/>
          <a:p>
            <a:r>
              <a:rPr lang="en-GB" dirty="0"/>
              <a:t>These go hand in hand with what your child is doing in their phonics group</a:t>
            </a:r>
          </a:p>
          <a:p>
            <a:r>
              <a:rPr lang="en-GB" dirty="0"/>
              <a:t>They will bring home the book they have read in their group the previous week and a book bag book which goes alongside this:</a:t>
            </a:r>
          </a:p>
          <a:p>
            <a:endParaRPr lang="en-GB" dirty="0"/>
          </a:p>
        </p:txBody>
      </p:sp>
      <p:pic>
        <p:nvPicPr>
          <p:cNvPr id="4" name="Picture 3"/>
          <p:cNvPicPr>
            <a:picLocks noChangeAspect="1"/>
          </p:cNvPicPr>
          <p:nvPr/>
        </p:nvPicPr>
        <p:blipFill>
          <a:blip r:embed="rId2"/>
          <a:stretch>
            <a:fillRect/>
          </a:stretch>
        </p:blipFill>
        <p:spPr>
          <a:xfrm>
            <a:off x="1012499" y="3825095"/>
            <a:ext cx="3585625" cy="2486805"/>
          </a:xfrm>
          <a:prstGeom prst="rect">
            <a:avLst/>
          </a:prstGeom>
        </p:spPr>
      </p:pic>
      <p:pic>
        <p:nvPicPr>
          <p:cNvPr id="5" name="Picture 4"/>
          <p:cNvPicPr>
            <a:picLocks noChangeAspect="1"/>
          </p:cNvPicPr>
          <p:nvPr/>
        </p:nvPicPr>
        <p:blipFill>
          <a:blip r:embed="rId3"/>
          <a:stretch>
            <a:fillRect/>
          </a:stretch>
        </p:blipFill>
        <p:spPr>
          <a:xfrm>
            <a:off x="7660957" y="3690158"/>
            <a:ext cx="2266815" cy="3002600"/>
          </a:xfrm>
          <a:prstGeom prst="rect">
            <a:avLst/>
          </a:prstGeom>
        </p:spPr>
      </p:pic>
    </p:spTree>
    <p:extLst>
      <p:ext uri="{BB962C8B-B14F-4D97-AF65-F5344CB8AC3E}">
        <p14:creationId xmlns:p14="http://schemas.microsoft.com/office/powerpoint/2010/main" val="26523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Reading for Pleasure Book</a:t>
            </a:r>
          </a:p>
        </p:txBody>
      </p:sp>
      <p:sp>
        <p:nvSpPr>
          <p:cNvPr id="3" name="Content Placeholder 2"/>
          <p:cNvSpPr>
            <a:spLocks noGrp="1"/>
          </p:cNvSpPr>
          <p:nvPr>
            <p:ph idx="1"/>
          </p:nvPr>
        </p:nvSpPr>
        <p:spPr>
          <a:xfrm>
            <a:off x="838200" y="1525180"/>
            <a:ext cx="10515600" cy="4351338"/>
          </a:xfrm>
        </p:spPr>
        <p:txBody>
          <a:bodyPr/>
          <a:lstStyle/>
          <a:p>
            <a:r>
              <a:rPr lang="en-GB" dirty="0"/>
              <a:t>This can be a book they would like to bring home to share with you, a book they would like you to read to them or if you prefer you can read your own book from home with them or perhaps visit the library.</a:t>
            </a:r>
          </a:p>
          <a:p>
            <a:pPr marL="0" indent="0">
              <a:buNone/>
            </a:pPr>
            <a:endParaRPr lang="en-GB" dirty="0"/>
          </a:p>
        </p:txBody>
      </p:sp>
      <p:pic>
        <p:nvPicPr>
          <p:cNvPr id="4" name="Picture 3"/>
          <p:cNvPicPr>
            <a:picLocks noChangeAspect="1"/>
          </p:cNvPicPr>
          <p:nvPr/>
        </p:nvPicPr>
        <p:blipFill>
          <a:blip r:embed="rId2"/>
          <a:stretch>
            <a:fillRect/>
          </a:stretch>
        </p:blipFill>
        <p:spPr>
          <a:xfrm>
            <a:off x="838200" y="4180114"/>
            <a:ext cx="2326582" cy="2361656"/>
          </a:xfrm>
          <a:prstGeom prst="rect">
            <a:avLst/>
          </a:prstGeom>
        </p:spPr>
      </p:pic>
      <p:pic>
        <p:nvPicPr>
          <p:cNvPr id="5" name="Picture 4"/>
          <p:cNvPicPr>
            <a:picLocks noChangeAspect="1"/>
          </p:cNvPicPr>
          <p:nvPr/>
        </p:nvPicPr>
        <p:blipFill>
          <a:blip r:embed="rId3"/>
          <a:stretch>
            <a:fillRect/>
          </a:stretch>
        </p:blipFill>
        <p:spPr>
          <a:xfrm>
            <a:off x="4519613" y="4050032"/>
            <a:ext cx="2704148" cy="2491738"/>
          </a:xfrm>
          <a:prstGeom prst="rect">
            <a:avLst/>
          </a:prstGeom>
        </p:spPr>
      </p:pic>
      <p:pic>
        <p:nvPicPr>
          <p:cNvPr id="6" name="Picture 5"/>
          <p:cNvPicPr>
            <a:picLocks noChangeAspect="1"/>
          </p:cNvPicPr>
          <p:nvPr/>
        </p:nvPicPr>
        <p:blipFill>
          <a:blip r:embed="rId4"/>
          <a:stretch>
            <a:fillRect/>
          </a:stretch>
        </p:blipFill>
        <p:spPr>
          <a:xfrm>
            <a:off x="9057324" y="3960495"/>
            <a:ext cx="1847850" cy="2581275"/>
          </a:xfrm>
          <a:prstGeom prst="rect">
            <a:avLst/>
          </a:prstGeom>
        </p:spPr>
      </p:pic>
    </p:spTree>
    <p:extLst>
      <p:ext uri="{BB962C8B-B14F-4D97-AF65-F5344CB8AC3E}">
        <p14:creationId xmlns:p14="http://schemas.microsoft.com/office/powerpoint/2010/main" val="266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Books they will bring home:</a:t>
            </a:r>
          </a:p>
        </p:txBody>
      </p:sp>
      <p:sp>
        <p:nvSpPr>
          <p:cNvPr id="3" name="Content Placeholder 2"/>
          <p:cNvSpPr>
            <a:spLocks noGrp="1"/>
          </p:cNvSpPr>
          <p:nvPr>
            <p:ph idx="1"/>
          </p:nvPr>
        </p:nvSpPr>
        <p:spPr/>
        <p:txBody>
          <a:bodyPr>
            <a:normAutofit fontScale="85000" lnSpcReduction="20000"/>
          </a:bodyPr>
          <a:lstStyle/>
          <a:p>
            <a:r>
              <a:rPr lang="en-GB" dirty="0"/>
              <a:t>They will home 2 or 3 books each week for their home reading books:</a:t>
            </a:r>
          </a:p>
          <a:p>
            <a:pPr marL="0" indent="0">
              <a:buNone/>
            </a:pPr>
            <a:r>
              <a:rPr lang="en-GB" dirty="0"/>
              <a:t>1. The book they have read in their phonics lessons (this is paper so be extra careful with these)</a:t>
            </a:r>
          </a:p>
          <a:p>
            <a:pPr marL="0" indent="0">
              <a:buNone/>
            </a:pPr>
            <a:endParaRPr lang="en-GB" dirty="0"/>
          </a:p>
          <a:p>
            <a:pPr marL="0" indent="0">
              <a:buNone/>
            </a:pPr>
            <a:r>
              <a:rPr lang="en-GB" dirty="0"/>
              <a:t>2. A book bag book which matches their phonics level</a:t>
            </a:r>
          </a:p>
          <a:p>
            <a:pPr marL="0" indent="0">
              <a:buNone/>
            </a:pPr>
            <a:endParaRPr lang="en-GB" dirty="0"/>
          </a:p>
          <a:p>
            <a:pPr marL="0" indent="0">
              <a:buNone/>
            </a:pPr>
            <a:r>
              <a:rPr lang="en-GB" dirty="0"/>
              <a:t>3. A reading for pleasure book (if they would like to take one)</a:t>
            </a:r>
          </a:p>
          <a:p>
            <a:pPr marL="0" indent="0">
              <a:buNone/>
            </a:pPr>
            <a:endParaRPr lang="en-GB" dirty="0"/>
          </a:p>
          <a:p>
            <a:pPr marL="0" indent="0">
              <a:buNone/>
            </a:pPr>
            <a:r>
              <a:rPr lang="en-GB" dirty="0"/>
              <a:t>They will bring home these in their book bag with their reading record. Please comment and sign each week.</a:t>
            </a:r>
          </a:p>
          <a:p>
            <a:pPr marL="0" indent="0">
              <a:buNone/>
            </a:pPr>
            <a:r>
              <a:rPr lang="en-GB" dirty="0"/>
              <a:t>We will write in their reading record which day your child should bring their book bag in each week as this is not the same for all children.</a:t>
            </a:r>
          </a:p>
        </p:txBody>
      </p:sp>
      <p:pic>
        <p:nvPicPr>
          <p:cNvPr id="4" name="Picture 3"/>
          <p:cNvPicPr>
            <a:picLocks noChangeAspect="1"/>
          </p:cNvPicPr>
          <p:nvPr/>
        </p:nvPicPr>
        <p:blipFill>
          <a:blip r:embed="rId2"/>
          <a:stretch>
            <a:fillRect/>
          </a:stretch>
        </p:blipFill>
        <p:spPr>
          <a:xfrm>
            <a:off x="10496134" y="1207465"/>
            <a:ext cx="1393479" cy="966445"/>
          </a:xfrm>
          <a:prstGeom prst="rect">
            <a:avLst/>
          </a:prstGeom>
        </p:spPr>
      </p:pic>
      <p:pic>
        <p:nvPicPr>
          <p:cNvPr id="5" name="Picture 4"/>
          <p:cNvPicPr>
            <a:picLocks noChangeAspect="1"/>
          </p:cNvPicPr>
          <p:nvPr/>
        </p:nvPicPr>
        <p:blipFill>
          <a:blip r:embed="rId3"/>
          <a:stretch>
            <a:fillRect/>
          </a:stretch>
        </p:blipFill>
        <p:spPr>
          <a:xfrm>
            <a:off x="7928982" y="2695962"/>
            <a:ext cx="823131" cy="1090310"/>
          </a:xfrm>
          <a:prstGeom prst="rect">
            <a:avLst/>
          </a:prstGeom>
        </p:spPr>
      </p:pic>
      <p:pic>
        <p:nvPicPr>
          <p:cNvPr id="6" name="Picture 5"/>
          <p:cNvPicPr>
            <a:picLocks noChangeAspect="1"/>
          </p:cNvPicPr>
          <p:nvPr/>
        </p:nvPicPr>
        <p:blipFill>
          <a:blip r:embed="rId4"/>
          <a:stretch>
            <a:fillRect/>
          </a:stretch>
        </p:blipFill>
        <p:spPr>
          <a:xfrm>
            <a:off x="9073106" y="3786272"/>
            <a:ext cx="979850" cy="902883"/>
          </a:xfrm>
          <a:prstGeom prst="rect">
            <a:avLst/>
          </a:prstGeom>
        </p:spPr>
      </p:pic>
    </p:spTree>
    <p:extLst>
      <p:ext uri="{BB962C8B-B14F-4D97-AF65-F5344CB8AC3E}">
        <p14:creationId xmlns:p14="http://schemas.microsoft.com/office/powerpoint/2010/main" val="281419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TTRS and NumBots</a:t>
            </a:r>
          </a:p>
        </p:txBody>
      </p:sp>
      <p:sp>
        <p:nvSpPr>
          <p:cNvPr id="3" name="Content Placeholder 2"/>
          <p:cNvSpPr>
            <a:spLocks noGrp="1"/>
          </p:cNvSpPr>
          <p:nvPr>
            <p:ph idx="1"/>
          </p:nvPr>
        </p:nvSpPr>
        <p:spPr/>
        <p:txBody>
          <a:bodyPr/>
          <a:lstStyle/>
          <a:p>
            <a:r>
              <a:rPr lang="en-GB" dirty="0"/>
              <a:t>Every child will be given a login which works for both TTRS and NumBots.</a:t>
            </a:r>
          </a:p>
          <a:p>
            <a:r>
              <a:rPr lang="en-GB" dirty="0"/>
              <a:t>We will stick this in the front of their reading records. </a:t>
            </a:r>
          </a:p>
          <a:p>
            <a:r>
              <a:rPr lang="en-GB" dirty="0" err="1"/>
              <a:t>Numbots</a:t>
            </a:r>
            <a:r>
              <a:rPr lang="en-GB" dirty="0"/>
              <a:t> is a great way for children to practice their basic number skills and mental maths</a:t>
            </a:r>
          </a:p>
          <a:p>
            <a:r>
              <a:rPr lang="en-GB" dirty="0"/>
              <a:t> TTRS is a great way to get children started on and practicing their times tables.</a:t>
            </a: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8778240" y="423908"/>
            <a:ext cx="2228441" cy="1104446"/>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690" y="423908"/>
            <a:ext cx="1346018" cy="1194934"/>
          </a:xfrm>
          <a:prstGeom prst="rect">
            <a:avLst/>
          </a:prstGeom>
          <a:noFill/>
        </p:spPr>
      </p:pic>
    </p:spTree>
    <p:extLst>
      <p:ext uri="{BB962C8B-B14F-4D97-AF65-F5344CB8AC3E}">
        <p14:creationId xmlns:p14="http://schemas.microsoft.com/office/powerpoint/2010/main" val="109417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u="sng" dirty="0"/>
              <a:t>Behaviour and Reward Systems</a:t>
            </a:r>
          </a:p>
        </p:txBody>
      </p:sp>
      <p:sp>
        <p:nvSpPr>
          <p:cNvPr id="3" name="Content Placeholder 2"/>
          <p:cNvSpPr>
            <a:spLocks noGrp="1"/>
          </p:cNvSpPr>
          <p:nvPr>
            <p:ph idx="1"/>
          </p:nvPr>
        </p:nvSpPr>
        <p:spPr/>
        <p:txBody>
          <a:bodyPr>
            <a:normAutofit fontScale="92500" lnSpcReduction="10000"/>
          </a:bodyPr>
          <a:lstStyle/>
          <a:p>
            <a:r>
              <a:rPr lang="en-GB" dirty="0"/>
              <a:t>We focus mainly on the reward aspect of these systems:</a:t>
            </a:r>
          </a:p>
          <a:p>
            <a:r>
              <a:rPr lang="en-GB" dirty="0"/>
              <a:t>Dojos</a:t>
            </a:r>
          </a:p>
          <a:p>
            <a:r>
              <a:rPr lang="en-GB" dirty="0"/>
              <a:t>Recognition</a:t>
            </a:r>
          </a:p>
          <a:p>
            <a:r>
              <a:rPr lang="en-GB" dirty="0"/>
              <a:t>Stars of the week</a:t>
            </a:r>
          </a:p>
          <a:p>
            <a:r>
              <a:rPr lang="en-GB" dirty="0"/>
              <a:t>Saint Award</a:t>
            </a:r>
          </a:p>
          <a:p>
            <a:r>
              <a:rPr lang="en-GB" dirty="0"/>
              <a:t>Other mini certificates – maths star, handwriting star</a:t>
            </a:r>
          </a:p>
          <a:p>
            <a:r>
              <a:rPr lang="en-GB" dirty="0"/>
              <a:t>Phonics star</a:t>
            </a:r>
          </a:p>
          <a:p>
            <a:r>
              <a:rPr lang="en-GB" dirty="0"/>
              <a:t>We do not operate a red and yellow card system, children will be spoken to about behaviour choices in the moment and they may be asked to stay in at break time for 5 minutes to reflect on choices.</a:t>
            </a:r>
          </a:p>
          <a:p>
            <a:endParaRPr lang="en-GB" dirty="0"/>
          </a:p>
        </p:txBody>
      </p:sp>
      <p:pic>
        <p:nvPicPr>
          <p:cNvPr id="4" name="Picture 3">
            <a:extLst>
              <a:ext uri="{FF2B5EF4-FFF2-40B4-BE49-F238E27FC236}">
                <a16:creationId xmlns:a16="http://schemas.microsoft.com/office/drawing/2014/main" id="{55AF229F-1A97-4479-9587-D44F7FDB1866}"/>
              </a:ext>
            </a:extLst>
          </p:cNvPr>
          <p:cNvPicPr>
            <a:picLocks noChangeAspect="1"/>
          </p:cNvPicPr>
          <p:nvPr/>
        </p:nvPicPr>
        <p:blipFill>
          <a:blip r:embed="rId2"/>
          <a:stretch>
            <a:fillRect/>
          </a:stretch>
        </p:blipFill>
        <p:spPr>
          <a:xfrm>
            <a:off x="9614262" y="230188"/>
            <a:ext cx="2237285" cy="1165104"/>
          </a:xfrm>
          <a:prstGeom prst="rect">
            <a:avLst/>
          </a:prstGeom>
        </p:spPr>
      </p:pic>
      <p:pic>
        <p:nvPicPr>
          <p:cNvPr id="5" name="Picture 4"/>
          <p:cNvPicPr>
            <a:picLocks noChangeAspect="1"/>
          </p:cNvPicPr>
          <p:nvPr/>
        </p:nvPicPr>
        <p:blipFill>
          <a:blip r:embed="rId3"/>
          <a:stretch>
            <a:fillRect/>
          </a:stretch>
        </p:blipFill>
        <p:spPr>
          <a:xfrm>
            <a:off x="9222647" y="2229530"/>
            <a:ext cx="2628900" cy="1876425"/>
          </a:xfrm>
          <a:prstGeom prst="rect">
            <a:avLst/>
          </a:prstGeom>
        </p:spPr>
      </p:pic>
    </p:spTree>
    <p:extLst>
      <p:ext uri="{BB962C8B-B14F-4D97-AF65-F5344CB8AC3E}">
        <p14:creationId xmlns:p14="http://schemas.microsoft.com/office/powerpoint/2010/main" val="58188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At home</a:t>
            </a:r>
          </a:p>
        </p:txBody>
      </p:sp>
      <p:sp>
        <p:nvSpPr>
          <p:cNvPr id="3" name="Content Placeholder 2"/>
          <p:cNvSpPr>
            <a:spLocks noGrp="1"/>
          </p:cNvSpPr>
          <p:nvPr>
            <p:ph idx="1"/>
          </p:nvPr>
        </p:nvSpPr>
        <p:spPr>
          <a:xfrm>
            <a:off x="838200" y="1567543"/>
            <a:ext cx="10515600" cy="4937760"/>
          </a:xfrm>
        </p:spPr>
        <p:txBody>
          <a:bodyPr>
            <a:normAutofit/>
          </a:bodyPr>
          <a:lstStyle/>
          <a:p>
            <a:r>
              <a:rPr lang="en-GB" dirty="0"/>
              <a:t>Hear them read their 2 phonics books. There are questions in these you could ask them to verbally answer.</a:t>
            </a:r>
          </a:p>
          <a:p>
            <a:pPr marL="0" indent="0">
              <a:buNone/>
            </a:pPr>
            <a:endParaRPr lang="en-GB" dirty="0"/>
          </a:p>
          <a:p>
            <a:r>
              <a:rPr lang="en-GB" dirty="0"/>
              <a:t>Read a reading for pleasure book with them or to them.</a:t>
            </a:r>
          </a:p>
          <a:p>
            <a:pPr marL="0" indent="0">
              <a:buNone/>
            </a:pPr>
            <a:endParaRPr lang="en-GB" dirty="0"/>
          </a:p>
          <a:p>
            <a:r>
              <a:rPr lang="en-GB" dirty="0"/>
              <a:t>Then fill in their reading record and send it in to us on their specified day.</a:t>
            </a:r>
          </a:p>
        </p:txBody>
      </p:sp>
    </p:spTree>
    <p:extLst>
      <p:ext uri="{BB962C8B-B14F-4D97-AF65-F5344CB8AC3E}">
        <p14:creationId xmlns:p14="http://schemas.microsoft.com/office/powerpoint/2010/main" val="419609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Spellings and Mission File</a:t>
            </a:r>
          </a:p>
        </p:txBody>
      </p:sp>
      <p:sp>
        <p:nvSpPr>
          <p:cNvPr id="3" name="Content Placeholder 2"/>
          <p:cNvSpPr>
            <a:spLocks noGrp="1"/>
          </p:cNvSpPr>
          <p:nvPr>
            <p:ph idx="1"/>
          </p:nvPr>
        </p:nvSpPr>
        <p:spPr>
          <a:xfrm>
            <a:off x="578556" y="1543403"/>
            <a:ext cx="10515600" cy="4351338"/>
          </a:xfrm>
        </p:spPr>
        <p:txBody>
          <a:bodyPr/>
          <a:lstStyle/>
          <a:p>
            <a:r>
              <a:rPr lang="en-GB" dirty="0"/>
              <a:t>Spellings and Mission file will be emailed out each week and put on the dojo story. If you would like a paper copy of any of these just let us know.</a:t>
            </a:r>
          </a:p>
          <a:p>
            <a:endParaRPr lang="en-GB" dirty="0"/>
          </a:p>
        </p:txBody>
      </p:sp>
      <p:pic>
        <p:nvPicPr>
          <p:cNvPr id="4" name="Picture 3"/>
          <p:cNvPicPr>
            <a:picLocks noChangeAspect="1"/>
          </p:cNvPicPr>
          <p:nvPr/>
        </p:nvPicPr>
        <p:blipFill>
          <a:blip r:embed="rId2"/>
          <a:stretch>
            <a:fillRect/>
          </a:stretch>
        </p:blipFill>
        <p:spPr>
          <a:xfrm>
            <a:off x="678482" y="2765675"/>
            <a:ext cx="3653986" cy="3965613"/>
          </a:xfrm>
          <a:prstGeom prst="rect">
            <a:avLst/>
          </a:prstGeom>
        </p:spPr>
      </p:pic>
      <p:pic>
        <p:nvPicPr>
          <p:cNvPr id="5" name="Picture 4"/>
          <p:cNvPicPr>
            <a:picLocks noChangeAspect="1"/>
          </p:cNvPicPr>
          <p:nvPr/>
        </p:nvPicPr>
        <p:blipFill>
          <a:blip r:embed="rId3"/>
          <a:stretch>
            <a:fillRect/>
          </a:stretch>
        </p:blipFill>
        <p:spPr>
          <a:xfrm>
            <a:off x="4597224" y="2235821"/>
            <a:ext cx="2997552" cy="4622179"/>
          </a:xfrm>
          <a:prstGeom prst="rect">
            <a:avLst/>
          </a:prstGeom>
        </p:spPr>
      </p:pic>
      <p:pic>
        <p:nvPicPr>
          <p:cNvPr id="6" name="Picture 5"/>
          <p:cNvPicPr>
            <a:picLocks noChangeAspect="1"/>
          </p:cNvPicPr>
          <p:nvPr/>
        </p:nvPicPr>
        <p:blipFill>
          <a:blip r:embed="rId4"/>
          <a:stretch>
            <a:fillRect/>
          </a:stretch>
        </p:blipFill>
        <p:spPr>
          <a:xfrm>
            <a:off x="8017836" y="2438400"/>
            <a:ext cx="2811563" cy="3983048"/>
          </a:xfrm>
          <a:prstGeom prst="rect">
            <a:avLst/>
          </a:prstGeom>
        </p:spPr>
      </p:pic>
    </p:spTree>
    <p:extLst>
      <p:ext uri="{BB962C8B-B14F-4D97-AF65-F5344CB8AC3E}">
        <p14:creationId xmlns:p14="http://schemas.microsoft.com/office/powerpoint/2010/main" val="365219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Phonics One to One Tutoring </a:t>
            </a:r>
          </a:p>
        </p:txBody>
      </p:sp>
      <p:sp>
        <p:nvSpPr>
          <p:cNvPr id="3" name="Content Placeholder 2"/>
          <p:cNvSpPr>
            <a:spLocks noGrp="1"/>
          </p:cNvSpPr>
          <p:nvPr>
            <p:ph idx="1"/>
          </p:nvPr>
        </p:nvSpPr>
        <p:spPr/>
        <p:txBody>
          <a:bodyPr>
            <a:normAutofit/>
          </a:bodyPr>
          <a:lstStyle/>
          <a:p>
            <a:r>
              <a:rPr lang="en-GB" dirty="0"/>
              <a:t>If your child in identified for one to one tutoring in phonics, this is a daily intervention to help them make speedier progress in their phonics. </a:t>
            </a:r>
          </a:p>
          <a:p>
            <a:pPr marL="0" indent="0">
              <a:buNone/>
            </a:pPr>
            <a:endParaRPr lang="en-GB" dirty="0"/>
          </a:p>
          <a:p>
            <a:r>
              <a:rPr lang="en-GB" dirty="0"/>
              <a:t>They may last a half term or longer depending on what we feel they need. </a:t>
            </a:r>
          </a:p>
          <a:p>
            <a:endParaRPr lang="en-GB" dirty="0"/>
          </a:p>
          <a:p>
            <a:r>
              <a:rPr lang="en-GB" dirty="0"/>
              <a:t>If your child is identified and you would like to know more about what sounds and words they are focussing on, please just ask.</a:t>
            </a:r>
          </a:p>
        </p:txBody>
      </p:sp>
    </p:spTree>
    <p:extLst>
      <p:ext uri="{BB962C8B-B14F-4D97-AF65-F5344CB8AC3E}">
        <p14:creationId xmlns:p14="http://schemas.microsoft.com/office/powerpoint/2010/main" val="169594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Important dates:</a:t>
            </a:r>
          </a:p>
        </p:txBody>
      </p:sp>
      <p:sp>
        <p:nvSpPr>
          <p:cNvPr id="3" name="Content Placeholder 2"/>
          <p:cNvSpPr>
            <a:spLocks noGrp="1"/>
          </p:cNvSpPr>
          <p:nvPr>
            <p:ph idx="1"/>
          </p:nvPr>
        </p:nvSpPr>
        <p:spPr>
          <a:xfrm>
            <a:off x="838200" y="1476103"/>
            <a:ext cx="10515600" cy="5159828"/>
          </a:xfrm>
        </p:spPr>
        <p:txBody>
          <a:bodyPr>
            <a:normAutofit fontScale="92500" lnSpcReduction="10000"/>
          </a:bodyPr>
          <a:lstStyle/>
          <a:p>
            <a:r>
              <a:rPr lang="en-GB" dirty="0"/>
              <a:t>Open day in September to come in and see the children in their new environment – date to follow</a:t>
            </a:r>
          </a:p>
          <a:p>
            <a:r>
              <a:rPr lang="en-GB" dirty="0"/>
              <a:t>Phonics meetings for parents – dates to follow</a:t>
            </a:r>
          </a:p>
          <a:p>
            <a:r>
              <a:rPr lang="en-GB" dirty="0"/>
              <a:t>Christmas Concert in December – date to follow</a:t>
            </a:r>
          </a:p>
          <a:p>
            <a:r>
              <a:rPr lang="en-GB" dirty="0"/>
              <a:t>Assessments for phonics every half term</a:t>
            </a:r>
          </a:p>
          <a:p>
            <a:r>
              <a:rPr lang="en-GB" dirty="0"/>
              <a:t>Assessments for reading, writing and maths – every term (December, April, June/July)</a:t>
            </a:r>
          </a:p>
          <a:p>
            <a:r>
              <a:rPr lang="en-GB" dirty="0"/>
              <a:t>Year 1 Phonics Screening Check – June 2027 (parent info zoom before this)</a:t>
            </a:r>
          </a:p>
          <a:p>
            <a:r>
              <a:rPr lang="en-GB" dirty="0"/>
              <a:t>Parents meetings/evenings – November and April </a:t>
            </a:r>
          </a:p>
          <a:p>
            <a:r>
              <a:rPr lang="en-GB" dirty="0"/>
              <a:t>End of year reports – July 2027</a:t>
            </a:r>
          </a:p>
          <a:p>
            <a:r>
              <a:rPr lang="en-GB" dirty="0"/>
              <a:t>Trips – Quarry Bank Mill in November, Beach trip in the summer (info to follow)</a:t>
            </a:r>
          </a:p>
        </p:txBody>
      </p:sp>
    </p:spTree>
    <p:extLst>
      <p:ext uri="{BB962C8B-B14F-4D97-AF65-F5344CB8AC3E}">
        <p14:creationId xmlns:p14="http://schemas.microsoft.com/office/powerpoint/2010/main" val="248820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General information</a:t>
            </a:r>
          </a:p>
        </p:txBody>
      </p:sp>
      <p:sp>
        <p:nvSpPr>
          <p:cNvPr id="3" name="Content Placeholder 2"/>
          <p:cNvSpPr>
            <a:spLocks noGrp="1"/>
          </p:cNvSpPr>
          <p:nvPr>
            <p:ph idx="1"/>
          </p:nvPr>
        </p:nvSpPr>
        <p:spPr>
          <a:xfrm>
            <a:off x="838200" y="1567542"/>
            <a:ext cx="10515600" cy="4990011"/>
          </a:xfrm>
        </p:spPr>
        <p:txBody>
          <a:bodyPr>
            <a:normAutofit fontScale="77500" lnSpcReduction="20000"/>
          </a:bodyPr>
          <a:lstStyle/>
          <a:p>
            <a:r>
              <a:rPr lang="en-GB" dirty="0"/>
              <a:t>PE days are still to be decided, we will let you know well in advance of their first PE lesson. On their PE day children can attend school in their PE kit.</a:t>
            </a:r>
          </a:p>
          <a:p>
            <a:endParaRPr lang="en-GB" dirty="0"/>
          </a:p>
          <a:p>
            <a:r>
              <a:rPr lang="en-GB" dirty="0"/>
              <a:t>Snacks – some fruit is provided daily but children are welcome to bring in their own healthy snack to eat at break time.</a:t>
            </a:r>
          </a:p>
          <a:p>
            <a:pPr marL="0" indent="0">
              <a:buNone/>
            </a:pPr>
            <a:endParaRPr lang="en-GB" dirty="0"/>
          </a:p>
          <a:p>
            <a:r>
              <a:rPr lang="en-GB" dirty="0"/>
              <a:t>Please send in a water bottle each day for your child. They can be refilled throughout day.</a:t>
            </a:r>
          </a:p>
          <a:p>
            <a:endParaRPr lang="en-GB" dirty="0"/>
          </a:p>
          <a:p>
            <a:r>
              <a:rPr lang="en-GB" dirty="0"/>
              <a:t>We run a ‘snack fund’ to help supply other snacks and bits for the department for anyone wishing to donate (this is optional). If you do wish to donate a link will be sent at to do so in September.</a:t>
            </a:r>
          </a:p>
          <a:p>
            <a:endParaRPr lang="en-GB" dirty="0"/>
          </a:p>
          <a:p>
            <a:r>
              <a:rPr lang="en-GB" dirty="0"/>
              <a:t>NAMES ON EVERYTHING! The children are amazing at taking things off or leaving things places and without names they can be very hard to locate again! We spend a lot of time searching for lost property!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399" y="156111"/>
            <a:ext cx="1658983" cy="128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68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Purpose of the meeting: (may be a refresher for </a:t>
            </a:r>
            <a:r>
              <a:rPr lang="en-GB" b="1" u="sng"/>
              <a:t>children going into year 2</a:t>
            </a:r>
            <a:endParaRPr lang="en-GB" b="1" u="sng" dirty="0"/>
          </a:p>
        </p:txBody>
      </p:sp>
      <p:sp>
        <p:nvSpPr>
          <p:cNvPr id="3" name="Content Placeholder 2"/>
          <p:cNvSpPr>
            <a:spLocks noGrp="1"/>
          </p:cNvSpPr>
          <p:nvPr>
            <p:ph idx="1"/>
          </p:nvPr>
        </p:nvSpPr>
        <p:spPr/>
        <p:txBody>
          <a:bodyPr>
            <a:normAutofit fontScale="85000" lnSpcReduction="20000"/>
          </a:bodyPr>
          <a:lstStyle/>
          <a:p>
            <a:r>
              <a:rPr lang="en-GB" dirty="0"/>
              <a:t>To introduce the teaching staff working in the department</a:t>
            </a:r>
          </a:p>
          <a:p>
            <a:pPr marL="0" indent="0">
              <a:buNone/>
            </a:pPr>
            <a:endParaRPr lang="en-GB" dirty="0"/>
          </a:p>
          <a:p>
            <a:r>
              <a:rPr lang="en-GB" dirty="0"/>
              <a:t>To give an overview of how the department works</a:t>
            </a:r>
          </a:p>
          <a:p>
            <a:pPr marL="0" indent="0">
              <a:buNone/>
            </a:pPr>
            <a:endParaRPr lang="en-GB" dirty="0"/>
          </a:p>
          <a:p>
            <a:r>
              <a:rPr lang="en-GB" dirty="0"/>
              <a:t>To give general day to day information</a:t>
            </a:r>
          </a:p>
          <a:p>
            <a:pPr marL="0" indent="0">
              <a:buNone/>
            </a:pPr>
            <a:endParaRPr lang="en-GB" dirty="0"/>
          </a:p>
          <a:p>
            <a:r>
              <a:rPr lang="en-GB" dirty="0"/>
              <a:t>Inform you of key dates for the year</a:t>
            </a:r>
          </a:p>
          <a:p>
            <a:pPr marL="0" indent="0">
              <a:buNone/>
            </a:pPr>
            <a:endParaRPr lang="en-GB" dirty="0"/>
          </a:p>
          <a:p>
            <a:r>
              <a:rPr lang="en-GB" dirty="0"/>
              <a:t>To let you know how you can communicate with us</a:t>
            </a:r>
          </a:p>
          <a:p>
            <a:pPr marL="0" indent="0">
              <a:buNone/>
            </a:pPr>
            <a:endParaRPr lang="en-GB" dirty="0"/>
          </a:p>
          <a:p>
            <a:r>
              <a:rPr lang="en-GB" dirty="0"/>
              <a:t>A chance to ask any questions</a:t>
            </a:r>
          </a:p>
          <a:p>
            <a:endParaRPr lang="en-GB" dirty="0"/>
          </a:p>
        </p:txBody>
      </p:sp>
    </p:spTree>
    <p:extLst>
      <p:ext uri="{BB962C8B-B14F-4D97-AF65-F5344CB8AC3E}">
        <p14:creationId xmlns:p14="http://schemas.microsoft.com/office/powerpoint/2010/main" val="212681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Uniform reminder</a:t>
            </a:r>
          </a:p>
        </p:txBody>
      </p:sp>
      <p:sp>
        <p:nvSpPr>
          <p:cNvPr id="3" name="Content Placeholder 2"/>
          <p:cNvSpPr>
            <a:spLocks noGrp="1"/>
          </p:cNvSpPr>
          <p:nvPr>
            <p:ph idx="1"/>
          </p:nvPr>
        </p:nvSpPr>
        <p:spPr/>
        <p:txBody>
          <a:bodyPr/>
          <a:lstStyle/>
          <a:p>
            <a:r>
              <a:rPr lang="en-GB" dirty="0"/>
              <a:t>Children should be in full school uniform</a:t>
            </a:r>
          </a:p>
          <a:p>
            <a:pPr marL="0" indent="0">
              <a:buNone/>
            </a:pPr>
            <a:endParaRPr lang="en-GB" dirty="0"/>
          </a:p>
          <a:p>
            <a:r>
              <a:rPr lang="en-GB" dirty="0"/>
              <a:t>School shoes </a:t>
            </a:r>
          </a:p>
          <a:p>
            <a:pPr marL="0" indent="0">
              <a:buNone/>
            </a:pPr>
            <a:endParaRPr lang="en-GB" dirty="0"/>
          </a:p>
          <a:p>
            <a:r>
              <a:rPr lang="en-GB" dirty="0"/>
              <a:t>No jewellery including earrings for safety reasons.</a:t>
            </a:r>
          </a:p>
          <a:p>
            <a:pPr marL="0" indent="0">
              <a:buNone/>
            </a:pPr>
            <a:endParaRPr lang="en-GB" dirty="0"/>
          </a:p>
          <a:p>
            <a:r>
              <a:rPr lang="en-GB" dirty="0"/>
              <a:t>Plastic holders for the holes can be worn</a:t>
            </a:r>
          </a:p>
        </p:txBody>
      </p:sp>
      <p:pic>
        <p:nvPicPr>
          <p:cNvPr id="4" name="Picture 3"/>
          <p:cNvPicPr>
            <a:picLocks noChangeAspect="1"/>
          </p:cNvPicPr>
          <p:nvPr/>
        </p:nvPicPr>
        <p:blipFill>
          <a:blip r:embed="rId2"/>
          <a:stretch>
            <a:fillRect/>
          </a:stretch>
        </p:blipFill>
        <p:spPr>
          <a:xfrm>
            <a:off x="8902228" y="292961"/>
            <a:ext cx="2830396" cy="2795453"/>
          </a:xfrm>
          <a:prstGeom prst="rect">
            <a:avLst/>
          </a:prstGeom>
        </p:spPr>
      </p:pic>
      <p:pic>
        <p:nvPicPr>
          <p:cNvPr id="5" name="Picture 4"/>
          <p:cNvPicPr>
            <a:picLocks noChangeAspect="1"/>
          </p:cNvPicPr>
          <p:nvPr/>
        </p:nvPicPr>
        <p:blipFill>
          <a:blip r:embed="rId3"/>
          <a:stretch>
            <a:fillRect/>
          </a:stretch>
        </p:blipFill>
        <p:spPr>
          <a:xfrm>
            <a:off x="9169664" y="3223351"/>
            <a:ext cx="2562960" cy="2626768"/>
          </a:xfrm>
          <a:prstGeom prst="rect">
            <a:avLst/>
          </a:prstGeom>
        </p:spPr>
      </p:pic>
    </p:spTree>
    <p:extLst>
      <p:ext uri="{BB962C8B-B14F-4D97-AF65-F5344CB8AC3E}">
        <p14:creationId xmlns:p14="http://schemas.microsoft.com/office/powerpoint/2010/main" val="9635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Opal Play and Outdoor Provision</a:t>
            </a:r>
          </a:p>
        </p:txBody>
      </p:sp>
      <p:sp>
        <p:nvSpPr>
          <p:cNvPr id="3" name="Content Placeholder 2"/>
          <p:cNvSpPr>
            <a:spLocks noGrp="1"/>
          </p:cNvSpPr>
          <p:nvPr>
            <p:ph idx="1"/>
          </p:nvPr>
        </p:nvSpPr>
        <p:spPr/>
        <p:txBody>
          <a:bodyPr/>
          <a:lstStyle/>
          <a:p>
            <a:r>
              <a:rPr lang="en-GB" dirty="0"/>
              <a:t>For Opal play we will ask that you send in a change of clothes including underwear and socks for their Opal Play bag so that if they get wet or dirty they have a change of clothes in school </a:t>
            </a:r>
          </a:p>
          <a:p>
            <a:r>
              <a:rPr lang="en-GB" dirty="0"/>
              <a:t>These are also great to have if your child has an accident which can still happen at this age</a:t>
            </a:r>
          </a:p>
          <a:p>
            <a:endParaRPr lang="en-GB" dirty="0"/>
          </a:p>
          <a:p>
            <a:r>
              <a:rPr lang="en-GB" dirty="0"/>
              <a:t>Also, we will ask for a pair of wellies (with names on) to be sent into school for Opal Play as well as outdoor provision and a waterproof coat (also named) that we can keep in school.</a:t>
            </a:r>
          </a:p>
        </p:txBody>
      </p:sp>
    </p:spTree>
    <p:extLst>
      <p:ext uri="{BB962C8B-B14F-4D97-AF65-F5344CB8AC3E}">
        <p14:creationId xmlns:p14="http://schemas.microsoft.com/office/powerpoint/2010/main" val="1075368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to contact us:</a:t>
            </a:r>
          </a:p>
        </p:txBody>
      </p:sp>
      <p:sp>
        <p:nvSpPr>
          <p:cNvPr id="3" name="Content Placeholder 2"/>
          <p:cNvSpPr>
            <a:spLocks noGrp="1"/>
          </p:cNvSpPr>
          <p:nvPr>
            <p:ph idx="1"/>
          </p:nvPr>
        </p:nvSpPr>
        <p:spPr/>
        <p:txBody>
          <a:bodyPr/>
          <a:lstStyle/>
          <a:p>
            <a:r>
              <a:rPr lang="en-GB" dirty="0"/>
              <a:t>Via email:</a:t>
            </a:r>
          </a:p>
          <a:p>
            <a:r>
              <a:rPr lang="en-GB" dirty="0">
                <a:hlinkClick r:id="rId2"/>
              </a:rPr>
              <a:t>ccraven@stthomasmorerc.rochdale.sch.uk</a:t>
            </a:r>
            <a:endParaRPr lang="en-GB" dirty="0"/>
          </a:p>
          <a:p>
            <a:r>
              <a:rPr lang="en-GB" dirty="0">
                <a:hlinkClick r:id="rId3"/>
              </a:rPr>
              <a:t>hkadir@stthomasmorerc.rochdale.sch.uk</a:t>
            </a:r>
            <a:endParaRPr lang="en-GB" dirty="0"/>
          </a:p>
          <a:p>
            <a:pPr marL="0" indent="0">
              <a:buNone/>
            </a:pPr>
            <a:r>
              <a:rPr lang="en-GB" dirty="0"/>
              <a:t> </a:t>
            </a:r>
          </a:p>
          <a:p>
            <a:endParaRPr lang="en-GB" dirty="0"/>
          </a:p>
          <a:p>
            <a:pPr marL="0" indent="0">
              <a:buNone/>
            </a:pPr>
            <a:r>
              <a:rPr lang="en-GB" dirty="0"/>
              <a:t>Ring the office</a:t>
            </a:r>
          </a:p>
          <a:p>
            <a:pPr marL="0" indent="0">
              <a:buNone/>
            </a:pPr>
            <a:endParaRPr lang="en-GB" dirty="0"/>
          </a:p>
          <a:p>
            <a:r>
              <a:rPr lang="en-GB" dirty="0"/>
              <a:t>We will get back to you as soon as we can.</a:t>
            </a:r>
          </a:p>
        </p:txBody>
      </p:sp>
    </p:spTree>
    <p:extLst>
      <p:ext uri="{BB962C8B-B14F-4D97-AF65-F5344CB8AC3E}">
        <p14:creationId xmlns:p14="http://schemas.microsoft.com/office/powerpoint/2010/main" val="71888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Join us on class dojo</a:t>
            </a:r>
          </a:p>
        </p:txBody>
      </p:sp>
      <p:sp>
        <p:nvSpPr>
          <p:cNvPr id="3" name="Content Placeholder 2"/>
          <p:cNvSpPr>
            <a:spLocks noGrp="1"/>
          </p:cNvSpPr>
          <p:nvPr>
            <p:ph idx="1"/>
          </p:nvPr>
        </p:nvSpPr>
        <p:spPr/>
        <p:txBody>
          <a:bodyPr/>
          <a:lstStyle/>
          <a:p>
            <a:pPr marL="0" indent="0" algn="ctr">
              <a:buNone/>
            </a:pPr>
            <a:r>
              <a:rPr lang="en-GB" dirty="0"/>
              <a:t>We will share key information on class dojo as well as photos of what we have been up to throughout the week.</a:t>
            </a:r>
          </a:p>
        </p:txBody>
      </p:sp>
      <p:pic>
        <p:nvPicPr>
          <p:cNvPr id="7" name="Picture 6">
            <a:extLst>
              <a:ext uri="{FF2B5EF4-FFF2-40B4-BE49-F238E27FC236}">
                <a16:creationId xmlns:a16="http://schemas.microsoft.com/office/drawing/2014/main" id="{9E43DD12-ACCA-74F6-5747-C3D4B389FFF7}"/>
              </a:ext>
            </a:extLst>
          </p:cNvPr>
          <p:cNvPicPr>
            <a:picLocks noChangeAspect="1"/>
          </p:cNvPicPr>
          <p:nvPr/>
        </p:nvPicPr>
        <p:blipFill>
          <a:blip r:embed="rId2"/>
          <a:stretch>
            <a:fillRect/>
          </a:stretch>
        </p:blipFill>
        <p:spPr>
          <a:xfrm>
            <a:off x="3073503" y="3197323"/>
            <a:ext cx="4820195" cy="2510198"/>
          </a:xfrm>
          <a:prstGeom prst="rect">
            <a:avLst/>
          </a:prstGeom>
        </p:spPr>
      </p:pic>
    </p:spTree>
    <p:extLst>
      <p:ext uri="{BB962C8B-B14F-4D97-AF65-F5344CB8AC3E}">
        <p14:creationId xmlns:p14="http://schemas.microsoft.com/office/powerpoint/2010/main" val="420141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Any questions…</a:t>
            </a:r>
          </a:p>
        </p:txBody>
      </p:sp>
      <p:sp>
        <p:nvSpPr>
          <p:cNvPr id="3" name="Content Placeholder 2"/>
          <p:cNvSpPr>
            <a:spLocks noGrp="1"/>
          </p:cNvSpPr>
          <p:nvPr>
            <p:ph idx="1"/>
          </p:nvPr>
        </p:nvSpPr>
        <p:spPr/>
        <p:txBody>
          <a:bodyPr/>
          <a:lstStyle/>
          <a:p>
            <a:r>
              <a:rPr lang="en-GB" dirty="0"/>
              <a:t>Type them in into the chat</a:t>
            </a:r>
          </a:p>
          <a:p>
            <a:r>
              <a:rPr lang="en-GB" dirty="0"/>
              <a:t>Email us</a:t>
            </a:r>
          </a:p>
          <a:p>
            <a:endParaRPr lang="en-GB" dirty="0"/>
          </a:p>
          <a:p>
            <a:r>
              <a:rPr lang="en-GB" dirty="0"/>
              <a:t>If we can’t answer a question we will get back to you via </a:t>
            </a:r>
            <a:r>
              <a:rPr lang="en-GB"/>
              <a:t>phone call</a:t>
            </a:r>
            <a:endParaRPr lang="en-GB" dirty="0"/>
          </a:p>
          <a:p>
            <a:pPr marL="0" indent="0">
              <a:buNone/>
            </a:pPr>
            <a:r>
              <a:rPr lang="en-GB" dirty="0"/>
              <a:t>or email.</a:t>
            </a:r>
          </a:p>
        </p:txBody>
      </p:sp>
      <p:pic>
        <p:nvPicPr>
          <p:cNvPr id="4" name="Picture 3"/>
          <p:cNvPicPr>
            <a:picLocks noChangeAspect="1"/>
          </p:cNvPicPr>
          <p:nvPr/>
        </p:nvPicPr>
        <p:blipFill>
          <a:blip r:embed="rId2"/>
          <a:stretch>
            <a:fillRect/>
          </a:stretch>
        </p:blipFill>
        <p:spPr>
          <a:xfrm>
            <a:off x="8660675" y="365125"/>
            <a:ext cx="2576104" cy="2644617"/>
          </a:xfrm>
          <a:prstGeom prst="rect">
            <a:avLst/>
          </a:prstGeom>
        </p:spPr>
      </p:pic>
      <p:pic>
        <p:nvPicPr>
          <p:cNvPr id="5" name="Picture 4"/>
          <p:cNvPicPr>
            <a:picLocks noChangeAspect="1"/>
          </p:cNvPicPr>
          <p:nvPr/>
        </p:nvPicPr>
        <p:blipFill>
          <a:blip r:embed="rId2"/>
          <a:stretch>
            <a:fillRect/>
          </a:stretch>
        </p:blipFill>
        <p:spPr>
          <a:xfrm>
            <a:off x="4704261" y="4382135"/>
            <a:ext cx="2023110" cy="2076916"/>
          </a:xfrm>
          <a:prstGeom prst="rect">
            <a:avLst/>
          </a:prstGeom>
        </p:spPr>
      </p:pic>
    </p:spTree>
    <p:extLst>
      <p:ext uri="{BB962C8B-B14F-4D97-AF65-F5344CB8AC3E}">
        <p14:creationId xmlns:p14="http://schemas.microsoft.com/office/powerpoint/2010/main" val="23722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45" y="91469"/>
            <a:ext cx="10515600" cy="1325563"/>
          </a:xfrm>
        </p:spPr>
        <p:txBody>
          <a:bodyPr/>
          <a:lstStyle/>
          <a:p>
            <a:r>
              <a:rPr lang="en-GB" b="1" u="sng" dirty="0"/>
              <a:t>Meet the teaching staff:</a:t>
            </a:r>
          </a:p>
        </p:txBody>
      </p:sp>
      <p:sp>
        <p:nvSpPr>
          <p:cNvPr id="12" name="TextBox 11"/>
          <p:cNvSpPr txBox="1"/>
          <p:nvPr/>
        </p:nvSpPr>
        <p:spPr>
          <a:xfrm>
            <a:off x="1125233" y="4487873"/>
            <a:ext cx="1542276" cy="369332"/>
          </a:xfrm>
          <a:prstGeom prst="rect">
            <a:avLst/>
          </a:prstGeom>
          <a:noFill/>
        </p:spPr>
        <p:txBody>
          <a:bodyPr wrap="square" rtlCol="0">
            <a:spAutoFit/>
          </a:bodyPr>
          <a:lstStyle/>
          <a:p>
            <a:r>
              <a:rPr lang="en-GB" dirty="0"/>
              <a:t>Mrs Craven</a:t>
            </a:r>
          </a:p>
        </p:txBody>
      </p:sp>
      <p:pic>
        <p:nvPicPr>
          <p:cNvPr id="20" name="Content Placeholder 19"/>
          <p:cNvPicPr>
            <a:picLocks noGrp="1" noChangeAspect="1"/>
          </p:cNvPicPr>
          <p:nvPr>
            <p:ph idx="1"/>
          </p:nvPr>
        </p:nvPicPr>
        <p:blipFill>
          <a:blip r:embed="rId2"/>
          <a:stretch>
            <a:fillRect/>
          </a:stretch>
        </p:blipFill>
        <p:spPr>
          <a:xfrm>
            <a:off x="847564" y="1262246"/>
            <a:ext cx="1876163" cy="2777215"/>
          </a:xfrm>
          <a:prstGeom prst="rect">
            <a:avLst/>
          </a:prstGeom>
        </p:spPr>
      </p:pic>
      <p:pic>
        <p:nvPicPr>
          <p:cNvPr id="25" name="Picture 24"/>
          <p:cNvPicPr>
            <a:picLocks noChangeAspect="1"/>
          </p:cNvPicPr>
          <p:nvPr/>
        </p:nvPicPr>
        <p:blipFill>
          <a:blip r:embed="rId3"/>
          <a:stretch>
            <a:fillRect/>
          </a:stretch>
        </p:blipFill>
        <p:spPr>
          <a:xfrm>
            <a:off x="4725073" y="1341221"/>
            <a:ext cx="2017375" cy="2698239"/>
          </a:xfrm>
          <a:prstGeom prst="rect">
            <a:avLst/>
          </a:prstGeom>
        </p:spPr>
      </p:pic>
      <p:sp>
        <p:nvSpPr>
          <p:cNvPr id="26" name="TextBox 25"/>
          <p:cNvSpPr txBox="1"/>
          <p:nvPr/>
        </p:nvSpPr>
        <p:spPr>
          <a:xfrm>
            <a:off x="5200172" y="4448684"/>
            <a:ext cx="1542276" cy="369332"/>
          </a:xfrm>
          <a:prstGeom prst="rect">
            <a:avLst/>
          </a:prstGeom>
          <a:noFill/>
        </p:spPr>
        <p:txBody>
          <a:bodyPr wrap="square" rtlCol="0">
            <a:spAutoFit/>
          </a:bodyPr>
          <a:lstStyle/>
          <a:p>
            <a:r>
              <a:rPr lang="en-GB" dirty="0"/>
              <a:t>Miss Kadir</a:t>
            </a:r>
          </a:p>
        </p:txBody>
      </p:sp>
    </p:spTree>
    <p:extLst>
      <p:ext uri="{BB962C8B-B14F-4D97-AF65-F5344CB8AC3E}">
        <p14:creationId xmlns:p14="http://schemas.microsoft.com/office/powerpoint/2010/main" val="256506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01901"/>
            <a:ext cx="10515600" cy="1325563"/>
          </a:xfrm>
        </p:spPr>
        <p:txBody>
          <a:bodyPr/>
          <a:lstStyle/>
          <a:p>
            <a:r>
              <a:rPr lang="en-GB" b="1" u="sng" dirty="0"/>
              <a:t>Routines of the day:</a:t>
            </a:r>
          </a:p>
        </p:txBody>
      </p:sp>
      <p:sp>
        <p:nvSpPr>
          <p:cNvPr id="3" name="Content Placeholder 2"/>
          <p:cNvSpPr>
            <a:spLocks noGrp="1"/>
          </p:cNvSpPr>
          <p:nvPr>
            <p:ph idx="1"/>
          </p:nvPr>
        </p:nvSpPr>
        <p:spPr>
          <a:xfrm>
            <a:off x="833845" y="1324449"/>
            <a:ext cx="10515600" cy="4351338"/>
          </a:xfrm>
        </p:spPr>
        <p:txBody>
          <a:bodyPr/>
          <a:lstStyle/>
          <a:p>
            <a:pPr marL="0" indent="0">
              <a:buNone/>
            </a:pPr>
            <a:r>
              <a:rPr lang="en-GB" dirty="0"/>
              <a:t>We use these 2 doors for all children to enter school each morning and leave school each evening:</a:t>
            </a:r>
          </a:p>
        </p:txBody>
      </p:sp>
      <p:sp>
        <p:nvSpPr>
          <p:cNvPr id="4" name="TextBox 3"/>
          <p:cNvSpPr txBox="1"/>
          <p:nvPr/>
        </p:nvSpPr>
        <p:spPr>
          <a:xfrm>
            <a:off x="9503227" y="3202739"/>
            <a:ext cx="1933303" cy="923330"/>
          </a:xfrm>
          <a:prstGeom prst="rect">
            <a:avLst/>
          </a:prstGeom>
          <a:noFill/>
        </p:spPr>
        <p:txBody>
          <a:bodyPr wrap="square" rtlCol="0">
            <a:spAutoFit/>
          </a:bodyPr>
          <a:lstStyle/>
          <a:p>
            <a:r>
              <a:rPr lang="en-GB" dirty="0"/>
              <a:t>Mrs Craven’s class enter and leave via this door</a:t>
            </a:r>
          </a:p>
        </p:txBody>
      </p:sp>
      <p:sp>
        <p:nvSpPr>
          <p:cNvPr id="5" name="TextBox 4"/>
          <p:cNvSpPr txBox="1"/>
          <p:nvPr/>
        </p:nvSpPr>
        <p:spPr>
          <a:xfrm>
            <a:off x="294454" y="2714822"/>
            <a:ext cx="1933303" cy="923330"/>
          </a:xfrm>
          <a:prstGeom prst="rect">
            <a:avLst/>
          </a:prstGeom>
          <a:noFill/>
        </p:spPr>
        <p:txBody>
          <a:bodyPr wrap="square" rtlCol="0">
            <a:spAutoFit/>
          </a:bodyPr>
          <a:lstStyle/>
          <a:p>
            <a:r>
              <a:rPr lang="en-GB" dirty="0"/>
              <a:t>Miss Kadir’s class enter and leave via this door</a:t>
            </a:r>
          </a:p>
        </p:txBody>
      </p:sp>
      <p:pic>
        <p:nvPicPr>
          <p:cNvPr id="6" name="Picture 5"/>
          <p:cNvPicPr>
            <a:picLocks noChangeAspect="1"/>
          </p:cNvPicPr>
          <p:nvPr/>
        </p:nvPicPr>
        <p:blipFill>
          <a:blip r:embed="rId2"/>
          <a:stretch>
            <a:fillRect/>
          </a:stretch>
        </p:blipFill>
        <p:spPr>
          <a:xfrm>
            <a:off x="2767148" y="2155372"/>
            <a:ext cx="6109603" cy="4495392"/>
          </a:xfrm>
          <a:prstGeom prst="rect">
            <a:avLst/>
          </a:prstGeom>
        </p:spPr>
      </p:pic>
      <p:cxnSp>
        <p:nvCxnSpPr>
          <p:cNvPr id="8" name="Straight Arrow Connector 7"/>
          <p:cNvCxnSpPr/>
          <p:nvPr/>
        </p:nvCxnSpPr>
        <p:spPr>
          <a:xfrm>
            <a:off x="1680750" y="3429000"/>
            <a:ext cx="2616930" cy="7249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402286" y="3652518"/>
            <a:ext cx="2166256" cy="7844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1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Start of the day</a:t>
            </a:r>
          </a:p>
        </p:txBody>
      </p:sp>
      <p:sp>
        <p:nvSpPr>
          <p:cNvPr id="3" name="Content Placeholder 2"/>
          <p:cNvSpPr>
            <a:spLocks noGrp="1"/>
          </p:cNvSpPr>
          <p:nvPr>
            <p:ph idx="1"/>
          </p:nvPr>
        </p:nvSpPr>
        <p:spPr/>
        <p:txBody>
          <a:bodyPr/>
          <a:lstStyle/>
          <a:p>
            <a:r>
              <a:rPr lang="en-GB" dirty="0"/>
              <a:t>The children will come into school each morning once we open the doors. They do not need to line up.</a:t>
            </a:r>
          </a:p>
          <a:p>
            <a:pPr marL="0" indent="0">
              <a:buNone/>
            </a:pPr>
            <a:endParaRPr lang="en-GB" dirty="0"/>
          </a:p>
          <a:p>
            <a:r>
              <a:rPr lang="en-GB" dirty="0"/>
              <a:t>Please encourage the children to come into school independently, we will be there to help and support with this.</a:t>
            </a:r>
          </a:p>
          <a:p>
            <a:pPr marL="0" indent="0">
              <a:buNone/>
            </a:pPr>
            <a:endParaRPr lang="en-GB" dirty="0"/>
          </a:p>
          <a:p>
            <a:r>
              <a:rPr lang="en-GB" dirty="0"/>
              <a:t>The children will come in each morning and begin their ‘early morning work’. This will either be handwriting practice or daily arithmetic activities. </a:t>
            </a:r>
          </a:p>
        </p:txBody>
      </p:sp>
    </p:spTree>
    <p:extLst>
      <p:ext uri="{BB962C8B-B14F-4D97-AF65-F5344CB8AC3E}">
        <p14:creationId xmlns:p14="http://schemas.microsoft.com/office/powerpoint/2010/main" val="116936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End of the day:</a:t>
            </a:r>
          </a:p>
        </p:txBody>
      </p:sp>
      <p:sp>
        <p:nvSpPr>
          <p:cNvPr id="3" name="Content Placeholder 2"/>
          <p:cNvSpPr>
            <a:spLocks noGrp="1"/>
          </p:cNvSpPr>
          <p:nvPr>
            <p:ph idx="1"/>
          </p:nvPr>
        </p:nvSpPr>
        <p:spPr/>
        <p:txBody>
          <a:bodyPr>
            <a:normAutofit/>
          </a:bodyPr>
          <a:lstStyle/>
          <a:p>
            <a:r>
              <a:rPr lang="en-GB" dirty="0"/>
              <a:t>We will begin to open the doors and let children out at around 3.05 as this allows us time to stagger letting the children out as the playground can become crowded.</a:t>
            </a:r>
          </a:p>
          <a:p>
            <a:endParaRPr lang="en-GB" dirty="0"/>
          </a:p>
          <a:p>
            <a:r>
              <a:rPr lang="en-GB" dirty="0"/>
              <a:t>At the start of the year as we get to know you all, letting the children out will take longer while we ensure their safety so please bear with us on this and be patient.</a:t>
            </a:r>
          </a:p>
          <a:p>
            <a:pPr marL="0" indent="0">
              <a:buNone/>
            </a:pPr>
            <a:endParaRPr lang="en-GB" dirty="0"/>
          </a:p>
        </p:txBody>
      </p:sp>
    </p:spTree>
    <p:extLst>
      <p:ext uri="{BB962C8B-B14F-4D97-AF65-F5344CB8AC3E}">
        <p14:creationId xmlns:p14="http://schemas.microsoft.com/office/powerpoint/2010/main" val="162257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will your child do each day/week?</a:t>
            </a:r>
          </a:p>
        </p:txBody>
      </p:sp>
      <p:sp>
        <p:nvSpPr>
          <p:cNvPr id="3" name="Content Placeholder 2"/>
          <p:cNvSpPr>
            <a:spLocks noGrp="1"/>
          </p:cNvSpPr>
          <p:nvPr>
            <p:ph idx="1"/>
          </p:nvPr>
        </p:nvSpPr>
        <p:spPr>
          <a:xfrm>
            <a:off x="838200" y="1449977"/>
            <a:ext cx="10515600" cy="5081452"/>
          </a:xfrm>
        </p:spPr>
        <p:txBody>
          <a:bodyPr>
            <a:normAutofit fontScale="85000" lnSpcReduction="10000"/>
          </a:bodyPr>
          <a:lstStyle/>
          <a:p>
            <a:r>
              <a:rPr lang="en-GB" dirty="0"/>
              <a:t>Throughout the week the children will engage in a range of lessons and activities:</a:t>
            </a:r>
          </a:p>
          <a:p>
            <a:r>
              <a:rPr lang="en-GB" dirty="0"/>
              <a:t>Phonics lessons</a:t>
            </a:r>
          </a:p>
          <a:p>
            <a:r>
              <a:rPr lang="en-GB" dirty="0"/>
              <a:t>English/writing lessons</a:t>
            </a:r>
          </a:p>
          <a:p>
            <a:r>
              <a:rPr lang="en-GB" dirty="0"/>
              <a:t>Maths lessons</a:t>
            </a:r>
          </a:p>
          <a:p>
            <a:r>
              <a:rPr lang="en-GB" dirty="0"/>
              <a:t>Religion lessons and worship</a:t>
            </a:r>
          </a:p>
          <a:p>
            <a:r>
              <a:rPr lang="en-GB" dirty="0"/>
              <a:t>Topic lessons – history or geography based</a:t>
            </a:r>
          </a:p>
          <a:p>
            <a:r>
              <a:rPr lang="en-GB" dirty="0"/>
              <a:t>Science lessons </a:t>
            </a:r>
          </a:p>
          <a:p>
            <a:r>
              <a:rPr lang="en-GB" dirty="0"/>
              <a:t>PE lessons</a:t>
            </a:r>
          </a:p>
          <a:p>
            <a:r>
              <a:rPr lang="en-GB" dirty="0"/>
              <a:t>Throughout the half term they will also engage in D&amp;T lessons, art lessons, RHE lessons, computing lessons</a:t>
            </a:r>
          </a:p>
          <a:p>
            <a:r>
              <a:rPr lang="en-GB" dirty="0"/>
              <a:t>The children will also engage in the continuous provision areas throughout the week where they will be free to lead their own learning and also engage in set challenges for the week.</a:t>
            </a:r>
          </a:p>
          <a:p>
            <a:endParaRPr lang="en-GB" dirty="0"/>
          </a:p>
        </p:txBody>
      </p:sp>
    </p:spTree>
    <p:extLst>
      <p:ext uri="{BB962C8B-B14F-4D97-AF65-F5344CB8AC3E}">
        <p14:creationId xmlns:p14="http://schemas.microsoft.com/office/powerpoint/2010/main" val="253841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you will find out about what the children are learning about each half term:</a:t>
            </a:r>
          </a:p>
        </p:txBody>
      </p:sp>
      <p:pic>
        <p:nvPicPr>
          <p:cNvPr id="8" name="Content Placeholder 7">
            <a:extLst>
              <a:ext uri="{FF2B5EF4-FFF2-40B4-BE49-F238E27FC236}">
                <a16:creationId xmlns:a16="http://schemas.microsoft.com/office/drawing/2014/main" id="{7ED6768B-C04E-1BDC-C074-8D61181C1D33}"/>
              </a:ext>
            </a:extLst>
          </p:cNvPr>
          <p:cNvPicPr>
            <a:picLocks noGrp="1" noChangeAspect="1"/>
          </p:cNvPicPr>
          <p:nvPr>
            <p:ph idx="1"/>
          </p:nvPr>
        </p:nvPicPr>
        <p:blipFill>
          <a:blip r:embed="rId2"/>
          <a:stretch>
            <a:fillRect/>
          </a:stretch>
        </p:blipFill>
        <p:spPr>
          <a:xfrm>
            <a:off x="284927" y="1611021"/>
            <a:ext cx="5397911" cy="3726089"/>
          </a:xfrm>
          <a:prstGeom prst="rect">
            <a:avLst/>
          </a:prstGeom>
        </p:spPr>
      </p:pic>
      <p:pic>
        <p:nvPicPr>
          <p:cNvPr id="10" name="Picture 9">
            <a:extLst>
              <a:ext uri="{FF2B5EF4-FFF2-40B4-BE49-F238E27FC236}">
                <a16:creationId xmlns:a16="http://schemas.microsoft.com/office/drawing/2014/main" id="{F8EF0029-AF96-2421-0D1D-C11A1938538A}"/>
              </a:ext>
            </a:extLst>
          </p:cNvPr>
          <p:cNvPicPr>
            <a:picLocks noChangeAspect="1"/>
          </p:cNvPicPr>
          <p:nvPr/>
        </p:nvPicPr>
        <p:blipFill>
          <a:blip r:embed="rId3"/>
          <a:stretch>
            <a:fillRect/>
          </a:stretch>
        </p:blipFill>
        <p:spPr>
          <a:xfrm>
            <a:off x="5887615" y="1690688"/>
            <a:ext cx="5866569" cy="4089943"/>
          </a:xfrm>
          <a:prstGeom prst="rect">
            <a:avLst/>
          </a:prstGeom>
        </p:spPr>
      </p:pic>
    </p:spTree>
    <p:extLst>
      <p:ext uri="{BB962C8B-B14F-4D97-AF65-F5344CB8AC3E}">
        <p14:creationId xmlns:p14="http://schemas.microsoft.com/office/powerpoint/2010/main" val="93449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Phonics </a:t>
            </a:r>
          </a:p>
        </p:txBody>
      </p:sp>
      <p:sp>
        <p:nvSpPr>
          <p:cNvPr id="3" name="Content Placeholder 2"/>
          <p:cNvSpPr>
            <a:spLocks noGrp="1"/>
          </p:cNvSpPr>
          <p:nvPr>
            <p:ph idx="1"/>
          </p:nvPr>
        </p:nvSpPr>
        <p:spPr>
          <a:xfrm>
            <a:off x="838200" y="1436914"/>
            <a:ext cx="10515600" cy="4740049"/>
          </a:xfrm>
        </p:spPr>
        <p:txBody>
          <a:bodyPr/>
          <a:lstStyle/>
          <a:p>
            <a:r>
              <a:rPr lang="en-GB" dirty="0"/>
              <a:t>The children have been recently assessed (or will be soon) in their phonics and will be grouped into their phonics groups according to these. They will be grouped according to their ‘challenge point’</a:t>
            </a:r>
          </a:p>
          <a:p>
            <a:pPr marL="0" indent="0">
              <a:buNone/>
            </a:pPr>
            <a:endParaRPr lang="en-GB" dirty="0"/>
          </a:p>
          <a:p>
            <a:r>
              <a:rPr lang="en-GB" dirty="0"/>
              <a:t>Each half term the children are re-assessed and re-grouped according to their new challenge point</a:t>
            </a:r>
          </a:p>
          <a:p>
            <a:pPr marL="0" indent="0">
              <a:buNone/>
            </a:pPr>
            <a:endParaRPr lang="en-GB" dirty="0"/>
          </a:p>
        </p:txBody>
      </p:sp>
      <p:pic>
        <p:nvPicPr>
          <p:cNvPr id="4" name="Picture 3"/>
          <p:cNvPicPr>
            <a:picLocks noChangeAspect="1"/>
          </p:cNvPicPr>
          <p:nvPr/>
        </p:nvPicPr>
        <p:blipFill>
          <a:blip r:embed="rId2"/>
          <a:stretch>
            <a:fillRect/>
          </a:stretch>
        </p:blipFill>
        <p:spPr>
          <a:xfrm>
            <a:off x="8846412" y="84909"/>
            <a:ext cx="2676525" cy="1171575"/>
          </a:xfrm>
          <a:prstGeom prst="rect">
            <a:avLst/>
          </a:prstGeom>
        </p:spPr>
      </p:pic>
    </p:spTree>
    <p:extLst>
      <p:ext uri="{BB962C8B-B14F-4D97-AF65-F5344CB8AC3E}">
        <p14:creationId xmlns:p14="http://schemas.microsoft.com/office/powerpoint/2010/main" val="2190009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579f8c-70ca-4366-af55-1ab671fee92f" xsi:nil="true"/>
    <lcf76f155ced4ddcb4097134ff3c332f xmlns="80575b9d-91d2-4b2e-a966-1cb4b0f67b4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F4CA2CCDA2E84D94F766BDE2327AF5" ma:contentTypeVersion="13" ma:contentTypeDescription="Create a new document." ma:contentTypeScope="" ma:versionID="fceb97bd5e66b8a5e39b2779c2ca10ae">
  <xsd:schema xmlns:xsd="http://www.w3.org/2001/XMLSchema" xmlns:xs="http://www.w3.org/2001/XMLSchema" xmlns:p="http://schemas.microsoft.com/office/2006/metadata/properties" xmlns:ns2="80575b9d-91d2-4b2e-a966-1cb4b0f67b42" xmlns:ns3="76579f8c-70ca-4366-af55-1ab671fee92f" targetNamespace="http://schemas.microsoft.com/office/2006/metadata/properties" ma:root="true" ma:fieldsID="4efb6bb92c618b633caac9530d5193c0" ns2:_="" ns3:_="">
    <xsd:import namespace="80575b9d-91d2-4b2e-a966-1cb4b0f67b42"/>
    <xsd:import namespace="76579f8c-70ca-4366-af55-1ab671fee9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75b9d-91d2-4b2e-a966-1cb4b0f67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740a0ae-58c7-4b68-a2fd-01bd369d5b2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579f8c-70ca-4366-af55-1ab671fee92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0b08989-90b3-460f-8b32-a6218a25dba8}" ma:internalName="TaxCatchAll" ma:showField="CatchAllData" ma:web="76579f8c-70ca-4366-af55-1ab671fee9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DA9A5-04F3-4DAA-8942-DE1B24AC3426}">
  <ds:schemaRefs>
    <ds:schemaRef ds:uri="http://schemas.microsoft.com/office/2006/metadata/properties"/>
    <ds:schemaRef ds:uri="http://schemas.microsoft.com/office/infopath/2007/PartnerControls"/>
    <ds:schemaRef ds:uri="76579f8c-70ca-4366-af55-1ab671fee92f"/>
    <ds:schemaRef ds:uri="80575b9d-91d2-4b2e-a966-1cb4b0f67b42"/>
  </ds:schemaRefs>
</ds:datastoreItem>
</file>

<file path=customXml/itemProps2.xml><?xml version="1.0" encoding="utf-8"?>
<ds:datastoreItem xmlns:ds="http://schemas.openxmlformats.org/officeDocument/2006/customXml" ds:itemID="{73B757E9-EB13-4D09-8B23-5627BC1A0B78}">
  <ds:schemaRefs>
    <ds:schemaRef ds:uri="http://schemas.microsoft.com/sharepoint/v3/contenttype/forms"/>
  </ds:schemaRefs>
</ds:datastoreItem>
</file>

<file path=customXml/itemProps3.xml><?xml version="1.0" encoding="utf-8"?>
<ds:datastoreItem xmlns:ds="http://schemas.openxmlformats.org/officeDocument/2006/customXml" ds:itemID="{36448ADC-DE01-4231-A807-7340EA5B6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75b9d-91d2-4b2e-a966-1cb4b0f67b42"/>
    <ds:schemaRef ds:uri="76579f8c-70ca-4366-af55-1ab671fee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TotalTime>
  <Words>1467</Words>
  <Application>Microsoft Office PowerPoint</Application>
  <PresentationFormat>Widescreen</PresentationFormat>
  <Paragraphs>140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KS1 Parents Information Meeting </vt:lpstr>
      <vt:lpstr>Purpose of the meeting: (may be a refresher for children going into year 2</vt:lpstr>
      <vt:lpstr>Meet the teaching staff:</vt:lpstr>
      <vt:lpstr>Routines of the day:</vt:lpstr>
      <vt:lpstr>Start of the day</vt:lpstr>
      <vt:lpstr>End of the day:</vt:lpstr>
      <vt:lpstr>What will your child do each day/week?</vt:lpstr>
      <vt:lpstr>How you will find out about what the children are learning about each half term:</vt:lpstr>
      <vt:lpstr>Phonics </vt:lpstr>
      <vt:lpstr>Home reading books</vt:lpstr>
      <vt:lpstr>Reading for Pleasure Book</vt:lpstr>
      <vt:lpstr>Books they will bring home:</vt:lpstr>
      <vt:lpstr>TTRS and NumBots</vt:lpstr>
      <vt:lpstr> Behaviour and Reward Systems</vt:lpstr>
      <vt:lpstr>At home</vt:lpstr>
      <vt:lpstr>Spellings and Mission File</vt:lpstr>
      <vt:lpstr>Phonics One to One Tutoring </vt:lpstr>
      <vt:lpstr>Important dates:</vt:lpstr>
      <vt:lpstr>General information</vt:lpstr>
      <vt:lpstr>Uniform reminder</vt:lpstr>
      <vt:lpstr>Opal Play and Outdoor Provision</vt:lpstr>
      <vt:lpstr>How to contact us:</vt:lpstr>
      <vt:lpstr>Join us on class dojo</vt:lpstr>
      <vt:lpstr>Any questions…</vt:lpstr>
    </vt:vector>
  </TitlesOfParts>
  <Company>RMBC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Parents Information Meeting</dc:title>
  <dc:creator>Claire Craven</dc:creator>
  <cp:lastModifiedBy>Claire Craven</cp:lastModifiedBy>
  <cp:revision>45</cp:revision>
  <dcterms:created xsi:type="dcterms:W3CDTF">2024-07-04T10:07:59Z</dcterms:created>
  <dcterms:modified xsi:type="dcterms:W3CDTF">2026-07-06T18:50:15Z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0x010100B3F4CA2CCDA2E84D94F766BDE2327AF5</vt:lpwstr>
  </property>
  <property fmtid="{D5CDD505-2E9C-101B-9397-08002B2CF9AE}" pid="3" name="Order">
    <vt:r8>1749800</vt:r8>
  </property>
  <property fmtid="{D5CDD505-2E9C-101B-9397-08002B2CF9AE}" pid="4" name="MediaServiceImageTags">
    <vt:lpwstr/>
  </property>
</Properties>
</file>