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77" r:id="rId3"/>
    <p:sldMasterId id="2147483695" r:id="rId4"/>
    <p:sldMasterId id="2147483701" r:id="rId5"/>
    <p:sldMasterId id="2147483707" r:id="rId6"/>
  </p:sldMasterIdLst>
  <p:notesMasterIdLst>
    <p:notesMasterId r:id="rId17"/>
  </p:notesMasterIdLst>
  <p:handoutMasterIdLst>
    <p:handoutMasterId r:id="rId18"/>
  </p:handoutMasterIdLst>
  <p:sldIdLst>
    <p:sldId id="256" r:id="rId7"/>
    <p:sldId id="316" r:id="rId8"/>
    <p:sldId id="318" r:id="rId9"/>
    <p:sldId id="319" r:id="rId10"/>
    <p:sldId id="327" r:id="rId11"/>
    <p:sldId id="328" r:id="rId12"/>
    <p:sldId id="322" r:id="rId13"/>
    <p:sldId id="323" r:id="rId14"/>
    <p:sldId id="329" r:id="rId15"/>
    <p:sldId id="324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92" autoAdjust="0"/>
  </p:normalViewPr>
  <p:slideViewPr>
    <p:cSldViewPr>
      <p:cViewPr varScale="1">
        <p:scale>
          <a:sx n="49" d="100"/>
          <a:sy n="49" d="100"/>
        </p:scale>
        <p:origin x="145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D0B18-F6CF-4025-AB5C-C3545C9120C3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50E47-D0C0-49BD-A5EA-44761007E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67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E7392-5E4C-46AF-B9FE-75E7704153A4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E74A6-6D42-4974-9F0E-BB73924F1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6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E74A6-6D42-4974-9F0E-BB73924F1C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6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are used by the teachers to inform their overall</a:t>
            </a:r>
            <a:r>
              <a:rPr lang="en-GB" baseline="0" dirty="0" smtClean="0"/>
              <a:t> assessment of each child’s ability.</a:t>
            </a:r>
          </a:p>
          <a:p>
            <a:r>
              <a:rPr lang="en-GB" baseline="0" dirty="0" smtClean="0"/>
              <a:t>The government introduced them so that they can compare progress at the end of KS2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E74A6-6D42-4974-9F0E-BB73924F1C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6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E74A6-6D42-4974-9F0E-BB73924F1CC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9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000" y="3078000"/>
            <a:ext cx="3978104" cy="972000"/>
          </a:xfrm>
          <a:solidFill>
            <a:schemeClr val="bg1"/>
          </a:solidFill>
        </p:spPr>
        <p:txBody>
          <a:bodyPr wrap="none" lIns="144000" tIns="144000" rIns="144000"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000" y="3573016"/>
            <a:ext cx="3978104" cy="334888"/>
          </a:xfrm>
        </p:spPr>
        <p:txBody>
          <a:bodyPr wrap="none" lIns="144000" rIns="144000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3078000"/>
            <a:ext cx="1547664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572000" y="3906000"/>
            <a:ext cx="457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0"/>
          <a:stretch/>
        </p:blipFill>
        <p:spPr>
          <a:xfrm>
            <a:off x="-9522" y="5661248"/>
            <a:ext cx="9163044" cy="12097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573200" cy="1778400"/>
            <a:chOff x="0" y="0"/>
            <a:chExt cx="1573200" cy="17784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0"/>
              <a:ext cx="1573200" cy="177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C:\Users\David\Documents\Clients\JGM\Rochdale BC\RochdaleBC_Port_Col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00" y="214325"/>
              <a:ext cx="1080000" cy="134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575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Green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IMAC-D0AD8C\Documents\1868_SlideTemplate-resize.indd\back 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1946" y="4134012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Web address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329200" y="3080766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Telephone contact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329200" y="3607389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Email contact</a:t>
            </a:r>
          </a:p>
        </p:txBody>
      </p:sp>
      <p:pic>
        <p:nvPicPr>
          <p:cNvPr id="3075" name="Picture 3" descr="\\IMAC-D0AD8C\Documents\1868_SlideTemplate-resize.indd\email icon 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06" y="3651609"/>
            <a:ext cx="3413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IMAC-D0AD8C\Documents\1868_SlideTemplate-resize.indd\tel icon 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58" y="3080862"/>
            <a:ext cx="35401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IMAC-D0AD8C\Documents\1868_SlideTemplate-resize.indd\web icon wh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45" y="4111773"/>
            <a:ext cx="3905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1573200" cy="1778400"/>
            <a:chOff x="0" y="0"/>
            <a:chExt cx="1573200" cy="17784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1573200" cy="177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2" descr="C:\Users\David\Documents\Clients\JGM\Rochdale BC\RochdaleBC_Port_Col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00" y="214325"/>
              <a:ext cx="1080000" cy="134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63" y="4700197"/>
            <a:ext cx="282646" cy="228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51" y="2060848"/>
            <a:ext cx="266020" cy="241081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39752" y="2027520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39752" y="2554143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Job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339752" y="4660634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Twitter</a:t>
            </a:r>
          </a:p>
        </p:txBody>
      </p:sp>
    </p:spTree>
    <p:extLst>
      <p:ext uri="{BB962C8B-B14F-4D97-AF65-F5344CB8AC3E}">
        <p14:creationId xmlns:p14="http://schemas.microsoft.com/office/powerpoint/2010/main" val="7520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>
            <a:off x="457200" y="6478588"/>
            <a:ext cx="8229600" cy="379412"/>
          </a:xfrm>
          <a:prstGeom prst="round2SameRect">
            <a:avLst>
              <a:gd name="adj1" fmla="val 40476"/>
              <a:gd name="adj2" fmla="val 0"/>
            </a:avLst>
          </a:prstGeom>
          <a:solidFill>
            <a:srgbClr val="B4D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bIns="10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chemeClr val="bg1"/>
                </a:solidFill>
              </a:rPr>
              <a:t>www.rochdale.gov.uk</a:t>
            </a:r>
          </a:p>
        </p:txBody>
      </p:sp>
      <p:sp>
        <p:nvSpPr>
          <p:cNvPr id="7" name="Round Same Side Corner Rectangle 6"/>
          <p:cNvSpPr/>
          <p:nvPr/>
        </p:nvSpPr>
        <p:spPr>
          <a:xfrm>
            <a:off x="457200" y="0"/>
            <a:ext cx="8229600" cy="1276350"/>
          </a:xfrm>
          <a:prstGeom prst="round2SameRect">
            <a:avLst>
              <a:gd name="adj1" fmla="val 0"/>
              <a:gd name="adj2" fmla="val 14372"/>
            </a:avLst>
          </a:prstGeom>
          <a:solidFill>
            <a:srgbClr val="B4D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8560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1388" y="2711447"/>
            <a:ext cx="4125924" cy="26908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0" y="2890836"/>
            <a:ext cx="4068763" cy="2511427"/>
          </a:xfrm>
        </p:spPr>
        <p:txBody>
          <a:bodyPr anchor="ctr"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51400" y="5581656"/>
            <a:ext cx="4125912" cy="538162"/>
          </a:xfrm>
        </p:spPr>
        <p:txBody>
          <a:bodyPr anchor="ctr">
            <a:noAutofit/>
          </a:bodyPr>
          <a:lstStyle>
            <a:lvl1pPr algn="ctr">
              <a:buNone/>
              <a:defRPr sz="2400">
                <a:solidFill>
                  <a:srgbClr val="292929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848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>
            <a:off x="457200" y="6478588"/>
            <a:ext cx="8229600" cy="379412"/>
          </a:xfrm>
          <a:prstGeom prst="round2SameRect">
            <a:avLst>
              <a:gd name="adj1" fmla="val 40476"/>
              <a:gd name="adj2" fmla="val 0"/>
            </a:avLst>
          </a:prstGeom>
          <a:solidFill>
            <a:srgbClr val="B4D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bIns="10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chemeClr val="bg1"/>
                </a:solidFill>
              </a:rPr>
              <a:t>www.rochdale.gov.uk</a:t>
            </a:r>
          </a:p>
        </p:txBody>
      </p:sp>
      <p:sp>
        <p:nvSpPr>
          <p:cNvPr id="7" name="Round Same Side Corner Rectangle 6"/>
          <p:cNvSpPr/>
          <p:nvPr/>
        </p:nvSpPr>
        <p:spPr>
          <a:xfrm>
            <a:off x="457200" y="0"/>
            <a:ext cx="8229600" cy="1276350"/>
          </a:xfrm>
          <a:prstGeom prst="round2SameRect">
            <a:avLst>
              <a:gd name="adj1" fmla="val 0"/>
              <a:gd name="adj2" fmla="val 14372"/>
            </a:avLst>
          </a:prstGeom>
          <a:solidFill>
            <a:srgbClr val="B4D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8560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1388" y="2711447"/>
            <a:ext cx="4125924" cy="26908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0" y="2890836"/>
            <a:ext cx="4068763" cy="2511427"/>
          </a:xfrm>
        </p:spPr>
        <p:txBody>
          <a:bodyPr anchor="ctr"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51400" y="5581656"/>
            <a:ext cx="4125912" cy="538162"/>
          </a:xfrm>
        </p:spPr>
        <p:txBody>
          <a:bodyPr anchor="ctr">
            <a:noAutofit/>
          </a:bodyPr>
          <a:lstStyle>
            <a:lvl1pPr algn="ctr">
              <a:buNone/>
              <a:defRPr sz="2400">
                <a:solidFill>
                  <a:srgbClr val="292929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72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>
            <a:off x="457200" y="6478588"/>
            <a:ext cx="8229600" cy="379412"/>
          </a:xfrm>
          <a:prstGeom prst="round2SameRect">
            <a:avLst>
              <a:gd name="adj1" fmla="val 40476"/>
              <a:gd name="adj2" fmla="val 0"/>
            </a:avLst>
          </a:prstGeom>
          <a:solidFill>
            <a:srgbClr val="B4D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bIns="10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chemeClr val="bg1"/>
                </a:solidFill>
              </a:rPr>
              <a:t>www.rochdale.gov.uk</a:t>
            </a:r>
          </a:p>
        </p:txBody>
      </p:sp>
      <p:sp>
        <p:nvSpPr>
          <p:cNvPr id="7" name="Round Same Side Corner Rectangle 6"/>
          <p:cNvSpPr/>
          <p:nvPr/>
        </p:nvSpPr>
        <p:spPr>
          <a:xfrm>
            <a:off x="457200" y="0"/>
            <a:ext cx="8229600" cy="1276350"/>
          </a:xfrm>
          <a:prstGeom prst="round2SameRect">
            <a:avLst>
              <a:gd name="adj1" fmla="val 0"/>
              <a:gd name="adj2" fmla="val 14372"/>
            </a:avLst>
          </a:prstGeom>
          <a:solidFill>
            <a:srgbClr val="B4D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8560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1388" y="2711447"/>
            <a:ext cx="4125924" cy="26908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0" y="2890836"/>
            <a:ext cx="4068763" cy="2511427"/>
          </a:xfrm>
        </p:spPr>
        <p:txBody>
          <a:bodyPr anchor="ctr"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51400" y="5581656"/>
            <a:ext cx="4125912" cy="538162"/>
          </a:xfrm>
        </p:spPr>
        <p:txBody>
          <a:bodyPr anchor="ctr">
            <a:noAutofit/>
          </a:bodyPr>
          <a:lstStyle>
            <a:lvl1pPr algn="ctr">
              <a:buNone/>
              <a:defRPr sz="2400">
                <a:solidFill>
                  <a:srgbClr val="292929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77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2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3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3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76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19008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3645023"/>
            <a:ext cx="8219256" cy="25922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066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471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606000"/>
            <a:ext cx="9144000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346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000" y="3078000"/>
            <a:ext cx="3978104" cy="972000"/>
          </a:xfrm>
          <a:solidFill>
            <a:schemeClr val="bg1"/>
          </a:solidFill>
        </p:spPr>
        <p:txBody>
          <a:bodyPr wrap="none" lIns="144000" tIns="144000" rIns="144000"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000" y="3573016"/>
            <a:ext cx="3978104" cy="334888"/>
          </a:xfrm>
        </p:spPr>
        <p:txBody>
          <a:bodyPr wrap="none" lIns="144000" rIns="144000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5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6067" y="3762000"/>
            <a:ext cx="1547664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572000" y="4590000"/>
            <a:ext cx="457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73200" cy="177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David\Documents\Clients\JGM\Rochdale BC\RochdaleBC_Port_C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0" y="214325"/>
            <a:ext cx="1080000" cy="13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3" r="29395" b="7423"/>
          <a:stretch/>
        </p:blipFill>
        <p:spPr>
          <a:xfrm>
            <a:off x="2267999" y="0"/>
            <a:ext cx="6876001" cy="45900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25400" y="3906000"/>
            <a:ext cx="3049200" cy="2952075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000" y="3762000"/>
            <a:ext cx="3978104" cy="972000"/>
          </a:xfrm>
          <a:solidFill>
            <a:schemeClr val="bg1"/>
          </a:solidFill>
        </p:spPr>
        <p:txBody>
          <a:bodyPr wrap="none" lIns="144000" tIns="144000" rIns="144000"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000" y="4318248"/>
            <a:ext cx="3978104" cy="334888"/>
          </a:xfrm>
        </p:spPr>
        <p:txBody>
          <a:bodyPr wrap="none" lIns="144000" rIns="144000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034700" y="4734000"/>
            <a:ext cx="3049200" cy="2124075"/>
          </a:xfr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4800" y="4734000"/>
            <a:ext cx="3049200" cy="2124075"/>
          </a:xfr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683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>
            <a:off x="457200" y="6478588"/>
            <a:ext cx="8229600" cy="379412"/>
          </a:xfrm>
          <a:prstGeom prst="round2SameRect">
            <a:avLst>
              <a:gd name="adj1" fmla="val 40476"/>
              <a:gd name="adj2" fmla="val 0"/>
            </a:avLst>
          </a:prstGeom>
          <a:solidFill>
            <a:srgbClr val="B4D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bIns="10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chemeClr val="bg1"/>
                </a:solidFill>
              </a:rPr>
              <a:t>www.rochdale.gov.uk</a:t>
            </a:r>
          </a:p>
        </p:txBody>
      </p:sp>
      <p:sp>
        <p:nvSpPr>
          <p:cNvPr id="7" name="Round Same Side Corner Rectangle 6"/>
          <p:cNvSpPr/>
          <p:nvPr/>
        </p:nvSpPr>
        <p:spPr>
          <a:xfrm>
            <a:off x="457200" y="0"/>
            <a:ext cx="8229600" cy="1276350"/>
          </a:xfrm>
          <a:prstGeom prst="round2SameRect">
            <a:avLst>
              <a:gd name="adj1" fmla="val 0"/>
              <a:gd name="adj2" fmla="val 14372"/>
            </a:avLst>
          </a:prstGeom>
          <a:solidFill>
            <a:srgbClr val="B4D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8560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1388" y="2711447"/>
            <a:ext cx="4125924" cy="26908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0" y="2890836"/>
            <a:ext cx="4068763" cy="2511427"/>
          </a:xfrm>
        </p:spPr>
        <p:txBody>
          <a:bodyPr anchor="ctr"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51400" y="5581656"/>
            <a:ext cx="4125912" cy="538162"/>
          </a:xfrm>
        </p:spPr>
        <p:txBody>
          <a:bodyPr anchor="ctr">
            <a:noAutofit/>
          </a:bodyPr>
          <a:lstStyle>
            <a:lvl1pPr algn="ctr">
              <a:buNone/>
              <a:defRPr sz="2400">
                <a:solidFill>
                  <a:srgbClr val="292929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72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>
            <a:off x="457200" y="6478588"/>
            <a:ext cx="8229600" cy="379412"/>
          </a:xfrm>
          <a:prstGeom prst="round2SameRect">
            <a:avLst>
              <a:gd name="adj1" fmla="val 40476"/>
              <a:gd name="adj2" fmla="val 0"/>
            </a:avLst>
          </a:prstGeom>
          <a:solidFill>
            <a:srgbClr val="B4D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bIns="10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chemeClr val="bg1"/>
                </a:solidFill>
              </a:rPr>
              <a:t>www.rochdale.gov.uk</a:t>
            </a:r>
          </a:p>
        </p:txBody>
      </p:sp>
      <p:sp>
        <p:nvSpPr>
          <p:cNvPr id="7" name="Round Same Side Corner Rectangle 6"/>
          <p:cNvSpPr/>
          <p:nvPr/>
        </p:nvSpPr>
        <p:spPr>
          <a:xfrm>
            <a:off x="457200" y="0"/>
            <a:ext cx="8229600" cy="1276350"/>
          </a:xfrm>
          <a:prstGeom prst="round2SameRect">
            <a:avLst>
              <a:gd name="adj1" fmla="val 0"/>
              <a:gd name="adj2" fmla="val 14372"/>
            </a:avLst>
          </a:prstGeom>
          <a:solidFill>
            <a:srgbClr val="B4D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8560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1388" y="2711447"/>
            <a:ext cx="4125924" cy="26908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0" y="2890836"/>
            <a:ext cx="4068763" cy="2511427"/>
          </a:xfrm>
        </p:spPr>
        <p:txBody>
          <a:bodyPr anchor="ctr"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51400" y="5581656"/>
            <a:ext cx="4125912" cy="538162"/>
          </a:xfrm>
        </p:spPr>
        <p:txBody>
          <a:bodyPr anchor="ctr">
            <a:noAutofit/>
          </a:bodyPr>
          <a:lstStyle>
            <a:lvl1pPr algn="ctr">
              <a:buNone/>
              <a:defRPr sz="2400">
                <a:solidFill>
                  <a:srgbClr val="292929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848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>
            <a:off x="457200" y="6478588"/>
            <a:ext cx="8229600" cy="379412"/>
          </a:xfrm>
          <a:prstGeom prst="round2SameRect">
            <a:avLst>
              <a:gd name="adj1" fmla="val 40476"/>
              <a:gd name="adj2" fmla="val 0"/>
            </a:avLst>
          </a:prstGeom>
          <a:solidFill>
            <a:srgbClr val="B4D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bIns="10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chemeClr val="bg1"/>
                </a:solidFill>
              </a:rPr>
              <a:t>www.rochdale.gov.uk</a:t>
            </a:r>
          </a:p>
        </p:txBody>
      </p:sp>
      <p:sp>
        <p:nvSpPr>
          <p:cNvPr id="7" name="Round Same Side Corner Rectangle 6"/>
          <p:cNvSpPr/>
          <p:nvPr/>
        </p:nvSpPr>
        <p:spPr>
          <a:xfrm>
            <a:off x="457200" y="0"/>
            <a:ext cx="8229600" cy="1276350"/>
          </a:xfrm>
          <a:prstGeom prst="round2SameRect">
            <a:avLst>
              <a:gd name="adj1" fmla="val 0"/>
              <a:gd name="adj2" fmla="val 14372"/>
            </a:avLst>
          </a:prstGeom>
          <a:solidFill>
            <a:srgbClr val="B4D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8560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1388" y="2711447"/>
            <a:ext cx="4125924" cy="26908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0" y="2890836"/>
            <a:ext cx="4068763" cy="2511427"/>
          </a:xfrm>
        </p:spPr>
        <p:txBody>
          <a:bodyPr anchor="ctr"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51400" y="5581656"/>
            <a:ext cx="4125912" cy="538162"/>
          </a:xfrm>
        </p:spPr>
        <p:txBody>
          <a:bodyPr anchor="ctr">
            <a:noAutofit/>
          </a:bodyPr>
          <a:lstStyle>
            <a:lvl1pPr algn="ctr">
              <a:buNone/>
              <a:defRPr sz="2400">
                <a:solidFill>
                  <a:srgbClr val="292929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773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43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3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3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28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19008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3645023"/>
            <a:ext cx="8219256" cy="25922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61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97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606000"/>
            <a:ext cx="9144000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467544" y="6254094"/>
            <a:ext cx="15313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smtClean="0">
                <a:solidFill>
                  <a:schemeClr val="accent3"/>
                </a:solidFill>
              </a:rPr>
              <a:t>rochdale.gov.uk</a:t>
            </a:r>
            <a:endParaRPr lang="en-GB" sz="15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33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000" y="3078000"/>
            <a:ext cx="3978104" cy="972000"/>
          </a:xfrm>
          <a:solidFill>
            <a:schemeClr val="bg1"/>
          </a:solidFill>
        </p:spPr>
        <p:txBody>
          <a:bodyPr wrap="none" lIns="144000" tIns="144000" rIns="144000"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000" y="3573016"/>
            <a:ext cx="3978104" cy="334888"/>
          </a:xfrm>
        </p:spPr>
        <p:txBody>
          <a:bodyPr wrap="none" lIns="144000" rIns="144000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58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>
            <a:off x="457200" y="6478588"/>
            <a:ext cx="8229600" cy="379412"/>
          </a:xfrm>
          <a:prstGeom prst="round2SameRect">
            <a:avLst>
              <a:gd name="adj1" fmla="val 40476"/>
              <a:gd name="adj2" fmla="val 0"/>
            </a:avLst>
          </a:prstGeom>
          <a:solidFill>
            <a:srgbClr val="B4D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bIns="10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chemeClr val="bg1"/>
                </a:solidFill>
              </a:rPr>
              <a:t>www.rochdale.gov.uk</a:t>
            </a:r>
          </a:p>
        </p:txBody>
      </p:sp>
      <p:sp>
        <p:nvSpPr>
          <p:cNvPr id="7" name="Round Same Side Corner Rectangle 6"/>
          <p:cNvSpPr/>
          <p:nvPr/>
        </p:nvSpPr>
        <p:spPr>
          <a:xfrm>
            <a:off x="457200" y="0"/>
            <a:ext cx="8229600" cy="1276350"/>
          </a:xfrm>
          <a:prstGeom prst="round2SameRect">
            <a:avLst>
              <a:gd name="adj1" fmla="val 0"/>
              <a:gd name="adj2" fmla="val 14372"/>
            </a:avLst>
          </a:prstGeom>
          <a:solidFill>
            <a:srgbClr val="B4D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8560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1388" y="2711447"/>
            <a:ext cx="4125924" cy="26908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0" y="2890836"/>
            <a:ext cx="4068763" cy="2511427"/>
          </a:xfrm>
        </p:spPr>
        <p:txBody>
          <a:bodyPr anchor="ctr"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51400" y="5581656"/>
            <a:ext cx="4125912" cy="538162"/>
          </a:xfrm>
        </p:spPr>
        <p:txBody>
          <a:bodyPr anchor="ctr">
            <a:noAutofit/>
          </a:bodyPr>
          <a:lstStyle>
            <a:lvl1pPr algn="ctr">
              <a:buNone/>
              <a:defRPr sz="2400">
                <a:solidFill>
                  <a:srgbClr val="292929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7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656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>
            <a:off x="457200" y="6478588"/>
            <a:ext cx="8229600" cy="379412"/>
          </a:xfrm>
          <a:prstGeom prst="round2SameRect">
            <a:avLst>
              <a:gd name="adj1" fmla="val 40476"/>
              <a:gd name="adj2" fmla="val 0"/>
            </a:avLst>
          </a:prstGeom>
          <a:solidFill>
            <a:srgbClr val="B4D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bIns="10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chemeClr val="bg1"/>
                </a:solidFill>
              </a:rPr>
              <a:t>www.rochdale.gov.uk</a:t>
            </a:r>
          </a:p>
        </p:txBody>
      </p:sp>
      <p:sp>
        <p:nvSpPr>
          <p:cNvPr id="7" name="Round Same Side Corner Rectangle 6"/>
          <p:cNvSpPr/>
          <p:nvPr/>
        </p:nvSpPr>
        <p:spPr>
          <a:xfrm>
            <a:off x="457200" y="0"/>
            <a:ext cx="8229600" cy="1276350"/>
          </a:xfrm>
          <a:prstGeom prst="round2SameRect">
            <a:avLst>
              <a:gd name="adj1" fmla="val 0"/>
              <a:gd name="adj2" fmla="val 14372"/>
            </a:avLst>
          </a:prstGeom>
          <a:solidFill>
            <a:srgbClr val="B4D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8560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1388" y="2711447"/>
            <a:ext cx="4125924" cy="26908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0" y="2890836"/>
            <a:ext cx="4068763" cy="2511427"/>
          </a:xfrm>
        </p:spPr>
        <p:txBody>
          <a:bodyPr anchor="ctr"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51400" y="5581656"/>
            <a:ext cx="4125912" cy="538162"/>
          </a:xfrm>
        </p:spPr>
        <p:txBody>
          <a:bodyPr anchor="ctr">
            <a:noAutofit/>
          </a:bodyPr>
          <a:lstStyle>
            <a:lvl1pPr algn="ctr">
              <a:buNone/>
              <a:defRPr sz="2400">
                <a:solidFill>
                  <a:srgbClr val="292929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848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>
            <a:off x="457200" y="6478588"/>
            <a:ext cx="8229600" cy="379412"/>
          </a:xfrm>
          <a:prstGeom prst="round2SameRect">
            <a:avLst>
              <a:gd name="adj1" fmla="val 40476"/>
              <a:gd name="adj2" fmla="val 0"/>
            </a:avLst>
          </a:prstGeom>
          <a:solidFill>
            <a:srgbClr val="B4D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bIns="10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chemeClr val="bg1"/>
                </a:solidFill>
              </a:rPr>
              <a:t>www.rochdale.gov.uk</a:t>
            </a:r>
          </a:p>
        </p:txBody>
      </p:sp>
      <p:sp>
        <p:nvSpPr>
          <p:cNvPr id="7" name="Round Same Side Corner Rectangle 6"/>
          <p:cNvSpPr/>
          <p:nvPr/>
        </p:nvSpPr>
        <p:spPr>
          <a:xfrm>
            <a:off x="457200" y="0"/>
            <a:ext cx="8229600" cy="1276350"/>
          </a:xfrm>
          <a:prstGeom prst="round2SameRect">
            <a:avLst>
              <a:gd name="adj1" fmla="val 0"/>
              <a:gd name="adj2" fmla="val 14372"/>
            </a:avLst>
          </a:prstGeom>
          <a:solidFill>
            <a:srgbClr val="B4D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8560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1388" y="2711447"/>
            <a:ext cx="4125924" cy="26908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0" y="2890836"/>
            <a:ext cx="4068763" cy="2511427"/>
          </a:xfrm>
        </p:spPr>
        <p:txBody>
          <a:bodyPr anchor="ctr"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51400" y="5581656"/>
            <a:ext cx="4125912" cy="538162"/>
          </a:xfrm>
        </p:spPr>
        <p:txBody>
          <a:bodyPr anchor="ctr">
            <a:noAutofit/>
          </a:bodyPr>
          <a:lstStyle>
            <a:lvl1pPr algn="ctr">
              <a:buNone/>
              <a:defRPr sz="2400">
                <a:solidFill>
                  <a:srgbClr val="292929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773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2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3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3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7649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19008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3645023"/>
            <a:ext cx="8219256" cy="25922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066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471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606000"/>
            <a:ext cx="9144000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346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43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3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3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28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19008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3645023"/>
            <a:ext cx="8219256" cy="25922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6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52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97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606000"/>
            <a:ext cx="9144000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467544" y="6254094"/>
            <a:ext cx="15313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smtClean="0">
                <a:solidFill>
                  <a:schemeClr val="accent3"/>
                </a:solidFill>
              </a:rPr>
              <a:t>rochdale.gov.uk</a:t>
            </a:r>
            <a:endParaRPr lang="en-GB" sz="15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33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1828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3501007"/>
            <a:ext cx="8219256" cy="23762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4435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0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3828"/>
            <a:ext cx="9144000" cy="11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4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IMAC-D0AD8C\Documents\1868_SlideTemplate-resize.indd\back whit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IMAC-D0AD8C\Documents\1868_SlideTemplate-resize.indd\web 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00" y="2520000"/>
            <a:ext cx="3905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IMAC-D0AD8C\Documents\1868_SlideTemplate-resize.indd\tel 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56" y="3024727"/>
            <a:ext cx="354013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IMAC-D0AD8C\Documents\1868_SlideTemplate-resize.indd\email 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06" y="3600818"/>
            <a:ext cx="341312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29200" y="2520000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Web address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329200" y="3024846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Telephone contact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329200" y="3553312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Email contact</a:t>
            </a:r>
          </a:p>
        </p:txBody>
      </p:sp>
    </p:spTree>
    <p:extLst>
      <p:ext uri="{BB962C8B-B14F-4D97-AF65-F5344CB8AC3E}">
        <p14:creationId xmlns:p14="http://schemas.microsoft.com/office/powerpoint/2010/main" val="95840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IMAC-D0AD8C\Documents\1868_SlideTemplate-resize.indd\back 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29200" y="2520000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Web address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329200" y="3024846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Telephone contact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329200" y="3553312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Email contact</a:t>
            </a:r>
          </a:p>
        </p:txBody>
      </p:sp>
      <p:pic>
        <p:nvPicPr>
          <p:cNvPr id="3075" name="Picture 3" descr="\\IMAC-D0AD8C\Documents\1868_SlideTemplate-resize.indd\email icon 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06" y="3600818"/>
            <a:ext cx="3413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IMAC-D0AD8C\Documents\1868_SlideTemplate-resize.indd\tel icon 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56" y="3024727"/>
            <a:ext cx="35401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IMAC-D0AD8C\Documents\1868_SlideTemplate-resize.indd\web icon wh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99" y="2520000"/>
            <a:ext cx="3905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1573200" cy="1778400"/>
            <a:chOff x="0" y="0"/>
            <a:chExt cx="1573200" cy="17784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1573200" cy="177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2" descr="C:\Users\David\Documents\Clients\JGM\Rochdale BC\RochdaleBC_Port_Col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00" y="214325"/>
              <a:ext cx="1080000" cy="134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501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4114800" cy="540000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262800" tIns="0" rIns="26280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600"/>
            <a:ext cx="8229600" cy="4145664"/>
          </a:xfrm>
          <a:prstGeom prst="rect">
            <a:avLst/>
          </a:prstGeom>
        </p:spPr>
        <p:txBody>
          <a:bodyPr vert="horz" lIns="262800" tIns="0" rIns="2628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8"/>
          <a:stretch/>
        </p:blipFill>
        <p:spPr>
          <a:xfrm>
            <a:off x="0" y="5628186"/>
            <a:ext cx="9151335" cy="12298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40000"/>
            <a:ext cx="467544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059832" y="935984"/>
            <a:ext cx="6084168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6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4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1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992188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4114800" cy="540000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262800" tIns="0" rIns="26280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600"/>
            <a:ext cx="8229600" cy="4577712"/>
          </a:xfrm>
          <a:prstGeom prst="rect">
            <a:avLst/>
          </a:prstGeom>
        </p:spPr>
        <p:txBody>
          <a:bodyPr vert="horz" lIns="262800" tIns="0" rIns="2628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540000"/>
            <a:ext cx="467544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059832" y="935984"/>
            <a:ext cx="6084168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606000"/>
            <a:ext cx="9144000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18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83" r:id="rId6"/>
    <p:sldLayoutId id="2147483688" r:id="rId7"/>
    <p:sldLayoutId id="2147483689" r:id="rId8"/>
    <p:sldLayoutId id="2147483690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1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992188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4114800" cy="540000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262800" tIns="0" rIns="26280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600"/>
            <a:ext cx="8229600" cy="4577712"/>
          </a:xfrm>
          <a:prstGeom prst="rect">
            <a:avLst/>
          </a:prstGeom>
        </p:spPr>
        <p:txBody>
          <a:bodyPr vert="horz" lIns="262800" tIns="0" rIns="2628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540000"/>
            <a:ext cx="467544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059832" y="935984"/>
            <a:ext cx="6084168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606000"/>
            <a:ext cx="9144000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7544" y="6254094"/>
            <a:ext cx="15313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smtClean="0">
                <a:solidFill>
                  <a:schemeClr val="accent3"/>
                </a:solidFill>
              </a:rPr>
              <a:t>rochdale.gov.uk</a:t>
            </a:r>
            <a:endParaRPr lang="en-GB" sz="15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6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1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992188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4114800" cy="540000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262800" tIns="0" rIns="26280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600"/>
            <a:ext cx="8229600" cy="4577712"/>
          </a:xfrm>
          <a:prstGeom prst="rect">
            <a:avLst/>
          </a:prstGeom>
        </p:spPr>
        <p:txBody>
          <a:bodyPr vert="horz" lIns="262800" tIns="0" rIns="2628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540000"/>
            <a:ext cx="467544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059832" y="935984"/>
            <a:ext cx="6084168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606000"/>
            <a:ext cx="9144000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18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1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992188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4114800" cy="540000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262800" tIns="0" rIns="26280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600"/>
            <a:ext cx="8229600" cy="4577712"/>
          </a:xfrm>
          <a:prstGeom prst="rect">
            <a:avLst/>
          </a:prstGeom>
        </p:spPr>
        <p:txBody>
          <a:bodyPr vert="horz" lIns="262800" tIns="0" rIns="2628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540000"/>
            <a:ext cx="467544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059832" y="935984"/>
            <a:ext cx="6084168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606000"/>
            <a:ext cx="9144000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7544" y="6254094"/>
            <a:ext cx="15313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smtClean="0">
                <a:solidFill>
                  <a:schemeClr val="accent3"/>
                </a:solidFill>
              </a:rPr>
              <a:t>rochdale.gov.uk</a:t>
            </a:r>
            <a:endParaRPr lang="en-GB" sz="15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6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1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992188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204863"/>
            <a:ext cx="5112568" cy="1959150"/>
          </a:xfrm>
        </p:spPr>
        <p:txBody>
          <a:bodyPr/>
          <a:lstStyle/>
          <a:p>
            <a:r>
              <a:rPr lang="en-GB" sz="3200" dirty="0" smtClean="0"/>
              <a:t>Year 2 end of year Assessments</a:t>
            </a:r>
            <a:br>
              <a:rPr lang="en-GB" sz="3200" dirty="0" smtClean="0"/>
            </a:br>
            <a:r>
              <a:rPr lang="en-GB" sz="3200" dirty="0" smtClean="0"/>
              <a:t>Parents Meeting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21" y="3573016"/>
            <a:ext cx="20732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2" y="4293096"/>
            <a:ext cx="2878137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3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plenty of past papers on the tables, please have a look at them. We are here to answer any questions about the papers.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Chance to look at the samples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4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Year 2 are assessed at the end of KS1 in line with the governments criteria and frameworks</a:t>
            </a:r>
          </a:p>
          <a:p>
            <a:r>
              <a:rPr lang="en-GB" dirty="0" smtClean="0"/>
              <a:t>The teachers conclude the children’s ability through Teacher Assessment – work in books and in provision, plus Tests that the government provide</a:t>
            </a:r>
          </a:p>
          <a:p>
            <a:r>
              <a:rPr lang="en-GB" dirty="0" smtClean="0"/>
              <a:t>At the end of Key Stage 1, children are given a standard of: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Working towards Age Related Expectations (WTS)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At Age Related Expectations (ARE)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Working at Greater Depth Standard (GDS)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Key Stage Assessments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59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4176463"/>
          </a:xfrm>
        </p:spPr>
        <p:txBody>
          <a:bodyPr>
            <a:noAutofit/>
          </a:bodyPr>
          <a:lstStyle/>
          <a:p>
            <a:r>
              <a:rPr lang="en-GB" sz="2800" dirty="0" smtClean="0"/>
              <a:t>The tests we use in school are </a:t>
            </a:r>
          </a:p>
          <a:p>
            <a:r>
              <a:rPr lang="en-GB" sz="2800" b="1" dirty="0" smtClean="0"/>
              <a:t>Maths</a:t>
            </a:r>
          </a:p>
          <a:p>
            <a:pPr marL="0" indent="0">
              <a:buNone/>
            </a:pPr>
            <a:r>
              <a:rPr lang="en-GB" sz="2800" dirty="0" smtClean="0"/>
              <a:t>Paper </a:t>
            </a:r>
            <a:r>
              <a:rPr lang="en-GB" sz="2800" dirty="0"/>
              <a:t>1: arithmetic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Paper </a:t>
            </a:r>
            <a:r>
              <a:rPr lang="en-GB" sz="2800" dirty="0"/>
              <a:t>2: reasoning </a:t>
            </a:r>
            <a:endParaRPr lang="en-GB" sz="2800" dirty="0" smtClean="0"/>
          </a:p>
          <a:p>
            <a:r>
              <a:rPr lang="en-GB" sz="2800" b="1" dirty="0" smtClean="0"/>
              <a:t>Reading </a:t>
            </a:r>
          </a:p>
          <a:p>
            <a:pPr marL="0" indent="0">
              <a:buNone/>
            </a:pPr>
            <a:r>
              <a:rPr lang="en-GB" sz="2800" dirty="0" smtClean="0"/>
              <a:t>Paper </a:t>
            </a:r>
            <a:r>
              <a:rPr lang="en-GB" sz="2800" dirty="0"/>
              <a:t>1: combined reading prompt and answer booklet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Paper </a:t>
            </a:r>
            <a:r>
              <a:rPr lang="en-GB" sz="2800" dirty="0"/>
              <a:t>2: reading booklet and reading answer </a:t>
            </a:r>
            <a:r>
              <a:rPr lang="en-GB" sz="2800" dirty="0" smtClean="0"/>
              <a:t>booklet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60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5687" y="2348880"/>
            <a:ext cx="7408333" cy="424847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  <a:defRPr/>
            </a:pPr>
            <a:r>
              <a:rPr lang="en-GB" sz="6000" dirty="0"/>
              <a:t>What is meant by ‘scaled scores’?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6000" dirty="0"/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6000" dirty="0"/>
              <a:t>It is planned that 100 will always represent the ‘national standard’.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6000" dirty="0"/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6000" dirty="0"/>
              <a:t>Each pupil’s raw test score will therefore be converted into a score on the scale, either at, above or below 100.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6000" dirty="0"/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6000" dirty="0"/>
              <a:t>The scale will have a lower end point somewhere below 100 and an upper end point above 100.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6000" dirty="0"/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6000" dirty="0"/>
              <a:t>A child who achieves the ‘national standard’ (a score of 100) will be judged to have demonstrated sufficient knowledge in the areas assessed by the tests.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Scaled Score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31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9437" t="17125" r="41686" b="6071"/>
          <a:stretch/>
        </p:blipFill>
        <p:spPr bwMode="auto">
          <a:xfrm>
            <a:off x="1619672" y="338328"/>
            <a:ext cx="5904656" cy="6403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816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9161" t="17125" r="28207" b="5582"/>
          <a:stretch/>
        </p:blipFill>
        <p:spPr bwMode="auto">
          <a:xfrm>
            <a:off x="872067" y="116632"/>
            <a:ext cx="7660373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787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752528"/>
          </a:xfrm>
        </p:spPr>
        <p:txBody>
          <a:bodyPr>
            <a:normAutofit fontScale="55000" lnSpcReduction="20000"/>
          </a:bodyPr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3800" dirty="0"/>
              <a:t>First and foremost, support and reassure your child that there is nothing to worry about and that they should always just try their best. Praise and encourage!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3800" dirty="0" smtClean="0"/>
              <a:t>Ensure </a:t>
            </a:r>
            <a:r>
              <a:rPr lang="en-GB" sz="3800" dirty="0"/>
              <a:t>your child has the best possible attendance at school.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3800" dirty="0" smtClean="0"/>
              <a:t>Reading</a:t>
            </a:r>
            <a:r>
              <a:rPr lang="en-GB" sz="3800" dirty="0"/>
              <a:t>, spelling and arithmetic (e.g. times tables) are always good to practise</a:t>
            </a:r>
            <a:r>
              <a:rPr lang="en-GB" sz="3800" dirty="0" smtClean="0"/>
              <a:t>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3800" dirty="0"/>
              <a:t>Remember that good readers become good writers! Identify good writing features when reading (e.g. vocabulary, sentence structure, punctuation</a:t>
            </a:r>
            <a:r>
              <a:rPr lang="en-GB" sz="3800" dirty="0" smtClean="0"/>
              <a:t>).</a:t>
            </a:r>
            <a:endParaRPr lang="en-GB" sz="3800" dirty="0"/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3800" dirty="0" smtClean="0"/>
              <a:t>Talk </a:t>
            </a:r>
            <a:r>
              <a:rPr lang="en-GB" sz="3800" dirty="0"/>
              <a:t>to your child about what they have learnt at school and what book(s) they are reading (the character, the plot, their opinion).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3800" dirty="0" smtClean="0"/>
              <a:t>Make </a:t>
            </a:r>
            <a:r>
              <a:rPr lang="en-GB" sz="3800" dirty="0"/>
              <a:t>sure your child has a good sleep and healthy breakfast every morning</a:t>
            </a:r>
            <a:r>
              <a:rPr lang="en-GB" sz="3800" dirty="0" smtClean="0"/>
              <a:t>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help your child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7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248472"/>
          </a:xfrm>
        </p:spPr>
        <p:txBody>
          <a:bodyPr>
            <a:normAutofit fontScale="55000" lnSpcReduction="20000"/>
          </a:bodyPr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3800" dirty="0" smtClean="0"/>
              <a:t>Complete Special Agent Training materials that have been sent home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3800" dirty="0" smtClean="0"/>
              <a:t> Play </a:t>
            </a:r>
            <a:r>
              <a:rPr lang="en-GB" sz="3800" dirty="0"/>
              <a:t>times tables games.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3800" dirty="0" smtClean="0"/>
              <a:t>Play </a:t>
            </a:r>
            <a:r>
              <a:rPr lang="en-GB" sz="3800" dirty="0"/>
              <a:t>mental maths games including counting in different amounts, forwards and backwards.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3800" dirty="0" smtClean="0"/>
              <a:t>Encourage </a:t>
            </a:r>
            <a:r>
              <a:rPr lang="en-GB" sz="3800" dirty="0"/>
              <a:t>opportunities for telling the </a:t>
            </a:r>
            <a:r>
              <a:rPr lang="en-GB" sz="3800" dirty="0" smtClean="0"/>
              <a:t>time = TV programmes, what time tea will be etc.</a:t>
            </a:r>
            <a:endParaRPr lang="en-GB" sz="3800" dirty="0"/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3800" dirty="0" smtClean="0"/>
              <a:t> Encourage </a:t>
            </a:r>
            <a:r>
              <a:rPr lang="en-GB" sz="3800" dirty="0"/>
              <a:t>opportunities for counting coins and money e.g. finding amounts or calculating change when shopping.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3800" dirty="0" smtClean="0"/>
              <a:t>Look </a:t>
            </a:r>
            <a:r>
              <a:rPr lang="en-GB" sz="3800" dirty="0"/>
              <a:t>for examples of 2D and 3D shapes around the home.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3800" dirty="0" smtClean="0"/>
              <a:t>Identify</a:t>
            </a:r>
            <a:r>
              <a:rPr lang="en-GB" sz="3800" dirty="0"/>
              <a:t>, weigh or measure quantities and amounts in the kitchen or in </a:t>
            </a:r>
            <a:r>
              <a:rPr lang="en-GB" sz="3800" dirty="0" smtClean="0"/>
              <a:t>recipes = BAKE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3800" dirty="0" smtClean="0"/>
              <a:t>Play </a:t>
            </a:r>
            <a:r>
              <a:rPr lang="en-GB" sz="3800" dirty="0"/>
              <a:t>games involving numbers or logic, such as dominoes, card </a:t>
            </a:r>
            <a:r>
              <a:rPr lang="en-GB" sz="3800" dirty="0" smtClean="0"/>
              <a:t>games</a:t>
            </a:r>
            <a:r>
              <a:rPr lang="en-GB" sz="38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…more ways to </a:t>
            </a:r>
            <a:r>
              <a:rPr lang="en-GB" dirty="0"/>
              <a:t>help your child</a:t>
            </a:r>
          </a:p>
        </p:txBody>
      </p:sp>
    </p:spTree>
    <p:extLst>
      <p:ext uri="{BB962C8B-B14F-4D97-AF65-F5344CB8AC3E}">
        <p14:creationId xmlns:p14="http://schemas.microsoft.com/office/powerpoint/2010/main" val="15603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r>
              <a:rPr lang="en-GB" dirty="0" smtClean="0"/>
              <a:t>Please remember that we try to make the tests as child friendly as possible and  we don’t use the terms SATS or tests in school . We would appreciate if this is reiterated at home as some children can become distressed. </a:t>
            </a:r>
          </a:p>
          <a:p>
            <a:r>
              <a:rPr lang="en-GB" dirty="0" smtClean="0"/>
              <a:t>We use the term ‘quizzes’ and the children enjoy completing them as they like the challenge. </a:t>
            </a:r>
          </a:p>
          <a:p>
            <a:r>
              <a:rPr lang="en-GB" dirty="0" smtClean="0"/>
              <a:t>Our end of year judgements do not go off all of the SATS papers. Their scores are combined with work completed in class and our </a:t>
            </a:r>
            <a:r>
              <a:rPr lang="en-GB" smtClean="0"/>
              <a:t>teacher assessments.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295758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external training">
  <a:themeElements>
    <a:clrScheme name="Rochdale B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29A83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in">
  <a:themeElements>
    <a:clrScheme name="Rochdale B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29A83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lain with Web Address">
  <a:themeElements>
    <a:clrScheme name="Rochdale B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29A83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lain">
  <a:themeElements>
    <a:clrScheme name="Rochdale B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29A83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lain with Web Address">
  <a:themeElements>
    <a:clrScheme name="Rochdale B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29A83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external training</Template>
  <TotalTime>1084</TotalTime>
  <Words>623</Words>
  <Application>Microsoft Office PowerPoint</Application>
  <PresentationFormat>On-screen Show (4:3)</PresentationFormat>
  <Paragraphs>52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Candara</vt:lpstr>
      <vt:lpstr>Symbol</vt:lpstr>
      <vt:lpstr>Wingdings</vt:lpstr>
      <vt:lpstr>external training</vt:lpstr>
      <vt:lpstr>Plain</vt:lpstr>
      <vt:lpstr>Plain with Web Address</vt:lpstr>
      <vt:lpstr>1_Plain</vt:lpstr>
      <vt:lpstr>1_Plain with Web Address</vt:lpstr>
      <vt:lpstr>Waveform</vt:lpstr>
      <vt:lpstr>Year 2 end of year Assessments Parents Meeting</vt:lpstr>
      <vt:lpstr>End of Key Stage Assessments</vt:lpstr>
      <vt:lpstr>Tests</vt:lpstr>
      <vt:lpstr>Scaled Score</vt:lpstr>
      <vt:lpstr>PowerPoint Presentation</vt:lpstr>
      <vt:lpstr>PowerPoint Presentation</vt:lpstr>
      <vt:lpstr>How to help your child</vt:lpstr>
      <vt:lpstr>…more ways to help your child</vt:lpstr>
      <vt:lpstr>PowerPoint Presentation</vt:lpstr>
      <vt:lpstr>Chance to look at the samples</vt:lpstr>
    </vt:vector>
  </TitlesOfParts>
  <Company>Rochdale 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Kitaboo Club</dc:title>
  <dc:creator>Emily Humphrey J</dc:creator>
  <cp:lastModifiedBy>Julie McBride</cp:lastModifiedBy>
  <cp:revision>63</cp:revision>
  <cp:lastPrinted>2016-05-18T09:27:19Z</cp:lastPrinted>
  <dcterms:created xsi:type="dcterms:W3CDTF">2016-02-02T15:50:40Z</dcterms:created>
  <dcterms:modified xsi:type="dcterms:W3CDTF">2019-05-07T07:33:27Z</dcterms:modified>
</cp:coreProperties>
</file>