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1" r:id="rId8"/>
    <p:sldId id="263" r:id="rId9"/>
    <p:sldId id="266" r:id="rId10"/>
    <p:sldId id="262"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69" d="100"/>
          <a:sy n="69" d="100"/>
        </p:scale>
        <p:origin x="78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56F728C-5E72-461A-B024-58BD2215AFAA}"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314712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6F728C-5E72-461A-B024-58BD2215AFAA}"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2383301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6F728C-5E72-461A-B024-58BD2215AFAA}"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3400684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6F728C-5E72-461A-B024-58BD2215AFAA}"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2461930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6F728C-5E72-461A-B024-58BD2215AFAA}"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1257186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56F728C-5E72-461A-B024-58BD2215AFAA}"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1589061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56F728C-5E72-461A-B024-58BD2215AFAA}"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2085081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56F728C-5E72-461A-B024-58BD2215AFAA}"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388650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F728C-5E72-461A-B024-58BD2215AFAA}"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1111209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56F728C-5E72-461A-B024-58BD2215AFAA}"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2940796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56F728C-5E72-461A-B024-58BD2215AFAA}"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A1B36F-34ED-4476-94C1-2BDE84BE8EAD}" type="slidenum">
              <a:rPr lang="en-GB" smtClean="0"/>
              <a:t>‹#›</a:t>
            </a:fld>
            <a:endParaRPr lang="en-GB"/>
          </a:p>
        </p:txBody>
      </p:sp>
    </p:spTree>
    <p:extLst>
      <p:ext uri="{BB962C8B-B14F-4D97-AF65-F5344CB8AC3E}">
        <p14:creationId xmlns:p14="http://schemas.microsoft.com/office/powerpoint/2010/main" val="3963223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F728C-5E72-461A-B024-58BD2215AFAA}" type="datetimeFigureOut">
              <a:rPr lang="en-GB" smtClean="0"/>
              <a:t>13/05/2026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A1B36F-34ED-4476-94C1-2BDE84BE8EAD}" type="slidenum">
              <a:rPr lang="en-GB" smtClean="0"/>
              <a:t>‹#›</a:t>
            </a:fld>
            <a:endParaRPr lang="en-GB"/>
          </a:p>
        </p:txBody>
      </p:sp>
    </p:spTree>
    <p:extLst>
      <p:ext uri="{BB962C8B-B14F-4D97-AF65-F5344CB8AC3E}">
        <p14:creationId xmlns:p14="http://schemas.microsoft.com/office/powerpoint/2010/main" val="117741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ccraven@stthomasmorerc.rochdale.sch.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youtube.com/watch?v=W3ImrUwhzH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Year 1 Phonics Screening Check </a:t>
            </a:r>
          </a:p>
        </p:txBody>
      </p:sp>
      <p:sp>
        <p:nvSpPr>
          <p:cNvPr id="3" name="Subtitle 2"/>
          <p:cNvSpPr>
            <a:spLocks noGrp="1"/>
          </p:cNvSpPr>
          <p:nvPr>
            <p:ph type="subTitle" idx="1"/>
          </p:nvPr>
        </p:nvSpPr>
        <p:spPr/>
        <p:txBody>
          <a:bodyPr/>
          <a:lstStyle/>
          <a:p>
            <a:r>
              <a:rPr lang="en-GB" dirty="0"/>
              <a:t>Parents Information Meeting</a:t>
            </a:r>
          </a:p>
          <a:p>
            <a:r>
              <a:rPr lang="en-GB" dirty="0"/>
              <a:t>Wednesday 13</a:t>
            </a:r>
            <a:r>
              <a:rPr lang="en-GB" baseline="30000" dirty="0"/>
              <a:t>th</a:t>
            </a:r>
            <a:r>
              <a:rPr lang="en-GB" dirty="0"/>
              <a:t> May 5pm </a:t>
            </a:r>
          </a:p>
        </p:txBody>
      </p:sp>
      <p:pic>
        <p:nvPicPr>
          <p:cNvPr id="4" name="Picture 3">
            <a:extLst>
              <a:ext uri="{FF2B5EF4-FFF2-40B4-BE49-F238E27FC236}">
                <a16:creationId xmlns:a16="http://schemas.microsoft.com/office/drawing/2014/main" id="{40DFD06A-DD70-4927-8511-C21358539B99}"/>
              </a:ext>
            </a:extLst>
          </p:cNvPr>
          <p:cNvPicPr>
            <a:picLocks noChangeAspect="1"/>
          </p:cNvPicPr>
          <p:nvPr/>
        </p:nvPicPr>
        <p:blipFill>
          <a:blip r:embed="rId2"/>
          <a:stretch>
            <a:fillRect/>
          </a:stretch>
        </p:blipFill>
        <p:spPr>
          <a:xfrm>
            <a:off x="10175966" y="1650883"/>
            <a:ext cx="1836066" cy="2329978"/>
          </a:xfrm>
          <a:prstGeom prst="rect">
            <a:avLst/>
          </a:prstGeom>
        </p:spPr>
      </p:pic>
      <p:pic>
        <p:nvPicPr>
          <p:cNvPr id="5" name="Picture 4">
            <a:extLst>
              <a:ext uri="{FF2B5EF4-FFF2-40B4-BE49-F238E27FC236}">
                <a16:creationId xmlns:a16="http://schemas.microsoft.com/office/drawing/2014/main" id="{40DFD06A-DD70-4927-8511-C21358539B99}"/>
              </a:ext>
            </a:extLst>
          </p:cNvPr>
          <p:cNvPicPr>
            <a:picLocks noChangeAspect="1"/>
          </p:cNvPicPr>
          <p:nvPr/>
        </p:nvPicPr>
        <p:blipFill>
          <a:blip r:embed="rId2"/>
          <a:stretch>
            <a:fillRect/>
          </a:stretch>
        </p:blipFill>
        <p:spPr>
          <a:xfrm>
            <a:off x="387532" y="1650883"/>
            <a:ext cx="1836066" cy="2329978"/>
          </a:xfrm>
          <a:prstGeom prst="rect">
            <a:avLst/>
          </a:prstGeom>
        </p:spPr>
      </p:pic>
    </p:spTree>
    <p:extLst>
      <p:ext uri="{BB962C8B-B14F-4D97-AF65-F5344CB8AC3E}">
        <p14:creationId xmlns:p14="http://schemas.microsoft.com/office/powerpoint/2010/main" val="377915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Reporting to parents</a:t>
            </a:r>
          </a:p>
        </p:txBody>
      </p:sp>
      <p:sp>
        <p:nvSpPr>
          <p:cNvPr id="3" name="Content Placeholder 2"/>
          <p:cNvSpPr>
            <a:spLocks noGrp="1"/>
          </p:cNvSpPr>
          <p:nvPr>
            <p:ph idx="1"/>
          </p:nvPr>
        </p:nvSpPr>
        <p:spPr/>
        <p:txBody>
          <a:bodyPr/>
          <a:lstStyle/>
          <a:p>
            <a:r>
              <a:rPr lang="en-GB" dirty="0"/>
              <a:t>You will receive information on your child’s phonics screening score with their end of year report in July.</a:t>
            </a:r>
          </a:p>
        </p:txBody>
      </p:sp>
      <p:pic>
        <p:nvPicPr>
          <p:cNvPr id="4" name="Picture 3">
            <a:extLst>
              <a:ext uri="{FF2B5EF4-FFF2-40B4-BE49-F238E27FC236}">
                <a16:creationId xmlns:a16="http://schemas.microsoft.com/office/drawing/2014/main" id="{40DFD06A-DD70-4927-8511-C21358539B99}"/>
              </a:ext>
            </a:extLst>
          </p:cNvPr>
          <p:cNvPicPr>
            <a:picLocks noChangeAspect="1"/>
          </p:cNvPicPr>
          <p:nvPr/>
        </p:nvPicPr>
        <p:blipFill>
          <a:blip r:embed="rId2"/>
          <a:stretch>
            <a:fillRect/>
          </a:stretch>
        </p:blipFill>
        <p:spPr>
          <a:xfrm>
            <a:off x="4776651" y="3429000"/>
            <a:ext cx="1836066" cy="2329978"/>
          </a:xfrm>
          <a:prstGeom prst="rect">
            <a:avLst/>
          </a:prstGeom>
        </p:spPr>
      </p:pic>
    </p:spTree>
    <p:extLst>
      <p:ext uri="{BB962C8B-B14F-4D97-AF65-F5344CB8AC3E}">
        <p14:creationId xmlns:p14="http://schemas.microsoft.com/office/powerpoint/2010/main" val="3863391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Any questions?</a:t>
            </a:r>
          </a:p>
        </p:txBody>
      </p:sp>
      <p:sp>
        <p:nvSpPr>
          <p:cNvPr id="3" name="Content Placeholder 2"/>
          <p:cNvSpPr>
            <a:spLocks noGrp="1"/>
          </p:cNvSpPr>
          <p:nvPr>
            <p:ph idx="1"/>
          </p:nvPr>
        </p:nvSpPr>
        <p:spPr/>
        <p:txBody>
          <a:bodyPr/>
          <a:lstStyle/>
          <a:p>
            <a:r>
              <a:rPr lang="en-GB" dirty="0"/>
              <a:t>You can type these in the chat/ask them by unmuting or if you would rather you can email me on: </a:t>
            </a:r>
            <a:r>
              <a:rPr lang="en-GB" dirty="0">
                <a:hlinkClick r:id="rId2"/>
              </a:rPr>
              <a:t>ccraven@stthomasmorerc.rochdale.sch.uk</a:t>
            </a:r>
            <a:r>
              <a:rPr lang="en-GB" dirty="0"/>
              <a:t> </a:t>
            </a:r>
          </a:p>
          <a:p>
            <a:endParaRPr lang="en-GB" dirty="0"/>
          </a:p>
          <a:p>
            <a:r>
              <a:rPr lang="en-GB" dirty="0"/>
              <a:t>If I cannot answer your question I will get back to you</a:t>
            </a:r>
          </a:p>
        </p:txBody>
      </p:sp>
    </p:spTree>
    <p:extLst>
      <p:ext uri="{BB962C8B-B14F-4D97-AF65-F5344CB8AC3E}">
        <p14:creationId xmlns:p14="http://schemas.microsoft.com/office/powerpoint/2010/main" val="1805151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Purpose of the meeting:</a:t>
            </a:r>
          </a:p>
        </p:txBody>
      </p:sp>
      <p:sp>
        <p:nvSpPr>
          <p:cNvPr id="3" name="Content Placeholder 2"/>
          <p:cNvSpPr>
            <a:spLocks noGrp="1"/>
          </p:cNvSpPr>
          <p:nvPr>
            <p:ph idx="1"/>
          </p:nvPr>
        </p:nvSpPr>
        <p:spPr/>
        <p:txBody>
          <a:bodyPr>
            <a:normAutofit fontScale="92500" lnSpcReduction="20000"/>
          </a:bodyPr>
          <a:lstStyle/>
          <a:p>
            <a:r>
              <a:rPr lang="en-GB" sz="4000" dirty="0"/>
              <a:t>What is the phonics screening check?</a:t>
            </a:r>
          </a:p>
          <a:p>
            <a:pPr marL="0" indent="0">
              <a:buNone/>
            </a:pPr>
            <a:endParaRPr lang="en-GB" sz="4000" dirty="0"/>
          </a:p>
          <a:p>
            <a:r>
              <a:rPr lang="en-GB" sz="4000" dirty="0"/>
              <a:t>How and when will the phonics check be administered?</a:t>
            </a:r>
          </a:p>
          <a:p>
            <a:endParaRPr lang="en-GB" sz="4000" dirty="0"/>
          </a:p>
          <a:p>
            <a:r>
              <a:rPr lang="en-GB" sz="4000" dirty="0"/>
              <a:t>Reporting to parents</a:t>
            </a:r>
          </a:p>
          <a:p>
            <a:pPr marL="0" indent="0">
              <a:buNone/>
            </a:pPr>
            <a:endParaRPr lang="en-GB" sz="4000" dirty="0"/>
          </a:p>
          <a:p>
            <a:r>
              <a:rPr lang="en-GB" sz="4000" dirty="0"/>
              <a:t>A chance to have your questions answered</a:t>
            </a:r>
          </a:p>
        </p:txBody>
      </p:sp>
    </p:spTree>
    <p:extLst>
      <p:ext uri="{BB962C8B-B14F-4D97-AF65-F5344CB8AC3E}">
        <p14:creationId xmlns:p14="http://schemas.microsoft.com/office/powerpoint/2010/main" val="3093886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What is the Phonics Screening Check?</a:t>
            </a:r>
          </a:p>
        </p:txBody>
      </p:sp>
      <p:sp>
        <p:nvSpPr>
          <p:cNvPr id="3" name="Content Placeholder 2"/>
          <p:cNvSpPr>
            <a:spLocks noGrp="1"/>
          </p:cNvSpPr>
          <p:nvPr>
            <p:ph idx="1"/>
          </p:nvPr>
        </p:nvSpPr>
        <p:spPr>
          <a:xfrm>
            <a:off x="838200" y="1995442"/>
            <a:ext cx="10515600" cy="4351338"/>
          </a:xfrm>
        </p:spPr>
        <p:txBody>
          <a:bodyPr>
            <a:normAutofit/>
          </a:bodyPr>
          <a:lstStyle/>
          <a:p>
            <a:pPr marL="0" indent="0">
              <a:buNone/>
            </a:pPr>
            <a:r>
              <a:rPr lang="en-GB" dirty="0"/>
              <a:t>The Phonics Screening Check is a government check designed to confirm whether pupils can effectively blend sounds to read words. </a:t>
            </a:r>
          </a:p>
          <a:p>
            <a:pPr marL="0" indent="0">
              <a:buNone/>
            </a:pPr>
            <a:endParaRPr lang="en-GB" dirty="0"/>
          </a:p>
          <a:p>
            <a:pPr marL="0" indent="0">
              <a:buNone/>
            </a:pPr>
            <a:r>
              <a:rPr lang="en-GB" dirty="0"/>
              <a:t>It is designed to identify children who need extra support to improve their decoding skills.</a:t>
            </a:r>
          </a:p>
          <a:p>
            <a:pPr marL="0" indent="0">
              <a:buNone/>
            </a:pPr>
            <a:endParaRPr lang="en-GB" dirty="0"/>
          </a:p>
          <a:p>
            <a:pPr marL="0" indent="0">
              <a:buNone/>
            </a:pPr>
            <a:r>
              <a:rPr lang="en-GB" dirty="0"/>
              <a:t>We have our own assessment tools in school which allow us to track the children’s progress in phonics as well as any possible gaps in their sounds or decoding skills.</a:t>
            </a:r>
          </a:p>
          <a:p>
            <a:pPr marL="0" indent="0">
              <a:buNone/>
            </a:pPr>
            <a:endParaRPr lang="en-GB" dirty="0"/>
          </a:p>
          <a:p>
            <a:endParaRPr lang="en-GB" dirty="0"/>
          </a:p>
          <a:p>
            <a:endParaRPr lang="en-GB" dirty="0"/>
          </a:p>
        </p:txBody>
      </p:sp>
      <p:pic>
        <p:nvPicPr>
          <p:cNvPr id="4" name="Picture 3"/>
          <p:cNvPicPr>
            <a:picLocks noChangeAspect="1"/>
          </p:cNvPicPr>
          <p:nvPr/>
        </p:nvPicPr>
        <p:blipFill>
          <a:blip r:embed="rId2"/>
          <a:stretch>
            <a:fillRect/>
          </a:stretch>
        </p:blipFill>
        <p:spPr>
          <a:xfrm>
            <a:off x="10572300" y="365125"/>
            <a:ext cx="1106938" cy="1177220"/>
          </a:xfrm>
          <a:prstGeom prst="rect">
            <a:avLst/>
          </a:prstGeom>
        </p:spPr>
      </p:pic>
    </p:spTree>
    <p:extLst>
      <p:ext uri="{BB962C8B-B14F-4D97-AF65-F5344CB8AC3E}">
        <p14:creationId xmlns:p14="http://schemas.microsoft.com/office/powerpoint/2010/main" val="3855941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Real and nonsense words</a:t>
            </a:r>
          </a:p>
        </p:txBody>
      </p:sp>
      <p:sp>
        <p:nvSpPr>
          <p:cNvPr id="3" name="Content Placeholder 2"/>
          <p:cNvSpPr>
            <a:spLocks noGrp="1"/>
          </p:cNvSpPr>
          <p:nvPr>
            <p:ph idx="1"/>
          </p:nvPr>
        </p:nvSpPr>
        <p:spPr>
          <a:xfrm>
            <a:off x="838200" y="1690688"/>
            <a:ext cx="10515600" cy="4351338"/>
          </a:xfrm>
        </p:spPr>
        <p:txBody>
          <a:bodyPr/>
          <a:lstStyle/>
          <a:p>
            <a:r>
              <a:rPr lang="en-GB" dirty="0"/>
              <a:t>The phonics screening check contains 40 words divided into two sections of 20 words. Both sections contain a mixture of real words and nonsense words.</a:t>
            </a:r>
          </a:p>
          <a:p>
            <a:endParaRPr lang="en-GB" dirty="0"/>
          </a:p>
          <a:p>
            <a:r>
              <a:rPr lang="en-GB" dirty="0"/>
              <a:t>Nonsense words are a way for the children to be assessed on their knowledge of sounds and their ability to blend these sounds into words as most nonsense words cannot easily be ‘sight’ read by the children.</a:t>
            </a:r>
          </a:p>
          <a:p>
            <a:pPr marL="0" indent="0">
              <a:buNone/>
            </a:pPr>
            <a:endParaRPr lang="en-GB" dirty="0"/>
          </a:p>
          <a:p>
            <a:endParaRPr lang="en-GB" dirty="0"/>
          </a:p>
          <a:p>
            <a:endParaRPr lang="en-GB" dirty="0"/>
          </a:p>
          <a:p>
            <a:endParaRPr lang="en-GB" dirty="0"/>
          </a:p>
        </p:txBody>
      </p:sp>
      <p:pic>
        <p:nvPicPr>
          <p:cNvPr id="6" name="Picture 5"/>
          <p:cNvPicPr>
            <a:picLocks noChangeAspect="1"/>
          </p:cNvPicPr>
          <p:nvPr/>
        </p:nvPicPr>
        <p:blipFill>
          <a:blip r:embed="rId2"/>
          <a:stretch>
            <a:fillRect/>
          </a:stretch>
        </p:blipFill>
        <p:spPr>
          <a:xfrm>
            <a:off x="1192801" y="5081452"/>
            <a:ext cx="3972204" cy="1488076"/>
          </a:xfrm>
          <a:prstGeom prst="rect">
            <a:avLst/>
          </a:prstGeom>
        </p:spPr>
      </p:pic>
      <p:pic>
        <p:nvPicPr>
          <p:cNvPr id="7" name="Picture 6"/>
          <p:cNvPicPr>
            <a:picLocks noChangeAspect="1"/>
          </p:cNvPicPr>
          <p:nvPr/>
        </p:nvPicPr>
        <p:blipFill>
          <a:blip r:embed="rId3"/>
          <a:stretch>
            <a:fillRect/>
          </a:stretch>
        </p:blipFill>
        <p:spPr>
          <a:xfrm>
            <a:off x="6590754" y="5081452"/>
            <a:ext cx="4617177" cy="1727289"/>
          </a:xfrm>
          <a:prstGeom prst="rect">
            <a:avLst/>
          </a:prstGeom>
        </p:spPr>
      </p:pic>
    </p:spTree>
    <p:extLst>
      <p:ext uri="{BB962C8B-B14F-4D97-AF65-F5344CB8AC3E}">
        <p14:creationId xmlns:p14="http://schemas.microsoft.com/office/powerpoint/2010/main" val="187074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5369315" y="0"/>
            <a:ext cx="6662602" cy="5278029"/>
          </a:xfrm>
          <a:prstGeom prst="rect">
            <a:avLst/>
          </a:prstGeom>
        </p:spPr>
      </p:pic>
      <p:sp>
        <p:nvSpPr>
          <p:cNvPr id="2" name="Title 1"/>
          <p:cNvSpPr>
            <a:spLocks noGrp="1"/>
          </p:cNvSpPr>
          <p:nvPr>
            <p:ph type="title"/>
          </p:nvPr>
        </p:nvSpPr>
        <p:spPr/>
        <p:txBody>
          <a:bodyPr/>
          <a:lstStyle/>
          <a:p>
            <a:endParaRPr lang="en-GB" dirty="0"/>
          </a:p>
        </p:txBody>
      </p:sp>
      <p:pic>
        <p:nvPicPr>
          <p:cNvPr id="4" name="Content Placeholder 3"/>
          <p:cNvPicPr>
            <a:picLocks noGrp="1" noChangeAspect="1"/>
          </p:cNvPicPr>
          <p:nvPr>
            <p:ph idx="1"/>
          </p:nvPr>
        </p:nvPicPr>
        <p:blipFill rotWithShape="1">
          <a:blip r:embed="rId3"/>
          <a:srcRect r="15949"/>
          <a:stretch/>
        </p:blipFill>
        <p:spPr>
          <a:xfrm>
            <a:off x="212351" y="92897"/>
            <a:ext cx="5369315" cy="5811838"/>
          </a:xfrm>
          <a:prstGeom prst="rect">
            <a:avLst/>
          </a:prstGeom>
        </p:spPr>
      </p:pic>
      <p:pic>
        <p:nvPicPr>
          <p:cNvPr id="3" name="Picture 2"/>
          <p:cNvPicPr>
            <a:picLocks noChangeAspect="1"/>
          </p:cNvPicPr>
          <p:nvPr/>
        </p:nvPicPr>
        <p:blipFill>
          <a:blip r:embed="rId4"/>
          <a:stretch>
            <a:fillRect/>
          </a:stretch>
        </p:blipFill>
        <p:spPr>
          <a:xfrm>
            <a:off x="2332564" y="892587"/>
            <a:ext cx="1582465" cy="2437636"/>
          </a:xfrm>
          <a:prstGeom prst="rect">
            <a:avLst/>
          </a:prstGeom>
        </p:spPr>
      </p:pic>
      <p:pic>
        <p:nvPicPr>
          <p:cNvPr id="6" name="Picture 5"/>
          <p:cNvPicPr>
            <a:picLocks noChangeAspect="1"/>
          </p:cNvPicPr>
          <p:nvPr/>
        </p:nvPicPr>
        <p:blipFill>
          <a:blip r:embed="rId5"/>
          <a:stretch>
            <a:fillRect/>
          </a:stretch>
        </p:blipFill>
        <p:spPr>
          <a:xfrm>
            <a:off x="3996267" y="2514836"/>
            <a:ext cx="1413126" cy="2256562"/>
          </a:xfrm>
          <a:prstGeom prst="rect">
            <a:avLst/>
          </a:prstGeom>
        </p:spPr>
      </p:pic>
      <p:sp>
        <p:nvSpPr>
          <p:cNvPr id="7" name="TextBox 6"/>
          <p:cNvSpPr txBox="1"/>
          <p:nvPr/>
        </p:nvSpPr>
        <p:spPr>
          <a:xfrm>
            <a:off x="4100406" y="1482339"/>
            <a:ext cx="1268909" cy="923330"/>
          </a:xfrm>
          <a:prstGeom prst="rect">
            <a:avLst/>
          </a:prstGeom>
          <a:noFill/>
        </p:spPr>
        <p:txBody>
          <a:bodyPr wrap="square" rtlCol="0">
            <a:spAutoFit/>
          </a:bodyPr>
          <a:lstStyle/>
          <a:p>
            <a:r>
              <a:rPr lang="en-GB" dirty="0"/>
              <a:t>Example words from section 2</a:t>
            </a:r>
          </a:p>
        </p:txBody>
      </p:sp>
      <p:pic>
        <p:nvPicPr>
          <p:cNvPr id="8" name="Picture 7"/>
          <p:cNvPicPr>
            <a:picLocks noChangeAspect="1"/>
          </p:cNvPicPr>
          <p:nvPr/>
        </p:nvPicPr>
        <p:blipFill>
          <a:blip r:embed="rId6"/>
          <a:stretch>
            <a:fillRect/>
          </a:stretch>
        </p:blipFill>
        <p:spPr>
          <a:xfrm>
            <a:off x="6466414" y="5262004"/>
            <a:ext cx="1931228" cy="1595996"/>
          </a:xfrm>
          <a:prstGeom prst="rect">
            <a:avLst/>
          </a:prstGeom>
        </p:spPr>
      </p:pic>
      <p:sp>
        <p:nvSpPr>
          <p:cNvPr id="9" name="TextBox 8"/>
          <p:cNvSpPr txBox="1"/>
          <p:nvPr/>
        </p:nvSpPr>
        <p:spPr>
          <a:xfrm>
            <a:off x="8700616" y="5550257"/>
            <a:ext cx="1515828" cy="923330"/>
          </a:xfrm>
          <a:prstGeom prst="rect">
            <a:avLst/>
          </a:prstGeom>
          <a:noFill/>
        </p:spPr>
        <p:txBody>
          <a:bodyPr wrap="square" rtlCol="0">
            <a:spAutoFit/>
          </a:bodyPr>
          <a:lstStyle/>
          <a:p>
            <a:r>
              <a:rPr lang="en-GB" dirty="0"/>
              <a:t>Example words from section 1</a:t>
            </a:r>
          </a:p>
        </p:txBody>
      </p:sp>
      <p:sp>
        <p:nvSpPr>
          <p:cNvPr id="10" name="TextBox 9">
            <a:extLst>
              <a:ext uri="{FF2B5EF4-FFF2-40B4-BE49-F238E27FC236}">
                <a16:creationId xmlns:a16="http://schemas.microsoft.com/office/drawing/2014/main" id="{342DBAC6-908B-41D9-36DB-3D6311F165B2}"/>
              </a:ext>
            </a:extLst>
          </p:cNvPr>
          <p:cNvSpPr txBox="1"/>
          <p:nvPr/>
        </p:nvSpPr>
        <p:spPr>
          <a:xfrm>
            <a:off x="429491" y="5904735"/>
            <a:ext cx="4627418" cy="923330"/>
          </a:xfrm>
          <a:prstGeom prst="rect">
            <a:avLst/>
          </a:prstGeom>
          <a:noFill/>
        </p:spPr>
        <p:txBody>
          <a:bodyPr wrap="square" rtlCol="0">
            <a:spAutoFit/>
          </a:bodyPr>
          <a:lstStyle/>
          <a:p>
            <a:r>
              <a:rPr lang="en-GB" dirty="0"/>
              <a:t>To see these words simply Google year 1 phonics screening check with a year e.g. 2025. 2024 to see the words from that year.</a:t>
            </a:r>
          </a:p>
        </p:txBody>
      </p:sp>
    </p:spTree>
    <p:extLst>
      <p:ext uri="{BB962C8B-B14F-4D97-AF65-F5344CB8AC3E}">
        <p14:creationId xmlns:p14="http://schemas.microsoft.com/office/powerpoint/2010/main" val="3778405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Expected Standard</a:t>
            </a:r>
          </a:p>
        </p:txBody>
      </p:sp>
      <p:sp>
        <p:nvSpPr>
          <p:cNvPr id="3" name="Content Placeholder 2"/>
          <p:cNvSpPr>
            <a:spLocks noGrp="1"/>
          </p:cNvSpPr>
          <p:nvPr>
            <p:ph idx="1"/>
          </p:nvPr>
        </p:nvSpPr>
        <p:spPr/>
        <p:txBody>
          <a:bodyPr/>
          <a:lstStyle/>
          <a:p>
            <a:r>
              <a:rPr lang="en-GB" dirty="0"/>
              <a:t>There will be a pass mark for the check which will deem children to have reached the expected standard.  Over recent years the pass mark has been 32 words read correctly however the pass mark will not be released until all of the tests have been taken </a:t>
            </a:r>
          </a:p>
          <a:p>
            <a:r>
              <a:rPr lang="en-GB" dirty="0"/>
              <a:t>Year 1 children who do not reach the expected standard during the check will retake the check at the end of year 2.</a:t>
            </a:r>
          </a:p>
          <a:p>
            <a:r>
              <a:rPr lang="en-GB" dirty="0"/>
              <a:t>These children will receive additional interventions to support them throughout year 2.</a:t>
            </a:r>
          </a:p>
        </p:txBody>
      </p:sp>
      <p:pic>
        <p:nvPicPr>
          <p:cNvPr id="4" name="Picture 3"/>
          <p:cNvPicPr>
            <a:picLocks noChangeAspect="1"/>
          </p:cNvPicPr>
          <p:nvPr/>
        </p:nvPicPr>
        <p:blipFill>
          <a:blip r:embed="rId2"/>
          <a:stretch>
            <a:fillRect/>
          </a:stretch>
        </p:blipFill>
        <p:spPr>
          <a:xfrm>
            <a:off x="10928484" y="230188"/>
            <a:ext cx="850632" cy="1194505"/>
          </a:xfrm>
          <a:prstGeom prst="rect">
            <a:avLst/>
          </a:prstGeom>
        </p:spPr>
      </p:pic>
    </p:spTree>
    <p:extLst>
      <p:ext uri="{BB962C8B-B14F-4D97-AF65-F5344CB8AC3E}">
        <p14:creationId xmlns:p14="http://schemas.microsoft.com/office/powerpoint/2010/main" val="3352371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Knowing the children</a:t>
            </a:r>
          </a:p>
        </p:txBody>
      </p:sp>
      <p:sp>
        <p:nvSpPr>
          <p:cNvPr id="3" name="Content Placeholder 2"/>
          <p:cNvSpPr>
            <a:spLocks noGrp="1"/>
          </p:cNvSpPr>
          <p:nvPr>
            <p:ph idx="1"/>
          </p:nvPr>
        </p:nvSpPr>
        <p:spPr/>
        <p:txBody>
          <a:bodyPr>
            <a:normAutofit lnSpcReduction="10000"/>
          </a:bodyPr>
          <a:lstStyle/>
          <a:p>
            <a:r>
              <a:rPr lang="en-GB" dirty="0"/>
              <a:t>The test will be administered by myself. All children are familiar with me as the person who carries out phonic based assessments.</a:t>
            </a:r>
          </a:p>
          <a:p>
            <a:pPr marL="0" indent="0">
              <a:buNone/>
            </a:pPr>
            <a:endParaRPr lang="en-GB" dirty="0"/>
          </a:p>
          <a:p>
            <a:r>
              <a:rPr lang="en-GB" dirty="0"/>
              <a:t>This will allow for the children to feel comfortable and confident but also allow for me as a familiar adult to make allowances for children’s speech or accents.</a:t>
            </a:r>
          </a:p>
          <a:p>
            <a:endParaRPr lang="en-GB" dirty="0"/>
          </a:p>
          <a:p>
            <a:r>
              <a:rPr lang="en-GB" dirty="0"/>
              <a:t>Watch the video: </a:t>
            </a:r>
            <a:r>
              <a:rPr lang="en-GB" dirty="0">
                <a:hlinkClick r:id="rId2"/>
              </a:rPr>
              <a:t>https://www.youtube.com/watch?v=W3ImrUwhzHc</a:t>
            </a:r>
            <a:endParaRPr lang="en-GB" dirty="0"/>
          </a:p>
          <a:p>
            <a:pPr marL="0" indent="0">
              <a:buNone/>
            </a:pPr>
            <a:r>
              <a:rPr lang="en-GB" dirty="0"/>
              <a:t>(4.55)</a:t>
            </a:r>
          </a:p>
          <a:p>
            <a:pPr marL="0" indent="0">
              <a:buNone/>
            </a:pPr>
            <a:r>
              <a:rPr lang="en-GB" dirty="0"/>
              <a:t>For teachers but good for you to see how it is administered.</a:t>
            </a:r>
          </a:p>
        </p:txBody>
      </p:sp>
      <p:pic>
        <p:nvPicPr>
          <p:cNvPr id="4" name="Picture 3"/>
          <p:cNvPicPr>
            <a:picLocks noChangeAspect="1"/>
          </p:cNvPicPr>
          <p:nvPr/>
        </p:nvPicPr>
        <p:blipFill>
          <a:blip r:embed="rId3"/>
          <a:stretch>
            <a:fillRect/>
          </a:stretch>
        </p:blipFill>
        <p:spPr>
          <a:xfrm>
            <a:off x="10309710" y="230188"/>
            <a:ext cx="1265634" cy="1125008"/>
          </a:xfrm>
          <a:prstGeom prst="rect">
            <a:avLst/>
          </a:prstGeom>
        </p:spPr>
      </p:pic>
    </p:spTree>
    <p:extLst>
      <p:ext uri="{BB962C8B-B14F-4D97-AF65-F5344CB8AC3E}">
        <p14:creationId xmlns:p14="http://schemas.microsoft.com/office/powerpoint/2010/main" val="288995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How and when will the check be administered?</a:t>
            </a:r>
          </a:p>
        </p:txBody>
      </p:sp>
      <p:sp>
        <p:nvSpPr>
          <p:cNvPr id="3" name="Content Placeholder 2"/>
          <p:cNvSpPr>
            <a:spLocks noGrp="1"/>
          </p:cNvSpPr>
          <p:nvPr>
            <p:ph idx="1"/>
          </p:nvPr>
        </p:nvSpPr>
        <p:spPr/>
        <p:txBody>
          <a:bodyPr>
            <a:normAutofit fontScale="92500" lnSpcReduction="10000"/>
          </a:bodyPr>
          <a:lstStyle/>
          <a:p>
            <a:r>
              <a:rPr lang="en-GB" dirty="0"/>
              <a:t>When – Week beginning 8</a:t>
            </a:r>
            <a:r>
              <a:rPr lang="en-GB" baseline="30000" dirty="0"/>
              <a:t>th</a:t>
            </a:r>
            <a:r>
              <a:rPr lang="en-GB" dirty="0"/>
              <a:t> June (first week after the half term holiday)</a:t>
            </a:r>
          </a:p>
          <a:p>
            <a:r>
              <a:rPr lang="en-GB" dirty="0"/>
              <a:t>The week after to catch up anyone absent</a:t>
            </a:r>
          </a:p>
          <a:p>
            <a:r>
              <a:rPr lang="en-GB" dirty="0"/>
              <a:t>No timings – take as long as needed but it shouldn’t too long that the children lose interest or become distressed.</a:t>
            </a:r>
          </a:p>
          <a:p>
            <a:r>
              <a:rPr lang="en-GB" dirty="0"/>
              <a:t>If we feel some children need to have a break in between sections, then we can arrange for that</a:t>
            </a:r>
          </a:p>
          <a:p>
            <a:r>
              <a:rPr lang="en-GB" dirty="0"/>
              <a:t>Familiar adult</a:t>
            </a:r>
          </a:p>
          <a:p>
            <a:r>
              <a:rPr lang="en-GB" dirty="0"/>
              <a:t>In a quiet, undisturbed space which is familiar to the children</a:t>
            </a:r>
          </a:p>
          <a:p>
            <a:r>
              <a:rPr lang="en-GB" dirty="0"/>
              <a:t>We will decide ideal times of the day to administer the check for concentration levels.</a:t>
            </a:r>
          </a:p>
        </p:txBody>
      </p:sp>
      <p:pic>
        <p:nvPicPr>
          <p:cNvPr id="4" name="Picture 3"/>
          <p:cNvPicPr>
            <a:picLocks noChangeAspect="1"/>
          </p:cNvPicPr>
          <p:nvPr/>
        </p:nvPicPr>
        <p:blipFill>
          <a:blip r:embed="rId2"/>
          <a:stretch>
            <a:fillRect/>
          </a:stretch>
        </p:blipFill>
        <p:spPr>
          <a:xfrm>
            <a:off x="10886281" y="230188"/>
            <a:ext cx="935037" cy="1273242"/>
          </a:xfrm>
          <a:prstGeom prst="rect">
            <a:avLst/>
          </a:prstGeom>
        </p:spPr>
      </p:pic>
    </p:spTree>
    <p:extLst>
      <p:ext uri="{BB962C8B-B14F-4D97-AF65-F5344CB8AC3E}">
        <p14:creationId xmlns:p14="http://schemas.microsoft.com/office/powerpoint/2010/main" val="1583643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Helping at home</a:t>
            </a:r>
          </a:p>
        </p:txBody>
      </p:sp>
      <p:sp>
        <p:nvSpPr>
          <p:cNvPr id="3" name="Content Placeholder 2"/>
          <p:cNvSpPr>
            <a:spLocks noGrp="1"/>
          </p:cNvSpPr>
          <p:nvPr>
            <p:ph idx="1"/>
          </p:nvPr>
        </p:nvSpPr>
        <p:spPr/>
        <p:txBody>
          <a:bodyPr/>
          <a:lstStyle/>
          <a:p>
            <a:r>
              <a:rPr lang="en-GB" dirty="0"/>
              <a:t>If you have received a QR code then keep the children doing these online lessons as much as possible.</a:t>
            </a:r>
          </a:p>
          <a:p>
            <a:r>
              <a:rPr lang="en-GB" dirty="0"/>
              <a:t>I will send home some set 2 and 3 online lessons for all children for over the May half term.</a:t>
            </a:r>
          </a:p>
        </p:txBody>
      </p:sp>
      <p:pic>
        <p:nvPicPr>
          <p:cNvPr id="4" name="Picture 3"/>
          <p:cNvPicPr>
            <a:picLocks noChangeAspect="1"/>
          </p:cNvPicPr>
          <p:nvPr/>
        </p:nvPicPr>
        <p:blipFill>
          <a:blip r:embed="rId2"/>
          <a:stretch>
            <a:fillRect/>
          </a:stretch>
        </p:blipFill>
        <p:spPr>
          <a:xfrm>
            <a:off x="664987" y="4830541"/>
            <a:ext cx="3602213" cy="1858125"/>
          </a:xfrm>
          <a:prstGeom prst="rect">
            <a:avLst/>
          </a:prstGeom>
        </p:spPr>
      </p:pic>
      <p:pic>
        <p:nvPicPr>
          <p:cNvPr id="5" name="Picture 4"/>
          <p:cNvPicPr>
            <a:picLocks noChangeAspect="1"/>
          </p:cNvPicPr>
          <p:nvPr/>
        </p:nvPicPr>
        <p:blipFill>
          <a:blip r:embed="rId3"/>
          <a:stretch>
            <a:fillRect/>
          </a:stretch>
        </p:blipFill>
        <p:spPr>
          <a:xfrm>
            <a:off x="7932208" y="4752673"/>
            <a:ext cx="3864681" cy="1935993"/>
          </a:xfrm>
          <a:prstGeom prst="rect">
            <a:avLst/>
          </a:prstGeom>
        </p:spPr>
      </p:pic>
    </p:spTree>
    <p:extLst>
      <p:ext uri="{BB962C8B-B14F-4D97-AF65-F5344CB8AC3E}">
        <p14:creationId xmlns:p14="http://schemas.microsoft.com/office/powerpoint/2010/main" val="2460365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622</Words>
  <Application>Microsoft Office PowerPoint</Application>
  <PresentationFormat>Widescreen</PresentationFormat>
  <Paragraphs>56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Year 1 Phonics Screening Check </vt:lpstr>
      <vt:lpstr>Purpose of the meeting:</vt:lpstr>
      <vt:lpstr>What is the Phonics Screening Check?</vt:lpstr>
      <vt:lpstr>Real and nonsense words</vt:lpstr>
      <vt:lpstr>PowerPoint Presentation</vt:lpstr>
      <vt:lpstr>Expected Standard</vt:lpstr>
      <vt:lpstr>Knowing the children</vt:lpstr>
      <vt:lpstr>How and when will the check be administered?</vt:lpstr>
      <vt:lpstr>Helping at home</vt:lpstr>
      <vt:lpstr>Reporting to parents</vt:lpstr>
      <vt:lpstr>Any questions?</vt:lpstr>
    </vt:vector>
  </TitlesOfParts>
  <Company>RMBC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 Check</dc:title>
  <dc:creator>Claire Craven</dc:creator>
  <cp:lastModifiedBy>Claire Craven</cp:lastModifiedBy>
  <cp:revision>31</cp:revision>
  <dcterms:created xsi:type="dcterms:W3CDTF">2024-05-03T10:25:47Z</dcterms:created>
  <dcterms:modified xsi:type="dcterms:W3CDTF">2026-05-13T11:44:57Z</dcterms:modified>
</cp:coreProperties>
</file>