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74" r:id="rId4"/>
    <p:sldId id="258" r:id="rId5"/>
    <p:sldId id="265" r:id="rId6"/>
    <p:sldId id="272" r:id="rId7"/>
    <p:sldId id="275" r:id="rId8"/>
    <p:sldId id="266" r:id="rId9"/>
    <p:sldId id="273" r:id="rId10"/>
    <p:sldId id="271" r:id="rId11"/>
    <p:sldId id="267" r:id="rId12"/>
    <p:sldId id="277" r:id="rId13"/>
    <p:sldId id="276"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179A"/>
    <a:srgbClr val="07B154"/>
    <a:srgbClr val="09DD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C698BC-96D3-4BF9-B0EB-1EB38AD937D2}" v="4" dt="2021-01-25T08:55:51.1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1" autoAdjust="0"/>
    <p:restoredTop sz="94660"/>
  </p:normalViewPr>
  <p:slideViewPr>
    <p:cSldViewPr snapToGrid="0">
      <p:cViewPr varScale="1">
        <p:scale>
          <a:sx n="67" d="100"/>
          <a:sy n="67" d="100"/>
        </p:scale>
        <p:origin x="52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692DA4-3B24-42D5-A73A-4A18812F6ACD}" type="datetimeFigureOut">
              <a:rPr lang="en-GB" smtClean="0"/>
              <a:t>25/01/2021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DB3BB1-B970-4106-B248-C63E382E9DA8}" type="slidenum">
              <a:rPr lang="en-GB" smtClean="0"/>
              <a:t>‹#›</a:t>
            </a:fld>
            <a:endParaRPr lang="en-GB"/>
          </a:p>
        </p:txBody>
      </p:sp>
    </p:spTree>
    <p:extLst>
      <p:ext uri="{BB962C8B-B14F-4D97-AF65-F5344CB8AC3E}">
        <p14:creationId xmlns:p14="http://schemas.microsoft.com/office/powerpoint/2010/main" val="325332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252262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3598525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24596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13913555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06463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2018370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2274050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3461578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1716923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E876BE7-FFAA-4B74-8069-590FA84E3FEB}" type="datetimeFigureOut">
              <a:rPr lang="en-GB" smtClean="0"/>
              <a:t>25/01/2021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2967433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E876BE7-FFAA-4B74-8069-590FA84E3FEB}" type="datetimeFigureOut">
              <a:rPr lang="en-GB" smtClean="0"/>
              <a:t>25/01/2021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66594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E876BE7-FFAA-4B74-8069-590FA84E3FEB}" type="datetimeFigureOut">
              <a:rPr lang="en-GB" smtClean="0"/>
              <a:t>25/01/2021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85807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E876BE7-FFAA-4B74-8069-590FA84E3FEB}" type="datetimeFigureOut">
              <a:rPr lang="en-GB" smtClean="0"/>
              <a:t>25/01/2021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3144943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76BE7-FFAA-4B74-8069-590FA84E3FEB}" type="datetimeFigureOut">
              <a:rPr lang="en-GB" smtClean="0"/>
              <a:t>25/01/2021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3165383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E876BE7-FFAA-4B74-8069-590FA84E3FEB}" type="datetimeFigureOut">
              <a:rPr lang="en-GB" smtClean="0"/>
              <a:t>25/01/2021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4082388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E876BE7-FFAA-4B74-8069-590FA84E3FEB}" type="datetimeFigureOut">
              <a:rPr lang="en-GB" smtClean="0"/>
              <a:t>25/01/2021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DC519E5-BAF8-48F1-BA44-7C606DC3A672}" type="slidenum">
              <a:rPr lang="en-GB" smtClean="0"/>
              <a:t>‹#›</a:t>
            </a:fld>
            <a:endParaRPr lang="en-GB"/>
          </a:p>
        </p:txBody>
      </p:sp>
    </p:spTree>
    <p:extLst>
      <p:ext uri="{BB962C8B-B14F-4D97-AF65-F5344CB8AC3E}">
        <p14:creationId xmlns:p14="http://schemas.microsoft.com/office/powerpoint/2010/main" val="596071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E876BE7-FFAA-4B74-8069-590FA84E3FEB}" type="datetimeFigureOut">
              <a:rPr lang="en-GB" smtClean="0"/>
              <a:t>25/01/2021</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DC519E5-BAF8-48F1-BA44-7C606DC3A672}" type="slidenum">
              <a:rPr lang="en-GB" smtClean="0"/>
              <a:t>‹#›</a:t>
            </a:fld>
            <a:endParaRPr lang="en-GB"/>
          </a:p>
        </p:txBody>
      </p:sp>
    </p:spTree>
    <p:extLst>
      <p:ext uri="{BB962C8B-B14F-4D97-AF65-F5344CB8AC3E}">
        <p14:creationId xmlns:p14="http://schemas.microsoft.com/office/powerpoint/2010/main" val="16325840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lgfl.net/default.aspx" TargetMode="External"/><Relationship Id="rId7" Type="http://schemas.openxmlformats.org/officeDocument/2006/relationships/hyperlink" Target="https://www.saferinternet.org.uk/" TargetMode="External"/><Relationship Id="rId2" Type="http://schemas.openxmlformats.org/officeDocument/2006/relationships/hyperlink" Target="https://www.internetmatters.org/" TargetMode="External"/><Relationship Id="rId1" Type="http://schemas.openxmlformats.org/officeDocument/2006/relationships/slideLayout" Target="../slideLayouts/slideLayout2.xml"/><Relationship Id="rId6" Type="http://schemas.openxmlformats.org/officeDocument/2006/relationships/hyperlink" Target="https://parentinfo.org/" TargetMode="External"/><Relationship Id="rId5" Type="http://schemas.openxmlformats.org/officeDocument/2006/relationships/hyperlink" Target="https://www.thinkuknow.co.uk/" TargetMode="External"/><Relationship Id="rId4" Type="http://schemas.openxmlformats.org/officeDocument/2006/relationships/hyperlink" Target="https://www.net-aware.org.uk/"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ursulascatholicprimary.co.uk/COVID-control-plan/support-with-google-classro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iles.schudio.com/st-ursulas-catholic-federation/files/documents/Welcome_to_Google_Classroom_For_Parents_Final.pdf" TargetMode="External"/><Relationship Id="rId2" Type="http://schemas.openxmlformats.org/officeDocument/2006/relationships/hyperlink" Target="http://www.classroom.google.com/" TargetMode="External"/><Relationship Id="rId1" Type="http://schemas.openxmlformats.org/officeDocument/2006/relationships/slideLayout" Target="../slideLayouts/slideLayout2.xml"/><Relationship Id="rId5" Type="http://schemas.openxmlformats.org/officeDocument/2006/relationships/hyperlink" Target="https://stursulascatholicprimary.co.uk/COVID-control-plan/control-plan" TargetMode="External"/><Relationship Id="rId4" Type="http://schemas.openxmlformats.org/officeDocument/2006/relationships/hyperlink" Target="mailto:support@stursulascatholicfederation.co.u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2472" y="890545"/>
            <a:ext cx="4882224" cy="2990088"/>
          </a:xfrm>
        </p:spPr>
        <p:txBody>
          <a:bodyPr>
            <a:normAutofit/>
          </a:bodyPr>
          <a:lstStyle/>
          <a:p>
            <a:pPr algn="l">
              <a:lnSpc>
                <a:spcPct val="90000"/>
              </a:lnSpc>
            </a:pPr>
            <a:r>
              <a:rPr lang="en-GB" sz="3400" dirty="0">
                <a:solidFill>
                  <a:schemeClr val="tx1"/>
                </a:solidFill>
              </a:rPr>
              <a:t>Remote Education</a:t>
            </a:r>
            <a:br>
              <a:rPr lang="en-GB" sz="3400" dirty="0">
                <a:solidFill>
                  <a:schemeClr val="tx1"/>
                </a:solidFill>
              </a:rPr>
            </a:br>
            <a:r>
              <a:rPr lang="en-GB" sz="3400" dirty="0">
                <a:solidFill>
                  <a:schemeClr val="tx1"/>
                </a:solidFill>
              </a:rPr>
              <a:t>at</a:t>
            </a:r>
            <a:br>
              <a:rPr lang="en-GB" sz="3400" dirty="0">
                <a:solidFill>
                  <a:schemeClr val="tx1"/>
                </a:solidFill>
              </a:rPr>
            </a:br>
            <a:br>
              <a:rPr lang="en-GB" sz="3400" dirty="0"/>
            </a:br>
            <a:r>
              <a:rPr lang="en-GB" sz="3400" dirty="0"/>
              <a:t>St Ursula’s Catholic Primary School</a:t>
            </a:r>
            <a:br>
              <a:rPr lang="en-GB" sz="3400" dirty="0"/>
            </a:br>
            <a:endParaRPr lang="en-GB" sz="3400" dirty="0"/>
          </a:p>
        </p:txBody>
      </p:sp>
      <p:pic>
        <p:nvPicPr>
          <p:cNvPr id="1028" name="Picture 4" descr="See the source image">
            <a:extLst>
              <a:ext uri="{FF2B5EF4-FFF2-40B4-BE49-F238E27FC236}">
                <a16:creationId xmlns:a16="http://schemas.microsoft.com/office/drawing/2014/main" id="{49164322-099C-4E96-A137-B7B42D23F922}"/>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44757" y="3429000"/>
            <a:ext cx="1987658" cy="198765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stretch>
            <a:fillRect/>
          </a:stretch>
        </p:blipFill>
        <p:spPr>
          <a:xfrm>
            <a:off x="6142705" y="347831"/>
            <a:ext cx="2189710" cy="2990088"/>
          </a:xfrm>
          <a:prstGeom prst="rect">
            <a:avLst/>
          </a:prstGeom>
        </p:spPr>
      </p:pic>
    </p:spTree>
    <p:extLst>
      <p:ext uri="{BB962C8B-B14F-4D97-AF65-F5344CB8AC3E}">
        <p14:creationId xmlns:p14="http://schemas.microsoft.com/office/powerpoint/2010/main" val="1072751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D762E-956D-429E-B8D5-7B1677CB7E89}"/>
              </a:ext>
            </a:extLst>
          </p:cNvPr>
          <p:cNvSpPr>
            <a:spLocks noGrp="1"/>
          </p:cNvSpPr>
          <p:nvPr>
            <p:ph type="title"/>
          </p:nvPr>
        </p:nvSpPr>
        <p:spPr/>
        <p:txBody>
          <a:bodyPr/>
          <a:lstStyle/>
          <a:p>
            <a:r>
              <a:rPr lang="en-GB" dirty="0"/>
              <a:t>Engagement and feedback</a:t>
            </a:r>
          </a:p>
        </p:txBody>
      </p:sp>
      <p:sp>
        <p:nvSpPr>
          <p:cNvPr id="3" name="Content Placeholder 2">
            <a:extLst>
              <a:ext uri="{FF2B5EF4-FFF2-40B4-BE49-F238E27FC236}">
                <a16:creationId xmlns:a16="http://schemas.microsoft.com/office/drawing/2014/main" id="{C930A03A-03EE-4C31-8714-35AEF8426D54}"/>
              </a:ext>
            </a:extLst>
          </p:cNvPr>
          <p:cNvSpPr>
            <a:spLocks noGrp="1"/>
          </p:cNvSpPr>
          <p:nvPr>
            <p:ph idx="1"/>
          </p:nvPr>
        </p:nvSpPr>
        <p:spPr>
          <a:xfrm>
            <a:off x="172720" y="1144988"/>
            <a:ext cx="9560560" cy="5479331"/>
          </a:xfrm>
        </p:spPr>
        <p:txBody>
          <a:bodyPr>
            <a:normAutofit lnSpcReduction="10000"/>
          </a:bodyPr>
          <a:lstStyle/>
          <a:p>
            <a:pPr marL="0" indent="0">
              <a:buNone/>
            </a:pPr>
            <a:r>
              <a:rPr lang="en-GB" dirty="0"/>
              <a:t>Children will need support with home learning and this level of support will very much depend on your child’s age and willingness to be independent. Our youngest children will need the most support as their ability to access the learning independently will be limited. With the youngest children it is important that they undertake the activities and engage with videos uploaded however they must have time to play and undertake social activities, if possible with siblings and another family member. Children in the upper infants and juniors may need initial guidance in navigating and accessing the learning however as they become more familiar we would expect children to be more independent and use the class comments to ask for support from the teacher. </a:t>
            </a:r>
          </a:p>
          <a:p>
            <a:pPr marL="0" indent="0">
              <a:buNone/>
            </a:pPr>
            <a:r>
              <a:rPr lang="en-GB" b="1" dirty="0"/>
              <a:t>How will you assess my child’s work and progress?</a:t>
            </a:r>
          </a:p>
          <a:p>
            <a:pPr marL="0" indent="0">
              <a:buNone/>
            </a:pPr>
            <a:r>
              <a:rPr lang="en-GB" dirty="0"/>
              <a:t>Staff will identify the pieces of learning that children should upload for feedback. Staff will also assess learning in through the class comments and also during live lessons, staff will be able to check how the children are progressing with the learning. Staff will undertake calls home to talk to children about their learning and this way they can simultaneously offer support whilst assessing the children’s progress and engagement.</a:t>
            </a:r>
          </a:p>
          <a:p>
            <a:pPr marL="0" indent="0">
              <a:buNone/>
            </a:pPr>
            <a:r>
              <a:rPr lang="en-GB" dirty="0"/>
              <a:t>Feedback can take many forms and may not always mean extensive written comments for individual children. For example, whole-class feedback or quizzes marked automatically via digital platforms are also valid and effective methods, amongst many others. Our approach to feeding back on pupil work is as follows:</a:t>
            </a:r>
          </a:p>
          <a:p>
            <a:endParaRPr lang="en-GB" dirty="0"/>
          </a:p>
          <a:p>
            <a:endParaRPr lang="en-GB" dirty="0"/>
          </a:p>
        </p:txBody>
      </p:sp>
    </p:spTree>
    <p:extLst>
      <p:ext uri="{BB962C8B-B14F-4D97-AF65-F5344CB8AC3E}">
        <p14:creationId xmlns:p14="http://schemas.microsoft.com/office/powerpoint/2010/main" val="1273269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FD5BF58-B07A-45E3-9CE5-FDD9B084C3FC}"/>
              </a:ext>
            </a:extLst>
          </p:cNvPr>
          <p:cNvSpPr>
            <a:spLocks noGrp="1"/>
          </p:cNvSpPr>
          <p:nvPr>
            <p:ph idx="1"/>
          </p:nvPr>
        </p:nvSpPr>
        <p:spPr>
          <a:xfrm>
            <a:off x="161714" y="133034"/>
            <a:ext cx="9368366" cy="6125526"/>
          </a:xfrm>
        </p:spPr>
        <p:txBody>
          <a:bodyPr>
            <a:normAutofit fontScale="85000" lnSpcReduction="20000"/>
          </a:bodyPr>
          <a:lstStyle/>
          <a:p>
            <a:pPr marL="0" indent="0">
              <a:buNone/>
            </a:pPr>
            <a:r>
              <a:rPr lang="en-GB" sz="2100" b="1" dirty="0"/>
              <a:t>Equal access for all </a:t>
            </a:r>
          </a:p>
          <a:p>
            <a:pPr marL="0" indent="0">
              <a:buNone/>
            </a:pPr>
            <a:r>
              <a:rPr lang="en-GB" sz="2100" dirty="0"/>
              <a:t>As a school we are aware that not all families will have the equipment at home to access their learning consistently online. These families will be able to contact the School Office and arrangements can be made on an individual basis for non-digital copies to be made. </a:t>
            </a:r>
          </a:p>
          <a:p>
            <a:pPr marL="0" indent="0">
              <a:buNone/>
            </a:pPr>
            <a:r>
              <a:rPr lang="en-GB" sz="2100" dirty="0"/>
              <a:t>Support at home may be varied and should be taken into account in the activities/work set for pupils; activities/work should be a consolidation of work already completed or continuation of curriculum learning at that point in the year. (New learning should have clear teaching points for pupils to follow that model for parents the process to follow.) E.g. Calculation methods or technical vocabulary. </a:t>
            </a:r>
          </a:p>
          <a:p>
            <a:pPr marL="0" indent="0">
              <a:buNone/>
            </a:pPr>
            <a:endParaRPr lang="en-GB" sz="2100" dirty="0"/>
          </a:p>
          <a:p>
            <a:pPr marL="0" indent="0">
              <a:buNone/>
            </a:pPr>
            <a:r>
              <a:rPr lang="en-GB" sz="2100" b="1" dirty="0"/>
              <a:t>Providing Support </a:t>
            </a:r>
          </a:p>
          <a:p>
            <a:pPr marL="0" indent="0">
              <a:buNone/>
            </a:pPr>
            <a:r>
              <a:rPr lang="en-GB" sz="2100" dirty="0"/>
              <a:t>St Ursula’s Catholic Primary School will support families by: </a:t>
            </a:r>
          </a:p>
          <a:p>
            <a:pPr>
              <a:spcBef>
                <a:spcPts val="0"/>
              </a:spcBef>
            </a:pPr>
            <a:endParaRPr lang="en-GB" sz="2100" dirty="0"/>
          </a:p>
          <a:p>
            <a:pPr>
              <a:spcBef>
                <a:spcPts val="0"/>
              </a:spcBef>
            </a:pPr>
            <a:r>
              <a:rPr lang="en-GB" sz="2100" dirty="0"/>
              <a:t>Ensuring children have a good knowledge of Online Safety. </a:t>
            </a:r>
          </a:p>
          <a:p>
            <a:pPr>
              <a:spcBef>
                <a:spcPts val="0"/>
              </a:spcBef>
            </a:pPr>
            <a:r>
              <a:rPr lang="en-GB" sz="2100" dirty="0"/>
              <a:t>Children being able to access all learning resources through Google Classroom. </a:t>
            </a:r>
          </a:p>
          <a:p>
            <a:pPr>
              <a:spcBef>
                <a:spcPts val="0"/>
              </a:spcBef>
            </a:pPr>
            <a:r>
              <a:rPr lang="en-GB" sz="2100" dirty="0"/>
              <a:t>Communicate clearly with parents the process and expectations of distance-learning via Google Classroom. </a:t>
            </a:r>
          </a:p>
          <a:p>
            <a:pPr>
              <a:spcBef>
                <a:spcPts val="0"/>
              </a:spcBef>
            </a:pPr>
            <a:r>
              <a:rPr lang="en-GB" sz="2100" dirty="0"/>
              <a:t>Being available to support families with questions through email and phone conversations. </a:t>
            </a:r>
          </a:p>
          <a:p>
            <a:pPr>
              <a:spcBef>
                <a:spcPts val="0"/>
              </a:spcBef>
            </a:pPr>
            <a:r>
              <a:rPr lang="en-GB" sz="2100" dirty="0"/>
              <a:t>Ensuring that curriculum work is age appropriate and differentiated for SEN children. </a:t>
            </a:r>
          </a:p>
          <a:p>
            <a:pPr>
              <a:spcBef>
                <a:spcPts val="0"/>
              </a:spcBef>
            </a:pPr>
            <a:r>
              <a:rPr lang="en-GB" sz="2100" dirty="0"/>
              <a:t>Providing material resources such as stationery to families. </a:t>
            </a:r>
          </a:p>
          <a:p>
            <a:pPr>
              <a:spcBef>
                <a:spcPts val="0"/>
              </a:spcBef>
            </a:pPr>
            <a:r>
              <a:rPr lang="en-GB" dirty="0"/>
              <a:t>Provide digital support, where possible and appropriate, to vulnerable families. </a:t>
            </a:r>
          </a:p>
          <a:p>
            <a:endParaRPr lang="en-GB" dirty="0"/>
          </a:p>
        </p:txBody>
      </p:sp>
    </p:spTree>
    <p:extLst>
      <p:ext uri="{BB962C8B-B14F-4D97-AF65-F5344CB8AC3E}">
        <p14:creationId xmlns:p14="http://schemas.microsoft.com/office/powerpoint/2010/main" val="416857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6B15C5-D985-4F84-BBE5-DE502E904488}"/>
              </a:ext>
            </a:extLst>
          </p:cNvPr>
          <p:cNvSpPr>
            <a:spLocks noGrp="1"/>
          </p:cNvSpPr>
          <p:nvPr>
            <p:ph idx="1"/>
          </p:nvPr>
        </p:nvSpPr>
        <p:spPr>
          <a:xfrm>
            <a:off x="433494" y="514669"/>
            <a:ext cx="8596668" cy="3880773"/>
          </a:xfrm>
        </p:spPr>
        <p:txBody>
          <a:bodyPr>
            <a:normAutofit/>
          </a:bodyPr>
          <a:lstStyle/>
          <a:p>
            <a:pPr marL="0" indent="0">
              <a:buNone/>
            </a:pPr>
            <a:r>
              <a:rPr lang="en-GB" b="1" dirty="0"/>
              <a:t>How will you check whether my child is engaging with their work and how will I be informed if there are any concerns?</a:t>
            </a:r>
          </a:p>
          <a:p>
            <a:pPr marL="0" indent="0">
              <a:buNone/>
            </a:pPr>
            <a:r>
              <a:rPr lang="en-GB" dirty="0"/>
              <a:t>Staff can check engagement through the children’s active use of Google Classroom e.g. daily register, comments on the platform, presence at live lessons, uploading of work. We can also check children’s usage through the administrative aspects of the platform and we will contact parents if we know children have not regularly engaged with the learning, to offer support and identify barriers to learning. </a:t>
            </a:r>
          </a:p>
        </p:txBody>
      </p:sp>
    </p:spTree>
    <p:extLst>
      <p:ext uri="{BB962C8B-B14F-4D97-AF65-F5344CB8AC3E}">
        <p14:creationId xmlns:p14="http://schemas.microsoft.com/office/powerpoint/2010/main" val="220269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A68E2F-C09C-42F8-A37E-7C658544E6A4}"/>
              </a:ext>
            </a:extLst>
          </p:cNvPr>
          <p:cNvSpPr>
            <a:spLocks noGrp="1"/>
          </p:cNvSpPr>
          <p:nvPr>
            <p:ph type="title"/>
          </p:nvPr>
        </p:nvSpPr>
        <p:spPr>
          <a:xfrm>
            <a:off x="4419136" y="2543503"/>
            <a:ext cx="6960759" cy="1327039"/>
          </a:xfrm>
        </p:spPr>
        <p:txBody>
          <a:bodyPr vert="horz" lIns="91440" tIns="45720" rIns="91440" bIns="45720" rtlCol="0" anchor="b">
            <a:normAutofit fontScale="90000"/>
          </a:bodyPr>
          <a:lstStyle/>
          <a:p>
            <a:r>
              <a:rPr lang="en-US" sz="6000" dirty="0">
                <a:solidFill>
                  <a:srgbClr val="FFFFFF"/>
                </a:solidFill>
              </a:rPr>
              <a:t>Online safety &amp; Safeguarding</a:t>
            </a:r>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382466"/>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ADF80-72C3-4548-A199-C613D128EB4A}"/>
              </a:ext>
            </a:extLst>
          </p:cNvPr>
          <p:cNvSpPr>
            <a:spLocks noGrp="1"/>
          </p:cNvSpPr>
          <p:nvPr>
            <p:ph type="title"/>
          </p:nvPr>
        </p:nvSpPr>
        <p:spPr/>
        <p:txBody>
          <a:bodyPr/>
          <a:lstStyle/>
          <a:p>
            <a:r>
              <a:rPr lang="en-GB" dirty="0"/>
              <a:t>Online safety &amp; Safeguarding</a:t>
            </a:r>
          </a:p>
        </p:txBody>
      </p:sp>
      <p:sp>
        <p:nvSpPr>
          <p:cNvPr id="3" name="Content Placeholder 2">
            <a:extLst>
              <a:ext uri="{FF2B5EF4-FFF2-40B4-BE49-F238E27FC236}">
                <a16:creationId xmlns:a16="http://schemas.microsoft.com/office/drawing/2014/main" id="{0453264E-CE60-4DBA-A518-AB5A1DA8D985}"/>
              </a:ext>
            </a:extLst>
          </p:cNvPr>
          <p:cNvSpPr>
            <a:spLocks noGrp="1"/>
          </p:cNvSpPr>
          <p:nvPr>
            <p:ph idx="1"/>
          </p:nvPr>
        </p:nvSpPr>
        <p:spPr>
          <a:xfrm>
            <a:off x="281094" y="1398589"/>
            <a:ext cx="9513146" cy="4605971"/>
          </a:xfrm>
        </p:spPr>
        <p:txBody>
          <a:bodyPr>
            <a:normAutofit fontScale="92500" lnSpcReduction="20000"/>
          </a:bodyPr>
          <a:lstStyle/>
          <a:p>
            <a:pPr marL="0" indent="0">
              <a:buNone/>
            </a:pPr>
            <a:r>
              <a:rPr lang="en-GB" dirty="0"/>
              <a:t>During the current situation, student screen time will inevitably be increased significantly, both for home learning and personal use. The school is committed to keeping children safe online and to ensuring positive online interaction between teachers, parents and pupils. Any concerns should be dealt with as per our Safeguarding Policy. Pupils will be given guidance in line with the DfE guidance on ‘Teaching about online safety’, June 2019 and will be taught:</a:t>
            </a:r>
          </a:p>
          <a:p>
            <a:endParaRPr lang="en-GB" dirty="0"/>
          </a:p>
          <a:p>
            <a:r>
              <a:rPr lang="en-GB" dirty="0"/>
              <a:t>Appropriate online behaviour;</a:t>
            </a:r>
          </a:p>
          <a:p>
            <a:r>
              <a:rPr lang="en-GB" dirty="0"/>
              <a:t>How to evaluate what they see online;</a:t>
            </a:r>
          </a:p>
          <a:p>
            <a:r>
              <a:rPr lang="en-GB" dirty="0"/>
              <a:t>How to identify online risks;</a:t>
            </a:r>
          </a:p>
          <a:p>
            <a:r>
              <a:rPr lang="en-GB" dirty="0"/>
              <a:t>How to recognise techniques used for persuasion;</a:t>
            </a:r>
          </a:p>
          <a:p>
            <a:r>
              <a:rPr lang="en-GB" dirty="0"/>
              <a:t>How and when to seek support.</a:t>
            </a:r>
          </a:p>
          <a:p>
            <a:endParaRPr lang="en-GB" dirty="0"/>
          </a:p>
          <a:p>
            <a:pPr marL="0" indent="0">
              <a:buNone/>
            </a:pPr>
            <a:r>
              <a:rPr lang="en-GB" dirty="0"/>
              <a:t>Pupils are required to sign an Acceptable Use Agreement. By signing, they agree to maintain positive habits of learning, communicate respectfully with teachers and other pupils online, behave properly, as they would in school, and act responsibly online to ensure their own safety and that of others.</a:t>
            </a:r>
          </a:p>
          <a:p>
            <a:endParaRPr lang="en-GB" dirty="0"/>
          </a:p>
        </p:txBody>
      </p:sp>
    </p:spTree>
    <p:extLst>
      <p:ext uri="{BB962C8B-B14F-4D97-AF65-F5344CB8AC3E}">
        <p14:creationId xmlns:p14="http://schemas.microsoft.com/office/powerpoint/2010/main" val="6058099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D160197-B379-42B1-A8F1-F6D0C929822B}"/>
              </a:ext>
            </a:extLst>
          </p:cNvPr>
          <p:cNvSpPr>
            <a:spLocks noGrp="1"/>
          </p:cNvSpPr>
          <p:nvPr>
            <p:ph idx="1"/>
          </p:nvPr>
        </p:nvSpPr>
        <p:spPr>
          <a:xfrm>
            <a:off x="458259" y="198439"/>
            <a:ext cx="9323916" cy="6373811"/>
          </a:xfrm>
        </p:spPr>
        <p:txBody>
          <a:bodyPr>
            <a:normAutofit fontScale="92500" lnSpcReduction="10000"/>
          </a:bodyPr>
          <a:lstStyle/>
          <a:p>
            <a:pPr marL="0" indent="0">
              <a:buNone/>
            </a:pPr>
            <a:r>
              <a:rPr lang="en-GB" b="1" dirty="0"/>
              <a:t>Parents/Carers should be aware of:</a:t>
            </a:r>
          </a:p>
          <a:p>
            <a:pPr>
              <a:spcBef>
                <a:spcPts val="0"/>
              </a:spcBef>
            </a:pPr>
            <a:r>
              <a:rPr lang="en-GB" dirty="0"/>
              <a:t>The importance of remaining in control of electronic devices at home and remaining in earshot.</a:t>
            </a:r>
          </a:p>
          <a:p>
            <a:pPr>
              <a:spcBef>
                <a:spcPts val="0"/>
              </a:spcBef>
            </a:pPr>
            <a:r>
              <a:rPr lang="en-GB" dirty="0"/>
              <a:t>When children are in contact with teachers.</a:t>
            </a:r>
          </a:p>
          <a:p>
            <a:pPr>
              <a:spcBef>
                <a:spcPts val="0"/>
              </a:spcBef>
            </a:pPr>
            <a:r>
              <a:rPr lang="en-GB" dirty="0"/>
              <a:t>What their children are being asked to do online during this period of remote learning.</a:t>
            </a:r>
          </a:p>
          <a:p>
            <a:pPr>
              <a:spcBef>
                <a:spcPts val="0"/>
              </a:spcBef>
            </a:pPr>
            <a:r>
              <a:rPr lang="en-GB" dirty="0"/>
              <a:t>The sites that the children will be asked to access.</a:t>
            </a:r>
          </a:p>
          <a:p>
            <a:pPr>
              <a:spcBef>
                <a:spcPts val="0"/>
              </a:spcBef>
            </a:pPr>
            <a:r>
              <a:rPr lang="en-GB" dirty="0"/>
              <a:t>Filters that might be appropriate on home computers if online lessons are to be effective.</a:t>
            </a:r>
          </a:p>
          <a:p>
            <a:pPr>
              <a:spcBef>
                <a:spcPts val="0"/>
              </a:spcBef>
            </a:pPr>
            <a:r>
              <a:rPr lang="en-GB" dirty="0"/>
              <a:t>Who their child is going to be interacting with online.</a:t>
            </a:r>
          </a:p>
          <a:p>
            <a:pPr>
              <a:spcBef>
                <a:spcPts val="0"/>
              </a:spcBef>
            </a:pPr>
            <a:r>
              <a:rPr lang="en-GB" dirty="0"/>
              <a:t>How to report concerns to the school.</a:t>
            </a:r>
          </a:p>
          <a:p>
            <a:pPr>
              <a:spcBef>
                <a:spcPts val="0"/>
              </a:spcBef>
            </a:pPr>
            <a:r>
              <a:rPr lang="en-GB" dirty="0"/>
              <a:t>Where to seek support to help them to keep their children safe online. </a:t>
            </a:r>
          </a:p>
          <a:p>
            <a:endParaRPr lang="en-GB" dirty="0"/>
          </a:p>
          <a:p>
            <a:pPr marL="0" indent="0">
              <a:buNone/>
            </a:pPr>
            <a:r>
              <a:rPr lang="en-GB" b="1" dirty="0"/>
              <a:t>The following websites support parents and carers regarding e-safety:</a:t>
            </a:r>
          </a:p>
          <a:p>
            <a:pPr>
              <a:spcBef>
                <a:spcPts val="0"/>
              </a:spcBef>
            </a:pPr>
            <a:r>
              <a:rPr lang="en-GB" dirty="0"/>
              <a:t>Internet matters </a:t>
            </a:r>
            <a:r>
              <a:rPr lang="en-GB" dirty="0">
                <a:hlinkClick r:id="rId2"/>
              </a:rPr>
              <a:t>https://www.internetmatters.org</a:t>
            </a:r>
            <a:r>
              <a:rPr lang="en-GB" dirty="0"/>
              <a:t>  </a:t>
            </a:r>
          </a:p>
          <a:p>
            <a:pPr>
              <a:spcBef>
                <a:spcPts val="0"/>
              </a:spcBef>
            </a:pPr>
            <a:r>
              <a:rPr lang="en-GB" dirty="0"/>
              <a:t>London Grid for Learning </a:t>
            </a:r>
            <a:r>
              <a:rPr lang="en-GB" dirty="0">
                <a:hlinkClick r:id="rId3"/>
              </a:rPr>
              <a:t>https://www.lgfl.net/default.aspx</a:t>
            </a:r>
            <a:r>
              <a:rPr lang="en-GB" dirty="0"/>
              <a:t>  </a:t>
            </a:r>
          </a:p>
          <a:p>
            <a:pPr>
              <a:spcBef>
                <a:spcPts val="0"/>
              </a:spcBef>
            </a:pPr>
            <a:r>
              <a:rPr lang="en-GB" dirty="0"/>
              <a:t>Net-aware </a:t>
            </a:r>
            <a:r>
              <a:rPr lang="en-GB" dirty="0">
                <a:hlinkClick r:id="rId4"/>
              </a:rPr>
              <a:t>https://www.net-aware.org.uk</a:t>
            </a:r>
            <a:r>
              <a:rPr lang="en-GB" dirty="0"/>
              <a:t>  </a:t>
            </a:r>
          </a:p>
          <a:p>
            <a:pPr>
              <a:spcBef>
                <a:spcPts val="0"/>
              </a:spcBef>
            </a:pPr>
            <a:r>
              <a:rPr lang="en-GB" dirty="0" err="1"/>
              <a:t>Thinkuknow</a:t>
            </a:r>
            <a:r>
              <a:rPr lang="en-GB" dirty="0"/>
              <a:t> </a:t>
            </a:r>
            <a:r>
              <a:rPr lang="en-GB" dirty="0">
                <a:hlinkClick r:id="rId5"/>
              </a:rPr>
              <a:t>https://www.thinkuknow.co.uk/</a:t>
            </a:r>
            <a:r>
              <a:rPr lang="en-GB" dirty="0"/>
              <a:t>  </a:t>
            </a:r>
          </a:p>
          <a:p>
            <a:pPr>
              <a:spcBef>
                <a:spcPts val="0"/>
              </a:spcBef>
            </a:pPr>
            <a:r>
              <a:rPr lang="en-GB" dirty="0"/>
              <a:t>Parent Info </a:t>
            </a:r>
            <a:r>
              <a:rPr lang="en-GB" dirty="0">
                <a:hlinkClick r:id="rId6"/>
              </a:rPr>
              <a:t>https://parentinfo.org/</a:t>
            </a:r>
            <a:r>
              <a:rPr lang="en-GB" dirty="0"/>
              <a:t>  </a:t>
            </a:r>
          </a:p>
          <a:p>
            <a:pPr>
              <a:spcBef>
                <a:spcPts val="0"/>
              </a:spcBef>
            </a:pPr>
            <a:r>
              <a:rPr lang="en-GB" dirty="0"/>
              <a:t>UK Safer Internet Centre </a:t>
            </a:r>
            <a:r>
              <a:rPr lang="en-GB" dirty="0">
                <a:hlinkClick r:id="rId7"/>
              </a:rPr>
              <a:t>https://www.saferinternet.org.uk</a:t>
            </a:r>
            <a:r>
              <a:rPr lang="en-GB" dirty="0"/>
              <a:t>  </a:t>
            </a:r>
          </a:p>
          <a:p>
            <a:endParaRPr lang="en-GB" dirty="0"/>
          </a:p>
          <a:p>
            <a:pPr marL="0" indent="0">
              <a:buNone/>
            </a:pPr>
            <a:r>
              <a:rPr lang="en-GB" dirty="0"/>
              <a:t>School staff can also signpost Children/Parents/Carers to age appropriate practical support from:</a:t>
            </a:r>
          </a:p>
          <a:p>
            <a:pPr>
              <a:spcBef>
                <a:spcPts val="0"/>
              </a:spcBef>
            </a:pPr>
            <a:r>
              <a:rPr lang="en-GB" dirty="0"/>
              <a:t>Childline - for support</a:t>
            </a:r>
          </a:p>
          <a:p>
            <a:pPr>
              <a:spcBef>
                <a:spcPts val="0"/>
              </a:spcBef>
            </a:pPr>
            <a:r>
              <a:rPr lang="en-GB" dirty="0"/>
              <a:t>UK Safer Internet Centre - to report and remove harmful online content</a:t>
            </a:r>
          </a:p>
          <a:p>
            <a:pPr>
              <a:spcBef>
                <a:spcPts val="0"/>
              </a:spcBef>
            </a:pPr>
            <a:r>
              <a:rPr lang="en-GB" dirty="0"/>
              <a:t>CEOP - for advice on making a report about online abuse </a:t>
            </a:r>
          </a:p>
          <a:p>
            <a:endParaRPr lang="en-GB" dirty="0"/>
          </a:p>
        </p:txBody>
      </p:sp>
    </p:spTree>
    <p:extLst>
      <p:ext uri="{BB962C8B-B14F-4D97-AF65-F5344CB8AC3E}">
        <p14:creationId xmlns:p14="http://schemas.microsoft.com/office/powerpoint/2010/main" val="2589423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B3A34-FBA2-445C-B8FD-98E303E1850D}"/>
              </a:ext>
            </a:extLst>
          </p:cNvPr>
          <p:cNvSpPr>
            <a:spLocks noGrp="1"/>
          </p:cNvSpPr>
          <p:nvPr>
            <p:ph type="title"/>
          </p:nvPr>
        </p:nvSpPr>
        <p:spPr/>
        <p:txBody>
          <a:bodyPr>
            <a:normAutofit fontScale="90000"/>
          </a:bodyPr>
          <a:lstStyle/>
          <a:p>
            <a:r>
              <a:rPr lang="en-GB" dirty="0"/>
              <a:t>School Data Protection and Keeping devices secure </a:t>
            </a:r>
            <a:br>
              <a:rPr lang="en-GB" dirty="0"/>
            </a:br>
            <a:endParaRPr lang="en-GB" dirty="0"/>
          </a:p>
        </p:txBody>
      </p:sp>
      <p:sp>
        <p:nvSpPr>
          <p:cNvPr id="3" name="Content Placeholder 2">
            <a:extLst>
              <a:ext uri="{FF2B5EF4-FFF2-40B4-BE49-F238E27FC236}">
                <a16:creationId xmlns:a16="http://schemas.microsoft.com/office/drawing/2014/main" id="{E3843E64-C950-4EFF-880A-24F114430ADB}"/>
              </a:ext>
            </a:extLst>
          </p:cNvPr>
          <p:cNvSpPr>
            <a:spLocks noGrp="1"/>
          </p:cNvSpPr>
          <p:nvPr>
            <p:ph idx="1"/>
          </p:nvPr>
        </p:nvSpPr>
        <p:spPr/>
        <p:txBody>
          <a:bodyPr>
            <a:normAutofit lnSpcReduction="10000"/>
          </a:bodyPr>
          <a:lstStyle/>
          <a:p>
            <a:pPr marL="0" indent="0">
              <a:buNone/>
            </a:pPr>
            <a:r>
              <a:rPr lang="en-GB" dirty="0"/>
              <a:t>All staff members will take appropriate steps to ensure their devices remain secure. This includes, but is not limited to:</a:t>
            </a:r>
          </a:p>
          <a:p>
            <a:r>
              <a:rPr lang="en-GB" dirty="0"/>
              <a:t>Keeping the device password-protected – strong passwords are at least 8 characters, with a combination of upper and lower-case letters, numbers and special characters (e.g. asterisk or currency symbol)</a:t>
            </a:r>
          </a:p>
          <a:p>
            <a:r>
              <a:rPr lang="en-GB" dirty="0"/>
              <a:t>Ensuring the hard drive is encrypted – this means if the device is lost or stolen, no one can access the files stored on the hard drive by attaching it to a new device</a:t>
            </a:r>
          </a:p>
          <a:p>
            <a:r>
              <a:rPr lang="en-GB" dirty="0"/>
              <a:t>Making sure the device locks if left inactive for a period of time</a:t>
            </a:r>
          </a:p>
          <a:p>
            <a:r>
              <a:rPr lang="en-GB" dirty="0"/>
              <a:t>Not sharing the device among family or friends</a:t>
            </a:r>
          </a:p>
          <a:p>
            <a:r>
              <a:rPr lang="en-GB" dirty="0"/>
              <a:t>Installing antivirus and anti-spyware software</a:t>
            </a:r>
          </a:p>
          <a:p>
            <a:r>
              <a:rPr lang="en-GB" dirty="0"/>
              <a:t>Keeping operating systems up to date – always install the latest updates</a:t>
            </a:r>
          </a:p>
          <a:p>
            <a:endParaRPr lang="en-GB" dirty="0"/>
          </a:p>
        </p:txBody>
      </p:sp>
    </p:spTree>
    <p:extLst>
      <p:ext uri="{BB962C8B-B14F-4D97-AF65-F5344CB8AC3E}">
        <p14:creationId xmlns:p14="http://schemas.microsoft.com/office/powerpoint/2010/main" val="2677740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a:xfrm>
            <a:off x="367750" y="1488613"/>
            <a:ext cx="9082486" cy="3880773"/>
          </a:xfrm>
        </p:spPr>
        <p:txBody>
          <a:bodyPr>
            <a:normAutofit/>
          </a:bodyPr>
          <a:lstStyle/>
          <a:p>
            <a:pPr marL="0" indent="0">
              <a:buNone/>
            </a:pPr>
            <a:r>
              <a:rPr lang="en-GB" dirty="0"/>
              <a:t>Since March 2020, St Ursula’s Catholic Primary School has provided remote education if and when pupils have needed it. This PowerPoint covers the support for pupils in the event that individuals, classes or groups are required to self-isolate or in the event of a lockdown that would prevent children from attending the normal school based provision. This information is intended to provide clarity and transparency to pupils and parents or carers about what to expect from remote education where national or local restrictions require entire cohorts (or bubbles) to remain at home. </a:t>
            </a:r>
          </a:p>
          <a:p>
            <a:pPr marL="0" indent="0">
              <a:buNone/>
            </a:pPr>
            <a:r>
              <a:rPr lang="en-GB" dirty="0"/>
              <a:t>Aims:</a:t>
            </a:r>
          </a:p>
          <a:p>
            <a:r>
              <a:rPr lang="en-GB" dirty="0"/>
              <a:t>Ensure consistency in the approach to remote learning for pupils who aren’t in school;</a:t>
            </a:r>
          </a:p>
          <a:p>
            <a:r>
              <a:rPr lang="en-GB" dirty="0"/>
              <a:t>Set out expectations for all members of the school community with regards to remote learning.</a:t>
            </a:r>
          </a:p>
          <a:p>
            <a:pPr marL="0" indent="0">
              <a:buNone/>
            </a:pPr>
            <a:endParaRPr lang="en-GB" dirty="0"/>
          </a:p>
        </p:txBody>
      </p:sp>
    </p:spTree>
    <p:extLst>
      <p:ext uri="{BB962C8B-B14F-4D97-AF65-F5344CB8AC3E}">
        <p14:creationId xmlns:p14="http://schemas.microsoft.com/office/powerpoint/2010/main" val="3185841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DB52D80-B524-488B-8631-F2F316F40C82}"/>
              </a:ext>
            </a:extLst>
          </p:cNvPr>
          <p:cNvSpPr>
            <a:spLocks noGrp="1"/>
          </p:cNvSpPr>
          <p:nvPr>
            <p:ph type="title"/>
          </p:nvPr>
        </p:nvSpPr>
        <p:spPr>
          <a:xfrm>
            <a:off x="5098031" y="1487086"/>
            <a:ext cx="6445670" cy="2849671"/>
          </a:xfrm>
        </p:spPr>
        <p:txBody>
          <a:bodyPr vert="horz" lIns="91440" tIns="45720" rIns="91440" bIns="45720" rtlCol="0" anchor="b">
            <a:normAutofit/>
          </a:bodyPr>
          <a:lstStyle/>
          <a:p>
            <a:r>
              <a:rPr lang="en-US" sz="6000" dirty="0">
                <a:solidFill>
                  <a:srgbClr val="FFFFFF"/>
                </a:solidFill>
              </a:rPr>
              <a:t>Accessing remote education</a:t>
            </a:r>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462194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5428" y="1533525"/>
            <a:ext cx="9222558" cy="4705350"/>
          </a:xfrm>
        </p:spPr>
        <p:txBody>
          <a:bodyPr>
            <a:normAutofit fontScale="92500" lnSpcReduction="10000"/>
          </a:bodyPr>
          <a:lstStyle/>
          <a:p>
            <a:pPr marL="0" indent="0">
              <a:buNone/>
            </a:pPr>
            <a:r>
              <a:rPr lang="en-GB" b="1" u="sng" dirty="0"/>
              <a:t>Teaching and Learning through Google Classroom </a:t>
            </a:r>
          </a:p>
          <a:p>
            <a:pPr marL="0" indent="0">
              <a:buNone/>
            </a:pPr>
            <a:r>
              <a:rPr lang="en-GB" dirty="0"/>
              <a:t>Through Google Classroom, pupils at St Ursula’s will have access to an online learning environment. In the event of a class, bubble or the whole school having to remain at home, a full time equivalent of the school week’s curriculum will be made available, on Google Classroom, to every year group; including core and non-core subjects. </a:t>
            </a:r>
          </a:p>
          <a:p>
            <a:pPr marL="0" indent="0">
              <a:buNone/>
            </a:pPr>
            <a:endParaRPr lang="en-GB" dirty="0"/>
          </a:p>
          <a:p>
            <a:pPr marL="0" indent="0">
              <a:buNone/>
            </a:pPr>
            <a:r>
              <a:rPr lang="en-GB" b="1" u="sng" dirty="0"/>
              <a:t>What is Google Classroom?</a:t>
            </a:r>
          </a:p>
          <a:p>
            <a:pPr marL="0" indent="0">
              <a:buNone/>
            </a:pPr>
            <a:r>
              <a:rPr lang="en-GB" dirty="0"/>
              <a:t>Google Classroom is a free Google App that aims to simplify creating, distributing and assessing learning in a paperless way. Teachers can use Google Classroom to send announcements to entire classes, share resources, lesson notes, PowerPoints, diagrams, and home learning. Pupils can use it to access work covered in class in school, at home or on the go and complete home learning. Parents can use some of the features of Google Classroom to help engage with and support pupils in their home learning. It is a free resource that can be accessed from any device connected to the internet - laptops, desktop computers, Chromebooks, tablets or mobile phones</a:t>
            </a:r>
          </a:p>
          <a:p>
            <a:pPr marL="0" indent="0">
              <a:buNone/>
            </a:pPr>
            <a:r>
              <a:rPr lang="en-GB" dirty="0"/>
              <a:t>Please use our Google support page to find videos on how to access and upload work: </a:t>
            </a:r>
            <a:r>
              <a:rPr lang="en-GB" dirty="0">
                <a:hlinkClick r:id="rId2"/>
              </a:rPr>
              <a:t>https://stursulascatholicprimary.co.uk/COVID-control-plan/support-with-google-classroom</a:t>
            </a:r>
            <a:r>
              <a:rPr lang="en-GB" dirty="0"/>
              <a:t>  </a:t>
            </a:r>
          </a:p>
          <a:p>
            <a:pPr marL="0" indent="0">
              <a:buNone/>
            </a:pPr>
            <a:endParaRPr lang="en-GB" dirty="0"/>
          </a:p>
        </p:txBody>
      </p:sp>
      <p:sp>
        <p:nvSpPr>
          <p:cNvPr id="4" name="Title 1">
            <a:extLst>
              <a:ext uri="{FF2B5EF4-FFF2-40B4-BE49-F238E27FC236}">
                <a16:creationId xmlns:a16="http://schemas.microsoft.com/office/drawing/2014/main" id="{39D31B7F-8BD6-4AB9-A8F6-759E9D3B5C13}"/>
              </a:ext>
            </a:extLst>
          </p:cNvPr>
          <p:cNvSpPr>
            <a:spLocks noGrp="1"/>
          </p:cNvSpPr>
          <p:nvPr>
            <p:ph type="title"/>
          </p:nvPr>
        </p:nvSpPr>
        <p:spPr>
          <a:xfrm>
            <a:off x="335428" y="335370"/>
            <a:ext cx="8596668" cy="733425"/>
          </a:xfrm>
        </p:spPr>
        <p:txBody>
          <a:bodyPr>
            <a:normAutofit/>
          </a:bodyPr>
          <a:lstStyle/>
          <a:p>
            <a:r>
              <a:rPr lang="en-GB" b="1" dirty="0"/>
              <a:t>Google classroom</a:t>
            </a:r>
          </a:p>
        </p:txBody>
      </p:sp>
    </p:spTree>
    <p:extLst>
      <p:ext uri="{BB962C8B-B14F-4D97-AF65-F5344CB8AC3E}">
        <p14:creationId xmlns:p14="http://schemas.microsoft.com/office/powerpoint/2010/main" val="504806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EAD61B-BF96-43E2-A441-C8D1C0190EF5}"/>
              </a:ext>
            </a:extLst>
          </p:cNvPr>
          <p:cNvSpPr>
            <a:spLocks noGrp="1"/>
          </p:cNvSpPr>
          <p:nvPr>
            <p:ph idx="1"/>
          </p:nvPr>
        </p:nvSpPr>
        <p:spPr>
          <a:xfrm>
            <a:off x="293435" y="582338"/>
            <a:ext cx="9404920" cy="5349832"/>
          </a:xfrm>
        </p:spPr>
        <p:txBody>
          <a:bodyPr>
            <a:normAutofit fontScale="70000" lnSpcReduction="20000"/>
          </a:bodyPr>
          <a:lstStyle/>
          <a:p>
            <a:pPr marL="0" indent="0">
              <a:buNone/>
            </a:pPr>
            <a:r>
              <a:rPr lang="en-GB" sz="2300" b="1" u="sng" dirty="0"/>
              <a:t>Accessing Google Classroom</a:t>
            </a:r>
          </a:p>
          <a:p>
            <a:pPr marL="0" indent="0">
              <a:buNone/>
            </a:pPr>
            <a:r>
              <a:rPr lang="en-GB" sz="2300" dirty="0"/>
              <a:t>Pupils can access Google Classroom using the mobile apps (Android and iOS), or via a web browser by visiting </a:t>
            </a:r>
            <a:r>
              <a:rPr lang="en-GB" sz="2300" dirty="0">
                <a:hlinkClick r:id="rId2"/>
              </a:rPr>
              <a:t>www.classroom.google.com</a:t>
            </a:r>
            <a:r>
              <a:rPr lang="en-GB" sz="2300" dirty="0"/>
              <a:t>. They should sign in using their @stursulascatholicfederation.co.uk email address that was provided in May. Once pupils have logged in, they will see their class overview page. From here they can see the classes they are registered with and a summary of any work due. </a:t>
            </a:r>
          </a:p>
          <a:p>
            <a:pPr marL="0" indent="0">
              <a:buNone/>
            </a:pPr>
            <a:endParaRPr lang="en-GB" sz="2300" b="1" dirty="0"/>
          </a:p>
          <a:p>
            <a:pPr marL="0" indent="0">
              <a:buNone/>
            </a:pPr>
            <a:r>
              <a:rPr lang="en-GB" sz="2300" b="1" dirty="0"/>
              <a:t>If you need support with singing in for the first time then please click the link below:</a:t>
            </a:r>
          </a:p>
          <a:p>
            <a:pPr marL="0" indent="0">
              <a:buNone/>
            </a:pPr>
            <a:r>
              <a:rPr lang="en-GB" sz="2300" dirty="0">
                <a:hlinkClick r:id="rId3"/>
              </a:rPr>
              <a:t>https://files.schudio.com/st-ursulas-catholic-federation/files/documents/Welcome_to_Google_Classroom_For_Parents_Final.pdf</a:t>
            </a:r>
            <a:r>
              <a:rPr lang="en-GB" sz="2300" dirty="0"/>
              <a:t> </a:t>
            </a:r>
          </a:p>
          <a:p>
            <a:pPr marL="0" indent="0">
              <a:buNone/>
            </a:pPr>
            <a:endParaRPr lang="en-GB" sz="2300" dirty="0"/>
          </a:p>
          <a:p>
            <a:pPr marL="0" indent="0">
              <a:buNone/>
            </a:pPr>
            <a:r>
              <a:rPr lang="en-GB" sz="2300" b="1" dirty="0"/>
              <a:t>If you have any questions or login issues please email: </a:t>
            </a:r>
            <a:r>
              <a:rPr lang="en-GB" sz="2300" dirty="0">
                <a:hlinkClick r:id="rId4"/>
              </a:rPr>
              <a:t>support@stursulascatholicfederation.co.uk</a:t>
            </a:r>
            <a:r>
              <a:rPr lang="en-GB" sz="2300" dirty="0"/>
              <a:t>  </a:t>
            </a:r>
          </a:p>
          <a:p>
            <a:pPr marL="0" indent="0">
              <a:buNone/>
            </a:pPr>
            <a:endParaRPr lang="en-GB" sz="2300" dirty="0"/>
          </a:p>
          <a:p>
            <a:pPr marL="0" indent="0">
              <a:buNone/>
            </a:pPr>
            <a:r>
              <a:rPr lang="en-GB" sz="2300" b="1" u="sng" dirty="0"/>
              <a:t>Individual isolation</a:t>
            </a:r>
          </a:p>
          <a:p>
            <a:pPr marL="0" indent="0">
              <a:buNone/>
            </a:pPr>
            <a:r>
              <a:rPr lang="en-GB" sz="2300" dirty="0"/>
              <a:t>In the case of individual children being required to self-isolate for 14 days, but while the class bubble is still in school, St Ursula’s Catholic Primary School will provide an isolation work pack via the COVID-19 page on the St Ursula’s Catholic Primary School website: </a:t>
            </a:r>
            <a:r>
              <a:rPr lang="en-GB" sz="2300" dirty="0">
                <a:hlinkClick r:id="rId5"/>
              </a:rPr>
              <a:t>https://stursulascatholicprimary.co.uk/COVID-control-plan/control-plan</a:t>
            </a:r>
            <a:r>
              <a:rPr lang="en-GB" sz="2300" dirty="0"/>
              <a:t>  </a:t>
            </a:r>
          </a:p>
          <a:p>
            <a:endParaRPr lang="en-GB" dirty="0"/>
          </a:p>
        </p:txBody>
      </p:sp>
    </p:spTree>
    <p:extLst>
      <p:ext uri="{BB962C8B-B14F-4D97-AF65-F5344CB8AC3E}">
        <p14:creationId xmlns:p14="http://schemas.microsoft.com/office/powerpoint/2010/main" val="2859259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8FB00-B838-41C7-BC96-70E0C8D036A0}"/>
              </a:ext>
            </a:extLst>
          </p:cNvPr>
          <p:cNvSpPr>
            <a:spLocks noGrp="1"/>
          </p:cNvSpPr>
          <p:nvPr>
            <p:ph type="title"/>
          </p:nvPr>
        </p:nvSpPr>
        <p:spPr/>
        <p:txBody>
          <a:bodyPr>
            <a:normAutofit fontScale="90000"/>
          </a:bodyPr>
          <a:lstStyle/>
          <a:p>
            <a:r>
              <a:rPr lang="en-GB" dirty="0"/>
              <a:t>What if my child does not have digital or online access at home?</a:t>
            </a:r>
            <a:br>
              <a:rPr lang="en-GB" dirty="0"/>
            </a:br>
            <a:endParaRPr lang="en-GB" dirty="0"/>
          </a:p>
        </p:txBody>
      </p:sp>
      <p:sp>
        <p:nvSpPr>
          <p:cNvPr id="3" name="Content Placeholder 2">
            <a:extLst>
              <a:ext uri="{FF2B5EF4-FFF2-40B4-BE49-F238E27FC236}">
                <a16:creationId xmlns:a16="http://schemas.microsoft.com/office/drawing/2014/main" id="{F270F4E6-BF63-4D86-9355-F8AB9A9A1EC1}"/>
              </a:ext>
            </a:extLst>
          </p:cNvPr>
          <p:cNvSpPr>
            <a:spLocks noGrp="1"/>
          </p:cNvSpPr>
          <p:nvPr>
            <p:ph idx="1"/>
          </p:nvPr>
        </p:nvSpPr>
        <p:spPr>
          <a:xfrm>
            <a:off x="265767" y="1930400"/>
            <a:ext cx="9480761" cy="4708525"/>
          </a:xfrm>
        </p:spPr>
        <p:txBody>
          <a:bodyPr>
            <a:normAutofit/>
          </a:bodyPr>
          <a:lstStyle/>
          <a:p>
            <a:pPr marL="0" indent="0">
              <a:buNone/>
            </a:pPr>
            <a:r>
              <a:rPr lang="en-GB" dirty="0"/>
              <a:t>We recognise that some pupils may not have suitable online access at home. We take the following approaches to support those pupils to access remote education:</a:t>
            </a:r>
          </a:p>
          <a:p>
            <a:pPr marL="0" indent="0">
              <a:buNone/>
            </a:pPr>
            <a:r>
              <a:rPr lang="en-GB" dirty="0"/>
              <a:t>In order to access Google Classroom, children need access to technology. The school has shared with parents the devices that are suitable for Google Classroom. Where families have multiple members sharing a single device, the school has offered the loan of devices which ensure all children are able to access the remote education offer. </a:t>
            </a:r>
          </a:p>
          <a:p>
            <a:pPr marL="0" indent="0">
              <a:buNone/>
            </a:pPr>
            <a:r>
              <a:rPr lang="en-GB" dirty="0"/>
              <a:t>If families are still struggling then the school can make hard copy learning packs for individual children. These packs can be sent back in to school so that staff can see how children are progressing. </a:t>
            </a:r>
          </a:p>
          <a:p>
            <a:pPr marL="0" indent="0">
              <a:buNone/>
            </a:pPr>
            <a:endParaRPr lang="en-GB" dirty="0"/>
          </a:p>
          <a:p>
            <a:pPr marL="0" indent="0">
              <a:buNone/>
            </a:pPr>
            <a:r>
              <a:rPr lang="en-GB" dirty="0"/>
              <a:t>Please contact the school office if you need further support with devices/work packs.</a:t>
            </a:r>
          </a:p>
          <a:p>
            <a:pPr marL="0" indent="0">
              <a:buNone/>
            </a:pPr>
            <a:r>
              <a:rPr lang="en-GB" dirty="0"/>
              <a:t>EYFS &amp; KS1: 01708 345200 / email head@stursulasinf.havering.sch.uk </a:t>
            </a:r>
          </a:p>
          <a:p>
            <a:pPr marL="0" indent="0">
              <a:buNone/>
            </a:pPr>
            <a:r>
              <a:rPr lang="en-GB" dirty="0"/>
              <a:t>KS2 contact 01708 343170 / email office@st-ursulas-rc-jun.havering.sch.uk</a:t>
            </a:r>
          </a:p>
        </p:txBody>
      </p:sp>
    </p:spTree>
    <p:extLst>
      <p:ext uri="{BB962C8B-B14F-4D97-AF65-F5344CB8AC3E}">
        <p14:creationId xmlns:p14="http://schemas.microsoft.com/office/powerpoint/2010/main" val="1916579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8891F1-1607-445C-9345-A7BCAC354BCD}"/>
              </a:ext>
            </a:extLst>
          </p:cNvPr>
          <p:cNvSpPr>
            <a:spLocks noGrp="1"/>
          </p:cNvSpPr>
          <p:nvPr>
            <p:ph type="title"/>
          </p:nvPr>
        </p:nvSpPr>
        <p:spPr>
          <a:xfrm>
            <a:off x="5231241" y="2592352"/>
            <a:ext cx="6960759" cy="1453163"/>
          </a:xfrm>
        </p:spPr>
        <p:txBody>
          <a:bodyPr vert="horz" lIns="91440" tIns="45720" rIns="91440" bIns="45720" rtlCol="0" anchor="b">
            <a:normAutofit fontScale="90000"/>
          </a:bodyPr>
          <a:lstStyle/>
          <a:p>
            <a:r>
              <a:rPr lang="en-US" sz="6000" dirty="0">
                <a:solidFill>
                  <a:srgbClr val="FFFFFF"/>
                </a:solidFill>
              </a:rPr>
              <a:t>The Remote Curriculum</a:t>
            </a:r>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7863636"/>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F06456-172F-4E74-BF5E-E44F42A83D90}"/>
              </a:ext>
            </a:extLst>
          </p:cNvPr>
          <p:cNvSpPr>
            <a:spLocks noGrp="1"/>
          </p:cNvSpPr>
          <p:nvPr>
            <p:ph idx="1"/>
          </p:nvPr>
        </p:nvSpPr>
        <p:spPr>
          <a:xfrm>
            <a:off x="317390" y="1202693"/>
            <a:ext cx="9588610" cy="5584187"/>
          </a:xfrm>
        </p:spPr>
        <p:txBody>
          <a:bodyPr>
            <a:normAutofit fontScale="40000" lnSpcReduction="20000"/>
          </a:bodyPr>
          <a:lstStyle/>
          <a:p>
            <a:pPr marL="0" indent="0">
              <a:spcBef>
                <a:spcPts val="0"/>
              </a:spcBef>
              <a:buNone/>
            </a:pPr>
            <a:r>
              <a:rPr lang="en-GB" sz="4300" dirty="0"/>
              <a:t>Work provided will be of equivalent length to the core teaching pupils would usually receive in school, including daily communication with teachers. Pupils will have work set for each day, across a number of different subjects. Google Classroom allows teachers to monitor pupils' engagement; those not engaging will be contacted and supported. Lessons planned will follow the school’s curriculum maps to ensure learning is sequenced and skills are covered. Teachers will continue to assess progress through weekly/termly assessments, quizzes and formative assessment.</a:t>
            </a:r>
          </a:p>
          <a:p>
            <a:pPr>
              <a:spcBef>
                <a:spcPts val="0"/>
              </a:spcBef>
            </a:pPr>
            <a:endParaRPr lang="en-GB" sz="4300" dirty="0"/>
          </a:p>
          <a:p>
            <a:pPr marL="0" indent="0">
              <a:spcBef>
                <a:spcPts val="0"/>
              </a:spcBef>
              <a:buNone/>
            </a:pPr>
            <a:r>
              <a:rPr lang="en-GB" sz="4300" dirty="0"/>
              <a:t>Distance Learning work will be set with the following principles as a guide: </a:t>
            </a:r>
          </a:p>
          <a:p>
            <a:pPr>
              <a:spcBef>
                <a:spcPts val="0"/>
              </a:spcBef>
            </a:pPr>
            <a:endParaRPr lang="en-GB" sz="4300" dirty="0"/>
          </a:p>
          <a:p>
            <a:pPr>
              <a:spcBef>
                <a:spcPts val="0"/>
              </a:spcBef>
            </a:pPr>
            <a:r>
              <a:rPr lang="en-GB" sz="4300" dirty="0"/>
              <a:t>Work will be age and ability appropriate. </a:t>
            </a:r>
          </a:p>
          <a:p>
            <a:pPr>
              <a:spcBef>
                <a:spcPts val="0"/>
              </a:spcBef>
            </a:pPr>
            <a:r>
              <a:rPr lang="en-GB" sz="4300" dirty="0"/>
              <a:t>Will provide challenge for all ability groups. </a:t>
            </a:r>
          </a:p>
          <a:p>
            <a:pPr>
              <a:spcBef>
                <a:spcPts val="0"/>
              </a:spcBef>
            </a:pPr>
            <a:r>
              <a:rPr lang="en-GB" sz="4300" dirty="0"/>
              <a:t>Will be consolidation learning or new learning that continues the current topic, subject or focus learning that was being delivered in the classroom setting. </a:t>
            </a:r>
          </a:p>
          <a:p>
            <a:pPr>
              <a:spcBef>
                <a:spcPts val="0"/>
              </a:spcBef>
            </a:pPr>
            <a:r>
              <a:rPr lang="en-GB" sz="4300" dirty="0"/>
              <a:t>Will have an accompanying explanation (Weekly overview) that is easy to understand. </a:t>
            </a:r>
          </a:p>
          <a:p>
            <a:pPr>
              <a:spcBef>
                <a:spcPts val="0"/>
              </a:spcBef>
            </a:pPr>
            <a:r>
              <a:rPr lang="en-GB" sz="4300" dirty="0"/>
              <a:t>Will work closely with families to provide work that is suitable for younger pupils and some pupils with SEND that may not be able to access remote education without adult support. </a:t>
            </a:r>
          </a:p>
          <a:p>
            <a:pPr>
              <a:spcBef>
                <a:spcPts val="0"/>
              </a:spcBef>
            </a:pPr>
            <a:endParaRPr lang="en-GB" sz="4300" dirty="0"/>
          </a:p>
          <a:p>
            <a:pPr marL="0" indent="0">
              <a:spcBef>
                <a:spcPts val="0"/>
              </a:spcBef>
              <a:buNone/>
            </a:pPr>
            <a:r>
              <a:rPr lang="en-GB" sz="4300" dirty="0"/>
              <a:t>As previously done, each week, a weekly overview sheet will be provided on Google Classroom with resources. Task will be adapted to support learning from home. </a:t>
            </a:r>
          </a:p>
          <a:p>
            <a:pPr marL="0" indent="0">
              <a:spcBef>
                <a:spcPts val="0"/>
              </a:spcBef>
              <a:buNone/>
            </a:pPr>
            <a:endParaRPr lang="en-GB" sz="4300" dirty="0"/>
          </a:p>
          <a:p>
            <a:pPr marL="0" indent="0">
              <a:spcBef>
                <a:spcPts val="0"/>
              </a:spcBef>
              <a:buNone/>
            </a:pPr>
            <a:r>
              <a:rPr lang="en-GB" sz="4300" dirty="0"/>
              <a:t>Learning for primary aged children will be 3-4 hours per day. This will include accessing videos, teaching points and undertaking the activities. Children should also read using Bug Club and practice maths using maths factor. If parents/carers are looking for additional ideas for learning, there are a number of good quality education website links on the school website. </a:t>
            </a:r>
          </a:p>
          <a:p>
            <a:endParaRPr lang="en-GB" dirty="0"/>
          </a:p>
        </p:txBody>
      </p:sp>
      <p:sp>
        <p:nvSpPr>
          <p:cNvPr id="4" name="Title 1">
            <a:extLst>
              <a:ext uri="{FF2B5EF4-FFF2-40B4-BE49-F238E27FC236}">
                <a16:creationId xmlns:a16="http://schemas.microsoft.com/office/drawing/2014/main" id="{923C129B-B9D5-4BF5-9191-609EFC8AA2DD}"/>
              </a:ext>
            </a:extLst>
          </p:cNvPr>
          <p:cNvSpPr>
            <a:spLocks noGrp="1"/>
          </p:cNvSpPr>
          <p:nvPr>
            <p:ph type="title"/>
          </p:nvPr>
        </p:nvSpPr>
        <p:spPr>
          <a:xfrm>
            <a:off x="317390" y="483476"/>
            <a:ext cx="8893175" cy="1005186"/>
          </a:xfrm>
        </p:spPr>
        <p:txBody>
          <a:bodyPr>
            <a:normAutofit/>
          </a:bodyPr>
          <a:lstStyle/>
          <a:p>
            <a:r>
              <a:rPr lang="en-GB" sz="3200" dirty="0"/>
              <a:t>what is taught to pupils at home?</a:t>
            </a:r>
          </a:p>
        </p:txBody>
      </p:sp>
    </p:spTree>
    <p:extLst>
      <p:ext uri="{BB962C8B-B14F-4D97-AF65-F5344CB8AC3E}">
        <p14:creationId xmlns:p14="http://schemas.microsoft.com/office/powerpoint/2010/main" val="3664673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A0368-106D-45F2-B1F1-5015204C21F6}"/>
              </a:ext>
            </a:extLst>
          </p:cNvPr>
          <p:cNvSpPr>
            <a:spLocks noGrp="1"/>
          </p:cNvSpPr>
          <p:nvPr>
            <p:ph type="title"/>
          </p:nvPr>
        </p:nvSpPr>
        <p:spPr>
          <a:xfrm>
            <a:off x="636694" y="172721"/>
            <a:ext cx="8596668" cy="1320800"/>
          </a:xfrm>
        </p:spPr>
        <p:txBody>
          <a:bodyPr/>
          <a:lstStyle/>
          <a:p>
            <a:r>
              <a:rPr lang="en-GB" dirty="0"/>
              <a:t>How will my child be taught remotely?</a:t>
            </a:r>
          </a:p>
        </p:txBody>
      </p:sp>
      <p:sp>
        <p:nvSpPr>
          <p:cNvPr id="3" name="Content Placeholder 2">
            <a:extLst>
              <a:ext uri="{FF2B5EF4-FFF2-40B4-BE49-F238E27FC236}">
                <a16:creationId xmlns:a16="http://schemas.microsoft.com/office/drawing/2014/main" id="{92929E18-9E42-4EFE-BF37-982E42CF445F}"/>
              </a:ext>
            </a:extLst>
          </p:cNvPr>
          <p:cNvSpPr>
            <a:spLocks noGrp="1"/>
          </p:cNvSpPr>
          <p:nvPr>
            <p:ph idx="1"/>
          </p:nvPr>
        </p:nvSpPr>
        <p:spPr>
          <a:xfrm>
            <a:off x="264160" y="1493521"/>
            <a:ext cx="9560560" cy="5090160"/>
          </a:xfrm>
        </p:spPr>
        <p:txBody>
          <a:bodyPr>
            <a:normAutofit fontScale="92500"/>
          </a:bodyPr>
          <a:lstStyle/>
          <a:p>
            <a:pPr marL="0" indent="0">
              <a:buNone/>
            </a:pPr>
            <a:r>
              <a:rPr lang="en-GB" dirty="0"/>
              <a:t>We use a combination of the following approaches to teach pupils remotely. Using a combination of methods allows children to access the learning at a time that is suitable for the home set up, and also keeps the learning offer fresh and interesting as variety will keep children interested and engaged.</a:t>
            </a:r>
          </a:p>
          <a:p>
            <a:r>
              <a:rPr lang="en-GB" dirty="0"/>
              <a:t>Recorded teaching – Teachers will make their own videos using PowerPoint and Loom. These are recorded lessons which will focus on a particular area of learning or where staff explain the daily learning to the children. Using recorded teaching, families can access this learning at a chosen time throughout the day or pause and repeat the learning if further clarification is required. Children can ask questions about the learning using class comments and staff answer these as quickly as possible. </a:t>
            </a:r>
          </a:p>
          <a:p>
            <a:r>
              <a:rPr lang="en-GB" dirty="0"/>
              <a:t>Written explanations  - Within each task, teachers will provide a detailed set of resources that will be used by pupils alongside the learning the they need to undertake. </a:t>
            </a:r>
          </a:p>
          <a:p>
            <a:r>
              <a:rPr lang="en-GB" dirty="0"/>
              <a:t>Website Links – Teachers will provide links to other websites with commercially made resources e.g. White Rose Hub, BBC Bitesize, Twinkl, Bug Club which have teaching points relevant to the uploaded learning and linked to the plans for the children’s learning. </a:t>
            </a:r>
          </a:p>
          <a:p>
            <a:r>
              <a:rPr lang="en-GB" dirty="0"/>
              <a:t>Class comment stream – children can seek further clarification and staff can respond to any issues that they have picked up on.</a:t>
            </a:r>
          </a:p>
          <a:p>
            <a:endParaRPr lang="en-GB" dirty="0"/>
          </a:p>
        </p:txBody>
      </p:sp>
    </p:spTree>
    <p:extLst>
      <p:ext uri="{BB962C8B-B14F-4D97-AF65-F5344CB8AC3E}">
        <p14:creationId xmlns:p14="http://schemas.microsoft.com/office/powerpoint/2010/main" val="2233220556"/>
      </p:ext>
    </p:extLst>
  </p:cSld>
  <p:clrMapOvr>
    <a:masterClrMapping/>
  </p:clrMapOvr>
</p:sld>
</file>

<file path=ppt/theme/theme1.xml><?xml version="1.0" encoding="utf-8"?>
<a:theme xmlns:a="http://schemas.openxmlformats.org/drawingml/2006/main" name="Facet">
  <a:themeElements>
    <a:clrScheme name="Custom 1">
      <a:dk1>
        <a:sysClr val="windowText" lastClr="000000"/>
      </a:dk1>
      <a:lt1>
        <a:sysClr val="window" lastClr="FFFFFF"/>
      </a:lt1>
      <a:dk2>
        <a:srgbClr val="390B07"/>
      </a:dk2>
      <a:lt2>
        <a:srgbClr val="D8D9DC"/>
      </a:lt2>
      <a:accent1>
        <a:srgbClr val="C00000"/>
      </a:accent1>
      <a:accent2>
        <a:srgbClr val="FF0000"/>
      </a:accent2>
      <a:accent3>
        <a:srgbClr val="C00000"/>
      </a:accent3>
      <a:accent4>
        <a:srgbClr val="390B07"/>
      </a:accent4>
      <a:accent5>
        <a:srgbClr val="C00000"/>
      </a:accent5>
      <a:accent6>
        <a:srgbClr val="4CCEFF"/>
      </a:accent6>
      <a:hlink>
        <a:srgbClr val="C00000"/>
      </a:hlink>
      <a:folHlink>
        <a:srgbClr val="C0000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2455</Words>
  <Application>Microsoft Office PowerPoint</Application>
  <PresentationFormat>Widescreen</PresentationFormat>
  <Paragraphs>115</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Remote Education at  St Ursula’s Catholic Primary School </vt:lpstr>
      <vt:lpstr>Introduction</vt:lpstr>
      <vt:lpstr>Accessing remote education</vt:lpstr>
      <vt:lpstr>Google classroom</vt:lpstr>
      <vt:lpstr>PowerPoint Presentation</vt:lpstr>
      <vt:lpstr>What if my child does not have digital or online access at home? </vt:lpstr>
      <vt:lpstr>The Remote Curriculum</vt:lpstr>
      <vt:lpstr>what is taught to pupils at home?</vt:lpstr>
      <vt:lpstr>How will my child be taught remotely?</vt:lpstr>
      <vt:lpstr>Engagement and feedback</vt:lpstr>
      <vt:lpstr>PowerPoint Presentation</vt:lpstr>
      <vt:lpstr>PowerPoint Presentation</vt:lpstr>
      <vt:lpstr>Online safety &amp; Safeguarding</vt:lpstr>
      <vt:lpstr>Online safety &amp; Safeguarding</vt:lpstr>
      <vt:lpstr>PowerPoint Presentation</vt:lpstr>
      <vt:lpstr>School Data Protection and Keeping devices secure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Remote Education at  St Ursula’s Catholic Primary School</dc:title>
  <dc:creator>Laura Clark</dc:creator>
  <cp:lastModifiedBy>Laura Clark</cp:lastModifiedBy>
  <cp:revision>2</cp:revision>
  <dcterms:created xsi:type="dcterms:W3CDTF">2021-01-22T08:57:28Z</dcterms:created>
  <dcterms:modified xsi:type="dcterms:W3CDTF">2021-01-25T09:24:32Z</dcterms:modified>
</cp:coreProperties>
</file>