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20" r:id="rId2"/>
    <p:sldMasterId id="2147483744" r:id="rId3"/>
  </p:sldMasterIdLst>
  <p:notesMasterIdLst>
    <p:notesMasterId r:id="rId18"/>
  </p:notesMasterIdLst>
  <p:sldIdLst>
    <p:sldId id="256" r:id="rId4"/>
    <p:sldId id="264" r:id="rId5"/>
    <p:sldId id="273" r:id="rId6"/>
    <p:sldId id="272" r:id="rId7"/>
    <p:sldId id="282" r:id="rId8"/>
    <p:sldId id="284" r:id="rId9"/>
    <p:sldId id="275" r:id="rId10"/>
    <p:sldId id="278" r:id="rId11"/>
    <p:sldId id="276" r:id="rId12"/>
    <p:sldId id="277" r:id="rId13"/>
    <p:sldId id="283" r:id="rId14"/>
    <p:sldId id="281" r:id="rId15"/>
    <p:sldId id="280" r:id="rId16"/>
    <p:sldId id="279" r:id="rId17"/>
  </p:sldIdLst>
  <p:sldSz cx="9144000" cy="6858000" type="screen4x3"/>
  <p:notesSz cx="6864350" cy="999648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49" userDrawn="1">
          <p15:clr>
            <a:srgbClr val="A4A3A4"/>
          </p15:clr>
        </p15:guide>
        <p15:guide id="2" pos="216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4"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66"/>
    </p:cViewPr>
  </p:sorterViewPr>
  <p:notesViewPr>
    <p:cSldViewPr>
      <p:cViewPr varScale="1">
        <p:scale>
          <a:sx n="80" d="100"/>
          <a:sy n="80" d="100"/>
        </p:scale>
        <p:origin x="3996" y="108"/>
      </p:cViewPr>
      <p:guideLst>
        <p:guide orient="horz" pos="3149"/>
        <p:guide pos="216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552" cy="499824"/>
          </a:xfrm>
          <a:prstGeom prst="rect">
            <a:avLst/>
          </a:prstGeom>
        </p:spPr>
        <p:txBody>
          <a:bodyPr vert="horz" lIns="96341" tIns="48171" rIns="96341" bIns="48171" rtlCol="0"/>
          <a:lstStyle>
            <a:lvl1pPr algn="l" fontAlgn="auto">
              <a:spcBef>
                <a:spcPts val="0"/>
              </a:spcBef>
              <a:spcAft>
                <a:spcPts val="0"/>
              </a:spcAft>
              <a:defRPr sz="1300">
                <a:latin typeface="+mn-lt"/>
              </a:defRPr>
            </a:lvl1pPr>
          </a:lstStyle>
          <a:p>
            <a:pPr>
              <a:defRPr/>
            </a:pPr>
            <a:endParaRPr lang="en-GB"/>
          </a:p>
        </p:txBody>
      </p:sp>
      <p:sp>
        <p:nvSpPr>
          <p:cNvPr id="3" name="Date Placeholder 2"/>
          <p:cNvSpPr>
            <a:spLocks noGrp="1"/>
          </p:cNvSpPr>
          <p:nvPr>
            <p:ph type="dt" idx="1"/>
          </p:nvPr>
        </p:nvSpPr>
        <p:spPr>
          <a:xfrm>
            <a:off x="3888210" y="0"/>
            <a:ext cx="2974552" cy="499824"/>
          </a:xfrm>
          <a:prstGeom prst="rect">
            <a:avLst/>
          </a:prstGeom>
        </p:spPr>
        <p:txBody>
          <a:bodyPr vert="horz" lIns="96341" tIns="48171" rIns="96341" bIns="48171" rtlCol="0"/>
          <a:lstStyle>
            <a:lvl1pPr algn="r" fontAlgn="auto">
              <a:spcBef>
                <a:spcPts val="0"/>
              </a:spcBef>
              <a:spcAft>
                <a:spcPts val="0"/>
              </a:spcAft>
              <a:defRPr sz="1300" smtClean="0">
                <a:latin typeface="+mn-lt"/>
              </a:defRPr>
            </a:lvl1pPr>
          </a:lstStyle>
          <a:p>
            <a:pPr>
              <a:defRPr/>
            </a:pPr>
            <a:fld id="{B3478783-94DB-43D1-B961-DFABD1A85A0E}" type="datetimeFigureOut">
              <a:rPr lang="en-GB"/>
              <a:pPr>
                <a:defRPr/>
              </a:pPr>
              <a:t>17/06/2020</a:t>
            </a:fld>
            <a:endParaRPr lang="en-GB"/>
          </a:p>
        </p:txBody>
      </p:sp>
      <p:sp>
        <p:nvSpPr>
          <p:cNvPr id="4" name="Slide Image Placeholder 3"/>
          <p:cNvSpPr>
            <a:spLocks noGrp="1" noRot="1" noChangeAspect="1"/>
          </p:cNvSpPr>
          <p:nvPr>
            <p:ph type="sldImg" idx="2"/>
          </p:nvPr>
        </p:nvSpPr>
        <p:spPr>
          <a:xfrm>
            <a:off x="933450" y="749300"/>
            <a:ext cx="4997450" cy="3749675"/>
          </a:xfrm>
          <a:prstGeom prst="rect">
            <a:avLst/>
          </a:prstGeom>
          <a:noFill/>
          <a:ln w="12700">
            <a:solidFill>
              <a:prstClr val="black"/>
            </a:solidFill>
          </a:ln>
        </p:spPr>
        <p:txBody>
          <a:bodyPr vert="horz" lIns="96341" tIns="48171" rIns="96341" bIns="48171" rtlCol="0" anchor="ctr"/>
          <a:lstStyle/>
          <a:p>
            <a:pPr lvl="0"/>
            <a:endParaRPr lang="en-GB" noProof="0"/>
          </a:p>
        </p:txBody>
      </p:sp>
      <p:sp>
        <p:nvSpPr>
          <p:cNvPr id="5" name="Notes Placeholder 4"/>
          <p:cNvSpPr>
            <a:spLocks noGrp="1"/>
          </p:cNvSpPr>
          <p:nvPr>
            <p:ph type="body" sz="quarter" idx="3"/>
          </p:nvPr>
        </p:nvSpPr>
        <p:spPr>
          <a:xfrm>
            <a:off x="686435" y="4748332"/>
            <a:ext cx="5491480" cy="4498420"/>
          </a:xfrm>
          <a:prstGeom prst="rect">
            <a:avLst/>
          </a:prstGeom>
        </p:spPr>
        <p:txBody>
          <a:bodyPr vert="horz" lIns="96341" tIns="48171" rIns="96341" bIns="4817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94929"/>
            <a:ext cx="2974552" cy="499824"/>
          </a:xfrm>
          <a:prstGeom prst="rect">
            <a:avLst/>
          </a:prstGeom>
        </p:spPr>
        <p:txBody>
          <a:bodyPr vert="horz" lIns="96341" tIns="48171" rIns="96341" bIns="48171" rtlCol="0" anchor="b"/>
          <a:lstStyle>
            <a:lvl1pPr algn="l" fontAlgn="auto">
              <a:spcBef>
                <a:spcPts val="0"/>
              </a:spcBef>
              <a:spcAft>
                <a:spcPts val="0"/>
              </a:spcAft>
              <a:defRPr sz="1300">
                <a:latin typeface="+mn-lt"/>
              </a:defRPr>
            </a:lvl1pPr>
          </a:lstStyle>
          <a:p>
            <a:pPr>
              <a:defRPr/>
            </a:pPr>
            <a:endParaRPr lang="en-GB"/>
          </a:p>
        </p:txBody>
      </p:sp>
      <p:sp>
        <p:nvSpPr>
          <p:cNvPr id="7" name="Slide Number Placeholder 6"/>
          <p:cNvSpPr>
            <a:spLocks noGrp="1"/>
          </p:cNvSpPr>
          <p:nvPr>
            <p:ph type="sldNum" sz="quarter" idx="5"/>
          </p:nvPr>
        </p:nvSpPr>
        <p:spPr>
          <a:xfrm>
            <a:off x="3888210" y="9494929"/>
            <a:ext cx="2974552" cy="499824"/>
          </a:xfrm>
          <a:prstGeom prst="rect">
            <a:avLst/>
          </a:prstGeom>
        </p:spPr>
        <p:txBody>
          <a:bodyPr vert="horz" lIns="96341" tIns="48171" rIns="96341" bIns="48171" rtlCol="0" anchor="b"/>
          <a:lstStyle>
            <a:lvl1pPr algn="r" fontAlgn="auto">
              <a:spcBef>
                <a:spcPts val="0"/>
              </a:spcBef>
              <a:spcAft>
                <a:spcPts val="0"/>
              </a:spcAft>
              <a:defRPr sz="1300" smtClean="0">
                <a:latin typeface="+mn-lt"/>
              </a:defRPr>
            </a:lvl1pPr>
          </a:lstStyle>
          <a:p>
            <a:pPr>
              <a:defRPr/>
            </a:pPr>
            <a:fld id="{08D7A904-2C6D-40D7-A151-782B50D9787C}" type="slidenum">
              <a:rPr lang="en-GB"/>
              <a:pPr>
                <a:defRPr/>
              </a:pPr>
              <a:t>‹#›</a:t>
            </a:fld>
            <a:endParaRPr lang="en-GB"/>
          </a:p>
        </p:txBody>
      </p:sp>
    </p:spTree>
    <p:extLst>
      <p:ext uri="{BB962C8B-B14F-4D97-AF65-F5344CB8AC3E}">
        <p14:creationId xmlns:p14="http://schemas.microsoft.com/office/powerpoint/2010/main" val="10858647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extLst>
      <p:ext uri="{BB962C8B-B14F-4D97-AF65-F5344CB8AC3E}">
        <p14:creationId xmlns:p14="http://schemas.microsoft.com/office/powerpoint/2010/main" val="3293332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8D7A904-2C6D-40D7-A151-782B50D9787C}" type="slidenum">
              <a:rPr lang="en-GB" smtClean="0"/>
              <a:pPr>
                <a:defRPr/>
              </a:pPr>
              <a:t>2</a:t>
            </a:fld>
            <a:endParaRPr lang="en-GB"/>
          </a:p>
        </p:txBody>
      </p:sp>
    </p:spTree>
    <p:extLst>
      <p:ext uri="{BB962C8B-B14F-4D97-AF65-F5344CB8AC3E}">
        <p14:creationId xmlns:p14="http://schemas.microsoft.com/office/powerpoint/2010/main" val="3422200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GB" dirty="0" smtClean="0"/>
          </a:p>
        </p:txBody>
      </p:sp>
      <p:sp>
        <p:nvSpPr>
          <p:cNvPr id="4" name="Slide Number Placeholder 3"/>
          <p:cNvSpPr>
            <a:spLocks noGrp="1"/>
          </p:cNvSpPr>
          <p:nvPr>
            <p:ph type="sldNum" sz="quarter" idx="10"/>
          </p:nvPr>
        </p:nvSpPr>
        <p:spPr/>
        <p:txBody>
          <a:bodyPr/>
          <a:lstStyle/>
          <a:p>
            <a:pPr>
              <a:defRPr/>
            </a:pPr>
            <a:fld id="{08D7A904-2C6D-40D7-A151-782B50D9787C}" type="slidenum">
              <a:rPr lang="en-GB" smtClean="0"/>
              <a:pPr>
                <a:defRPr/>
              </a:pPr>
              <a:t>4</a:t>
            </a:fld>
            <a:endParaRPr lang="en-GB"/>
          </a:p>
        </p:txBody>
      </p:sp>
    </p:spTree>
    <p:extLst>
      <p:ext uri="{BB962C8B-B14F-4D97-AF65-F5344CB8AC3E}">
        <p14:creationId xmlns:p14="http://schemas.microsoft.com/office/powerpoint/2010/main" val="2276857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8D7A904-2C6D-40D7-A151-782B50D9787C}" type="slidenum">
              <a:rPr lang="en-GB" smtClean="0"/>
              <a:pPr>
                <a:defRPr/>
              </a:pPr>
              <a:t>13</a:t>
            </a:fld>
            <a:endParaRPr lang="en-GB"/>
          </a:p>
        </p:txBody>
      </p:sp>
    </p:spTree>
    <p:extLst>
      <p:ext uri="{BB962C8B-B14F-4D97-AF65-F5344CB8AC3E}">
        <p14:creationId xmlns:p14="http://schemas.microsoft.com/office/powerpoint/2010/main" val="1104468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0898"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80899"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B429D7E2-C72D-41AD-A897-FA9BB10C54B6}" type="datetimeFigureOut">
              <a:rPr lang="en-US">
                <a:solidFill>
                  <a:srgbClr val="FFFFFF"/>
                </a:solidFill>
              </a:rPr>
              <a:pPr>
                <a:defRPr/>
              </a:pPr>
              <a:t>6/17/2020</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B1FDD8-B3A7-42AB-A4C3-BFD7AC6FEF3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71370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9356212D-B7FA-4F33-8D6C-6A50911B8CD2}" type="datetimeFigureOut">
              <a:rPr lang="en-US">
                <a:solidFill>
                  <a:srgbClr val="FFFFFF"/>
                </a:solidFill>
              </a:rPr>
              <a:pPr>
                <a:defRPr/>
              </a:pPr>
              <a:t>6/17/2020</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475FF3-7A0A-4442-91E7-8F6EEFFE89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5951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8DB45916-DBCB-42B7-A343-D5D643E3C8B8}" type="datetimeFigureOut">
              <a:rPr lang="en-US">
                <a:solidFill>
                  <a:srgbClr val="FFFFFF"/>
                </a:solidFill>
              </a:rPr>
              <a:pPr>
                <a:defRPr/>
              </a:pPr>
              <a:t>6/17/2020</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BD97AA-C186-4733-8BA2-302C8D83DAC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55855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0898"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80899"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B429D7E2-C72D-41AD-A897-FA9BB10C54B6}" type="datetimeFigureOut">
              <a:rPr lang="en-US">
                <a:solidFill>
                  <a:srgbClr val="FFFFFF"/>
                </a:solidFill>
              </a:rPr>
              <a:pPr>
                <a:defRPr/>
              </a:pPr>
              <a:t>6/17/2020</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B1FDD8-B3A7-42AB-A4C3-BFD7AC6FEF3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09657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3EF4A3F-22FB-47BC-AE80-AB339334C267}" type="datetimeFigureOut">
              <a:rPr lang="en-US">
                <a:solidFill>
                  <a:srgbClr val="FFFFFF"/>
                </a:solidFill>
              </a:rPr>
              <a:pPr>
                <a:defRPr/>
              </a:pPr>
              <a:t>6/17/2020</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616EEE-7278-498B-A7F1-E2250C8BD8D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92437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816F4E8-FDA3-4B41-9C9D-9C83E9A5340C}" type="datetimeFigureOut">
              <a:rPr lang="en-US">
                <a:solidFill>
                  <a:srgbClr val="FFFFFF"/>
                </a:solidFill>
              </a:rPr>
              <a:pPr>
                <a:defRPr/>
              </a:pPr>
              <a:t>6/17/2020</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7E31D7-4D16-4BB1-A58A-2DB9D496EEF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51649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9A76BC6-4670-4056-B2E4-B3EA307B09D2}" type="datetimeFigureOut">
              <a:rPr lang="en-US">
                <a:solidFill>
                  <a:srgbClr val="FFFFFF"/>
                </a:solidFill>
              </a:rPr>
              <a:pPr>
                <a:defRPr/>
              </a:pPr>
              <a:t>6/17/2020</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FE29A7E-7E8A-4682-AA2D-D4731038E2B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30142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2848B9BA-2A98-466E-A55C-F99C0C5A4B4A}" type="datetimeFigureOut">
              <a:rPr lang="en-US">
                <a:solidFill>
                  <a:srgbClr val="FFFFFF"/>
                </a:solidFill>
              </a:rPr>
              <a:pPr>
                <a:defRPr/>
              </a:pPr>
              <a:t>6/17/2020</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65A2E18-1F5F-4526-B47E-5A141D74FD1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53065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5685FB02-7E85-449F-8459-45C9FA11CB3D}" type="datetimeFigureOut">
              <a:rPr lang="en-US">
                <a:solidFill>
                  <a:srgbClr val="FFFFFF"/>
                </a:solidFill>
              </a:rPr>
              <a:pPr>
                <a:defRPr/>
              </a:pPr>
              <a:t>6/17/2020</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87BDD49-F00D-46C2-BE45-1AB951400D7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11157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2F63C79-7EC1-4642-8413-1A0AFF76F5DB}" type="datetimeFigureOut">
              <a:rPr lang="en-US">
                <a:solidFill>
                  <a:srgbClr val="FFFFFF"/>
                </a:solidFill>
              </a:rPr>
              <a:pPr>
                <a:defRPr/>
              </a:pPr>
              <a:t>6/17/2020</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79B2EB1-D97A-4B52-8246-B1569119AD4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50214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A59FA9B-97FF-4C5C-850B-E586E35E6126}" type="datetimeFigureOut">
              <a:rPr lang="en-US">
                <a:solidFill>
                  <a:srgbClr val="FFFFFF"/>
                </a:solidFill>
              </a:rPr>
              <a:pPr>
                <a:defRPr/>
              </a:pPr>
              <a:t>6/17/2020</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48D308-61E0-4C76-AF1C-67DF4084C5B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04693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3EF4A3F-22FB-47BC-AE80-AB339334C267}" type="datetimeFigureOut">
              <a:rPr lang="en-US">
                <a:solidFill>
                  <a:srgbClr val="FFFFFF"/>
                </a:solidFill>
              </a:rPr>
              <a:pPr>
                <a:defRPr/>
              </a:pPr>
              <a:t>6/17/2020</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616EEE-7278-498B-A7F1-E2250C8BD8D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73059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46180F7-9723-41FB-86F0-62EA02F57286}" type="datetimeFigureOut">
              <a:rPr lang="en-US">
                <a:solidFill>
                  <a:srgbClr val="FFFFFF"/>
                </a:solidFill>
              </a:rPr>
              <a:pPr>
                <a:defRPr/>
              </a:pPr>
              <a:t>6/17/2020</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B6745C-51AC-47B5-BD0E-8D26DF33EA9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01531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9356212D-B7FA-4F33-8D6C-6A50911B8CD2}" type="datetimeFigureOut">
              <a:rPr lang="en-US">
                <a:solidFill>
                  <a:srgbClr val="FFFFFF"/>
                </a:solidFill>
              </a:rPr>
              <a:pPr>
                <a:defRPr/>
              </a:pPr>
              <a:t>6/17/2020</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475FF3-7A0A-4442-91E7-8F6EEFFE89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58398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8DB45916-DBCB-42B7-A343-D5D643E3C8B8}" type="datetimeFigureOut">
              <a:rPr lang="en-US">
                <a:solidFill>
                  <a:srgbClr val="FFFFFF"/>
                </a:solidFill>
              </a:rPr>
              <a:pPr>
                <a:defRPr/>
              </a:pPr>
              <a:t>6/17/2020</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BD97AA-C186-4733-8BA2-302C8D83DAC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099404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0898"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80899"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B429D7E2-C72D-41AD-A897-FA9BB10C54B6}" type="datetimeFigureOut">
              <a:rPr lang="en-US">
                <a:solidFill>
                  <a:srgbClr val="FFFFFF"/>
                </a:solidFill>
              </a:rPr>
              <a:pPr>
                <a:defRPr/>
              </a:pPr>
              <a:t>6/17/2020</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B1FDD8-B3A7-42AB-A4C3-BFD7AC6FEF3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20566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3EF4A3F-22FB-47BC-AE80-AB339334C267}" type="datetimeFigureOut">
              <a:rPr lang="en-US">
                <a:solidFill>
                  <a:srgbClr val="FFFFFF"/>
                </a:solidFill>
              </a:rPr>
              <a:pPr>
                <a:defRPr/>
              </a:pPr>
              <a:t>6/17/2020</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616EEE-7278-498B-A7F1-E2250C8BD8D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415151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816F4E8-FDA3-4B41-9C9D-9C83E9A5340C}" type="datetimeFigureOut">
              <a:rPr lang="en-US">
                <a:solidFill>
                  <a:srgbClr val="FFFFFF"/>
                </a:solidFill>
              </a:rPr>
              <a:pPr>
                <a:defRPr/>
              </a:pPr>
              <a:t>6/17/2020</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7E31D7-4D16-4BB1-A58A-2DB9D496EEF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266887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9A76BC6-4670-4056-B2E4-B3EA307B09D2}" type="datetimeFigureOut">
              <a:rPr lang="en-US">
                <a:solidFill>
                  <a:srgbClr val="FFFFFF"/>
                </a:solidFill>
              </a:rPr>
              <a:pPr>
                <a:defRPr/>
              </a:pPr>
              <a:t>6/17/2020</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FE29A7E-7E8A-4682-AA2D-D4731038E2B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638905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2848B9BA-2A98-466E-A55C-F99C0C5A4B4A}" type="datetimeFigureOut">
              <a:rPr lang="en-US">
                <a:solidFill>
                  <a:srgbClr val="FFFFFF"/>
                </a:solidFill>
              </a:rPr>
              <a:pPr>
                <a:defRPr/>
              </a:pPr>
              <a:t>6/17/2020</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65A2E18-1F5F-4526-B47E-5A141D74FD1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300534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5685FB02-7E85-449F-8459-45C9FA11CB3D}" type="datetimeFigureOut">
              <a:rPr lang="en-US">
                <a:solidFill>
                  <a:srgbClr val="FFFFFF"/>
                </a:solidFill>
              </a:rPr>
              <a:pPr>
                <a:defRPr/>
              </a:pPr>
              <a:t>6/17/2020</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87BDD49-F00D-46C2-BE45-1AB951400D7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020646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2F63C79-7EC1-4642-8413-1A0AFF76F5DB}" type="datetimeFigureOut">
              <a:rPr lang="en-US">
                <a:solidFill>
                  <a:srgbClr val="FFFFFF"/>
                </a:solidFill>
              </a:rPr>
              <a:pPr>
                <a:defRPr/>
              </a:pPr>
              <a:t>6/17/2020</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79B2EB1-D97A-4B52-8246-B1569119AD4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89137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816F4E8-FDA3-4B41-9C9D-9C83E9A5340C}" type="datetimeFigureOut">
              <a:rPr lang="en-US">
                <a:solidFill>
                  <a:srgbClr val="FFFFFF"/>
                </a:solidFill>
              </a:rPr>
              <a:pPr>
                <a:defRPr/>
              </a:pPr>
              <a:t>6/17/2020</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7E31D7-4D16-4BB1-A58A-2DB9D496EEF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933174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A59FA9B-97FF-4C5C-850B-E586E35E6126}" type="datetimeFigureOut">
              <a:rPr lang="en-US">
                <a:solidFill>
                  <a:srgbClr val="FFFFFF"/>
                </a:solidFill>
              </a:rPr>
              <a:pPr>
                <a:defRPr/>
              </a:pPr>
              <a:t>6/17/2020</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48D308-61E0-4C76-AF1C-67DF4084C5B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305343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46180F7-9723-41FB-86F0-62EA02F57286}" type="datetimeFigureOut">
              <a:rPr lang="en-US">
                <a:solidFill>
                  <a:srgbClr val="FFFFFF"/>
                </a:solidFill>
              </a:rPr>
              <a:pPr>
                <a:defRPr/>
              </a:pPr>
              <a:t>6/17/2020</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B6745C-51AC-47B5-BD0E-8D26DF33EA9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273211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9356212D-B7FA-4F33-8D6C-6A50911B8CD2}" type="datetimeFigureOut">
              <a:rPr lang="en-US">
                <a:solidFill>
                  <a:srgbClr val="FFFFFF"/>
                </a:solidFill>
              </a:rPr>
              <a:pPr>
                <a:defRPr/>
              </a:pPr>
              <a:t>6/17/2020</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475FF3-7A0A-4442-91E7-8F6EEFFE89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360998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8DB45916-DBCB-42B7-A343-D5D643E3C8B8}" type="datetimeFigureOut">
              <a:rPr lang="en-US">
                <a:solidFill>
                  <a:srgbClr val="FFFFFF"/>
                </a:solidFill>
              </a:rPr>
              <a:pPr>
                <a:defRPr/>
              </a:pPr>
              <a:t>6/17/2020</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BD97AA-C186-4733-8BA2-302C8D83DAC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81018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9A76BC6-4670-4056-B2E4-B3EA307B09D2}" type="datetimeFigureOut">
              <a:rPr lang="en-US">
                <a:solidFill>
                  <a:srgbClr val="FFFFFF"/>
                </a:solidFill>
              </a:rPr>
              <a:pPr>
                <a:defRPr/>
              </a:pPr>
              <a:t>6/17/2020</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FE29A7E-7E8A-4682-AA2D-D4731038E2B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84132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2848B9BA-2A98-466E-A55C-F99C0C5A4B4A}" type="datetimeFigureOut">
              <a:rPr lang="en-US">
                <a:solidFill>
                  <a:srgbClr val="FFFFFF"/>
                </a:solidFill>
              </a:rPr>
              <a:pPr>
                <a:defRPr/>
              </a:pPr>
              <a:t>6/17/2020</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65A2E18-1F5F-4526-B47E-5A141D74FD1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17196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5685FB02-7E85-449F-8459-45C9FA11CB3D}" type="datetimeFigureOut">
              <a:rPr lang="en-US">
                <a:solidFill>
                  <a:srgbClr val="FFFFFF"/>
                </a:solidFill>
              </a:rPr>
              <a:pPr>
                <a:defRPr/>
              </a:pPr>
              <a:t>6/17/2020</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87BDD49-F00D-46C2-BE45-1AB951400D7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19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2F63C79-7EC1-4642-8413-1A0AFF76F5DB}" type="datetimeFigureOut">
              <a:rPr lang="en-US">
                <a:solidFill>
                  <a:srgbClr val="FFFFFF"/>
                </a:solidFill>
              </a:rPr>
              <a:pPr>
                <a:defRPr/>
              </a:pPr>
              <a:t>6/17/2020</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79B2EB1-D97A-4B52-8246-B1569119AD4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46497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A59FA9B-97FF-4C5C-850B-E586E35E6126}" type="datetimeFigureOut">
              <a:rPr lang="en-US">
                <a:solidFill>
                  <a:srgbClr val="FFFFFF"/>
                </a:solidFill>
              </a:rPr>
              <a:pPr>
                <a:defRPr/>
              </a:pPr>
              <a:t>6/17/2020</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48D308-61E0-4C76-AF1C-67DF4084C5B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23973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46180F7-9723-41FB-86F0-62EA02F57286}" type="datetimeFigureOut">
              <a:rPr lang="en-US">
                <a:solidFill>
                  <a:srgbClr val="FFFFFF"/>
                </a:solidFill>
              </a:rPr>
              <a:pPr>
                <a:defRPr/>
              </a:pPr>
              <a:t>6/17/2020</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B6745C-51AC-47B5-BD0E-8D26DF33EA9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35118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9875"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8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pPr>
              <a:defRPr/>
            </a:pPr>
            <a:fld id="{AC64DDC4-6C7D-46AC-A2F2-0437B9D3F45A}" type="datetimeFigureOut">
              <a:rPr lang="en-US">
                <a:solidFill>
                  <a:srgbClr val="FFFFFF"/>
                </a:solidFill>
              </a:rPr>
              <a:pPr>
                <a:defRPr/>
              </a:pPr>
              <a:t>6/17/2020</a:t>
            </a:fld>
            <a:endParaRPr lang="en-US">
              <a:solidFill>
                <a:srgbClr val="FFFFFF"/>
              </a:solidFill>
            </a:endParaRPr>
          </a:p>
        </p:txBody>
      </p:sp>
      <p:sp>
        <p:nvSpPr>
          <p:cNvPr id="798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pPr>
              <a:defRPr/>
            </a:pPr>
            <a:endParaRPr lang="en-US">
              <a:solidFill>
                <a:srgbClr val="FFFFFF"/>
              </a:solidFill>
            </a:endParaRPr>
          </a:p>
        </p:txBody>
      </p:sp>
      <p:sp>
        <p:nvSpPr>
          <p:cNvPr id="798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pPr>
              <a:defRPr/>
            </a:pPr>
            <a:fld id="{5E311206-3135-4900-9B28-A2F514D1FB7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33892995"/>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9875"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8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pPr>
              <a:defRPr/>
            </a:pPr>
            <a:fld id="{AC64DDC4-6C7D-46AC-A2F2-0437B9D3F45A}" type="datetimeFigureOut">
              <a:rPr lang="en-US">
                <a:solidFill>
                  <a:srgbClr val="FFFFFF"/>
                </a:solidFill>
              </a:rPr>
              <a:pPr>
                <a:defRPr/>
              </a:pPr>
              <a:t>6/17/2020</a:t>
            </a:fld>
            <a:endParaRPr lang="en-US">
              <a:solidFill>
                <a:srgbClr val="FFFFFF"/>
              </a:solidFill>
            </a:endParaRPr>
          </a:p>
        </p:txBody>
      </p:sp>
      <p:sp>
        <p:nvSpPr>
          <p:cNvPr id="798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pPr>
              <a:defRPr/>
            </a:pPr>
            <a:endParaRPr lang="en-US">
              <a:solidFill>
                <a:srgbClr val="FFFFFF"/>
              </a:solidFill>
            </a:endParaRPr>
          </a:p>
        </p:txBody>
      </p:sp>
      <p:sp>
        <p:nvSpPr>
          <p:cNvPr id="798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pPr>
              <a:defRPr/>
            </a:pPr>
            <a:fld id="{5E311206-3135-4900-9B28-A2F514D1FB7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33944030"/>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9875"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8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pPr>
              <a:defRPr/>
            </a:pPr>
            <a:fld id="{AC64DDC4-6C7D-46AC-A2F2-0437B9D3F45A}" type="datetimeFigureOut">
              <a:rPr lang="en-US">
                <a:solidFill>
                  <a:srgbClr val="FFFFFF"/>
                </a:solidFill>
              </a:rPr>
              <a:pPr>
                <a:defRPr/>
              </a:pPr>
              <a:t>6/17/2020</a:t>
            </a:fld>
            <a:endParaRPr lang="en-US">
              <a:solidFill>
                <a:srgbClr val="FFFFFF"/>
              </a:solidFill>
            </a:endParaRPr>
          </a:p>
        </p:txBody>
      </p:sp>
      <p:sp>
        <p:nvSpPr>
          <p:cNvPr id="798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pPr>
              <a:defRPr/>
            </a:pPr>
            <a:endParaRPr lang="en-US">
              <a:solidFill>
                <a:srgbClr val="FFFFFF"/>
              </a:solidFill>
            </a:endParaRPr>
          </a:p>
        </p:txBody>
      </p:sp>
      <p:sp>
        <p:nvSpPr>
          <p:cNvPr id="798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pPr>
              <a:defRPr/>
            </a:pPr>
            <a:fld id="{5E311206-3135-4900-9B28-A2F514D1FB7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65132295"/>
      </p:ext>
    </p:extLst>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8.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8.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2.xml"/><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539552" y="1844824"/>
            <a:ext cx="7772400" cy="3168352"/>
          </a:xfrm>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en-GB" sz="7200" b="1" dirty="0" smtClean="0">
                <a:ln w="11430">
                  <a:solidFill>
                    <a:schemeClr val="tx1"/>
                  </a:solidFill>
                </a:ln>
                <a:solidFill>
                  <a:schemeClr val="tx1"/>
                </a:solidFill>
                <a:effectLst>
                  <a:outerShdw blurRad="50800" dist="39000" dir="5460000" algn="tl">
                    <a:srgbClr val="000000">
                      <a:alpha val="38000"/>
                    </a:srgbClr>
                  </a:outerShdw>
                </a:effectLst>
              </a:rPr>
              <a:t>   </a:t>
            </a:r>
            <a:r>
              <a:rPr lang="en-GB" b="1" dirty="0" smtClean="0">
                <a:ln w="11430">
                  <a:solidFill>
                    <a:schemeClr val="tx1"/>
                  </a:solidFill>
                </a:ln>
                <a:solidFill>
                  <a:schemeClr val="tx1"/>
                </a:solidFill>
                <a:effectLst>
                  <a:outerShdw blurRad="50800" dist="39000" dir="5460000" algn="tl">
                    <a:srgbClr val="000000">
                      <a:alpha val="38000"/>
                    </a:srgbClr>
                  </a:outerShdw>
                </a:effectLst>
              </a:rPr>
              <a:t>St. Ursula’s </a:t>
            </a:r>
            <a:br>
              <a:rPr lang="en-GB" b="1" dirty="0" smtClean="0">
                <a:ln w="11430">
                  <a:solidFill>
                    <a:schemeClr val="tx1"/>
                  </a:solidFill>
                </a:ln>
                <a:solidFill>
                  <a:schemeClr val="tx1"/>
                </a:solidFill>
                <a:effectLst>
                  <a:outerShdw blurRad="50800" dist="39000" dir="5460000" algn="tl">
                    <a:srgbClr val="000000">
                      <a:alpha val="38000"/>
                    </a:srgbClr>
                  </a:outerShdw>
                </a:effectLst>
              </a:rPr>
            </a:br>
            <a:r>
              <a:rPr lang="en-GB" b="1" dirty="0" smtClean="0">
                <a:ln w="11430">
                  <a:solidFill>
                    <a:schemeClr val="tx1"/>
                  </a:solidFill>
                </a:ln>
                <a:solidFill>
                  <a:schemeClr val="tx1"/>
                </a:solidFill>
                <a:effectLst>
                  <a:outerShdw blurRad="50800" dist="39000" dir="5460000" algn="tl">
                    <a:srgbClr val="000000">
                      <a:alpha val="38000"/>
                    </a:srgbClr>
                  </a:outerShdw>
                </a:effectLst>
              </a:rPr>
              <a:t>Catholic Primary School</a:t>
            </a:r>
            <a:br>
              <a:rPr lang="en-GB" b="1" dirty="0" smtClean="0">
                <a:ln w="11430">
                  <a:solidFill>
                    <a:schemeClr val="tx1"/>
                  </a:solidFill>
                </a:ln>
                <a:solidFill>
                  <a:schemeClr val="tx1"/>
                </a:solidFill>
                <a:effectLst>
                  <a:outerShdw blurRad="50800" dist="39000" dir="5460000" algn="tl">
                    <a:srgbClr val="000000">
                      <a:alpha val="38000"/>
                    </a:srgbClr>
                  </a:outerShdw>
                </a:effectLst>
              </a:rPr>
            </a:br>
            <a:r>
              <a:rPr lang="en-GB" b="1" dirty="0">
                <a:ln w="11430">
                  <a:solidFill>
                    <a:schemeClr val="tx1"/>
                  </a:solidFill>
                </a:ln>
                <a:solidFill>
                  <a:schemeClr val="tx1"/>
                </a:solidFill>
                <a:effectLst>
                  <a:outerShdw blurRad="50800" dist="39000" dir="5460000" algn="tl">
                    <a:srgbClr val="000000">
                      <a:alpha val="38000"/>
                    </a:srgbClr>
                  </a:outerShdw>
                </a:effectLst>
              </a:rPr>
              <a:t>&amp;</a:t>
            </a:r>
            <a:r>
              <a:rPr lang="en-GB" sz="7200" b="1" dirty="0" smtClean="0">
                <a:ln w="11430">
                  <a:solidFill>
                    <a:schemeClr val="tx1"/>
                  </a:solidFill>
                </a:ln>
                <a:solidFill>
                  <a:schemeClr val="tx1"/>
                </a:solidFill>
                <a:effectLst>
                  <a:outerShdw blurRad="50800" dist="39000" dir="5460000" algn="tl">
                    <a:srgbClr val="000000">
                      <a:alpha val="38000"/>
                    </a:srgbClr>
                  </a:outerShdw>
                </a:effectLst>
              </a:rPr>
              <a:t/>
            </a:r>
            <a:br>
              <a:rPr lang="en-GB" sz="7200" b="1" dirty="0" smtClean="0">
                <a:ln w="11430">
                  <a:solidFill>
                    <a:schemeClr val="tx1"/>
                  </a:solidFill>
                </a:ln>
                <a:solidFill>
                  <a:schemeClr val="tx1"/>
                </a:solidFill>
                <a:effectLst>
                  <a:outerShdw blurRad="50800" dist="39000" dir="5460000" algn="tl">
                    <a:srgbClr val="000000">
                      <a:alpha val="38000"/>
                    </a:srgbClr>
                  </a:outerShdw>
                </a:effectLst>
              </a:rPr>
            </a:br>
            <a:r>
              <a:rPr lang="en-GB" sz="4800" b="1" dirty="0" smtClean="0">
                <a:ln w="11430">
                  <a:solidFill>
                    <a:schemeClr val="tx1"/>
                  </a:solidFill>
                </a:ln>
                <a:solidFill>
                  <a:schemeClr val="tx1"/>
                </a:solidFill>
                <a:effectLst>
                  <a:outerShdw blurRad="50800" dist="39000" dir="5460000" algn="tl">
                    <a:srgbClr val="000000">
                      <a:alpha val="38000"/>
                    </a:srgbClr>
                  </a:outerShdw>
                </a:effectLst>
              </a:rPr>
              <a:t>Nursery</a:t>
            </a:r>
            <a:endParaRPr lang="en-GB" sz="4800" b="1" dirty="0">
              <a:ln w="11430">
                <a:solidFill>
                  <a:schemeClr val="tx1"/>
                </a:solidFill>
              </a:ln>
              <a:solidFill>
                <a:schemeClr val="tx1"/>
              </a:solidFill>
              <a:effectLst>
                <a:outerShdw blurRad="50800" dist="39000" dir="5460000" algn="tl">
                  <a:srgbClr val="000000">
                    <a:alpha val="38000"/>
                  </a:srgbClr>
                </a:outerShdw>
              </a:effectLst>
            </a:endParaRPr>
          </a:p>
        </p:txBody>
      </p:sp>
      <p:graphicFrame>
        <p:nvGraphicFramePr>
          <p:cNvPr id="1026" name="Object 2"/>
          <p:cNvGraphicFramePr>
            <a:graphicFrameLocks noChangeAspect="1"/>
          </p:cNvGraphicFramePr>
          <p:nvPr>
            <p:extLst>
              <p:ext uri="{D42A27DB-BD31-4B8C-83A1-F6EECF244321}">
                <p14:modId xmlns:p14="http://schemas.microsoft.com/office/powerpoint/2010/main" val="3108458744"/>
              </p:ext>
            </p:extLst>
          </p:nvPr>
        </p:nvGraphicFramePr>
        <p:xfrm>
          <a:off x="107504" y="116632"/>
          <a:ext cx="1584325" cy="2146300"/>
        </p:xfrm>
        <a:graphic>
          <a:graphicData uri="http://schemas.openxmlformats.org/presentationml/2006/ole">
            <mc:AlternateContent xmlns:mc="http://schemas.openxmlformats.org/markup-compatibility/2006">
              <mc:Choice xmlns:v="urn:schemas-microsoft-com:vml" Requires="v">
                <p:oleObj spid="_x0000_s1243" name="Picture" r:id="rId4" imgW="1715183" imgH="2325020" progId="Word.Picture.8">
                  <p:embed/>
                </p:oleObj>
              </mc:Choice>
              <mc:Fallback>
                <p:oleObj name="Picture" r:id="rId4" imgW="1715183" imgH="2325020" progId="Word.Picture.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16632"/>
                        <a:ext cx="1584325" cy="214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Half Frame 6"/>
          <p:cNvSpPr/>
          <p:nvPr/>
        </p:nvSpPr>
        <p:spPr>
          <a:xfrm rot="5400000">
            <a:off x="6444208" y="-603448"/>
            <a:ext cx="1512168" cy="3240360"/>
          </a:xfrm>
          <a:prstGeom prst="halfFram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9" name="Half Frame 8"/>
          <p:cNvSpPr/>
          <p:nvPr/>
        </p:nvSpPr>
        <p:spPr>
          <a:xfrm rot="16200000">
            <a:off x="1259632" y="4149080"/>
            <a:ext cx="1512168" cy="3240360"/>
          </a:xfrm>
          <a:prstGeom prst="halfFram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graphicFrame>
        <p:nvGraphicFramePr>
          <p:cNvPr id="6" name="Object 3"/>
          <p:cNvGraphicFramePr>
            <a:graphicFrameLocks noChangeAspect="1"/>
          </p:cNvGraphicFramePr>
          <p:nvPr>
            <p:extLst>
              <p:ext uri="{D42A27DB-BD31-4B8C-83A1-F6EECF244321}">
                <p14:modId xmlns:p14="http://schemas.microsoft.com/office/powerpoint/2010/main" val="1006978412"/>
              </p:ext>
            </p:extLst>
          </p:nvPr>
        </p:nvGraphicFramePr>
        <p:xfrm>
          <a:off x="6839991" y="4653682"/>
          <a:ext cx="1990725" cy="1871662"/>
        </p:xfrm>
        <a:graphic>
          <a:graphicData uri="http://schemas.openxmlformats.org/presentationml/2006/ole">
            <mc:AlternateContent xmlns:mc="http://schemas.openxmlformats.org/markup-compatibility/2006">
              <mc:Choice xmlns:v="urn:schemas-microsoft-com:vml" Requires="v">
                <p:oleObj spid="_x0000_s1244" r:id="rId6" imgW="7887801" imgH="7419048" progId="">
                  <p:embed/>
                </p:oleObj>
              </mc:Choice>
              <mc:Fallback>
                <p:oleObj r:id="rId6" imgW="7887801" imgH="7419048"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9991" y="4653682"/>
                        <a:ext cx="1990725" cy="1871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2400" dirty="0">
                <a:effectLst/>
              </a:rPr>
              <a:t>This is the garden; there will be lots of fun things to do outside.  </a:t>
            </a:r>
            <a:r>
              <a:rPr lang="en-GB" dirty="0">
                <a:effectLst/>
              </a:rPr>
              <a:t/>
            </a:r>
            <a:br>
              <a:rPr lang="en-GB" dirty="0">
                <a:effectLst/>
              </a:rPr>
            </a:br>
            <a:endParaRPr lang="en-GB" sz="2400" dirty="0"/>
          </a:p>
        </p:txBody>
      </p:sp>
      <p:pic>
        <p:nvPicPr>
          <p:cNvPr id="3" name="Picture 2"/>
          <p:cNvPicPr>
            <a:picLocks noChangeAspect="1"/>
          </p:cNvPicPr>
          <p:nvPr/>
        </p:nvPicPr>
        <p:blipFill>
          <a:blip r:embed="rId2"/>
          <a:stretch>
            <a:fillRect/>
          </a:stretch>
        </p:blipFill>
        <p:spPr>
          <a:xfrm>
            <a:off x="3707904" y="2492896"/>
            <a:ext cx="1914310" cy="2554445"/>
          </a:xfrm>
          <a:prstGeom prst="rect">
            <a:avLst/>
          </a:prstGeom>
        </p:spPr>
      </p:pic>
      <p:pic>
        <p:nvPicPr>
          <p:cNvPr id="4" name="Picture 3"/>
          <p:cNvPicPr>
            <a:picLocks noChangeAspect="1"/>
          </p:cNvPicPr>
          <p:nvPr/>
        </p:nvPicPr>
        <p:blipFill rotWithShape="1">
          <a:blip r:embed="rId3"/>
          <a:srcRect t="31995"/>
          <a:stretch/>
        </p:blipFill>
        <p:spPr>
          <a:xfrm>
            <a:off x="539552" y="1733455"/>
            <a:ext cx="2664183" cy="1359869"/>
          </a:xfrm>
          <a:prstGeom prst="rect">
            <a:avLst/>
          </a:prstGeom>
        </p:spPr>
      </p:pic>
      <p:pic>
        <p:nvPicPr>
          <p:cNvPr id="5" name="Picture 4"/>
          <p:cNvPicPr>
            <a:picLocks noChangeAspect="1"/>
          </p:cNvPicPr>
          <p:nvPr/>
        </p:nvPicPr>
        <p:blipFill>
          <a:blip r:embed="rId4"/>
          <a:stretch>
            <a:fillRect/>
          </a:stretch>
        </p:blipFill>
        <p:spPr>
          <a:xfrm>
            <a:off x="6156176" y="4653136"/>
            <a:ext cx="2670279" cy="1999661"/>
          </a:xfrm>
          <a:prstGeom prst="rect">
            <a:avLst/>
          </a:prstGeom>
        </p:spPr>
      </p:pic>
    </p:spTree>
    <p:extLst>
      <p:ext uri="{BB962C8B-B14F-4D97-AF65-F5344CB8AC3E}">
        <p14:creationId xmlns:p14="http://schemas.microsoft.com/office/powerpoint/2010/main" val="2639915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371600"/>
          </a:xfrm>
        </p:spPr>
        <p:txBody>
          <a:bodyPr/>
          <a:lstStyle/>
          <a:p>
            <a:r>
              <a:rPr lang="en-GB" sz="3600" b="1" dirty="0" smtClean="0"/>
              <a:t>Snack and lunch</a:t>
            </a:r>
            <a:endParaRPr lang="en-GB" sz="3600" b="1" dirty="0"/>
          </a:p>
        </p:txBody>
      </p:sp>
      <p:sp>
        <p:nvSpPr>
          <p:cNvPr id="4" name="Title 1"/>
          <p:cNvSpPr txBox="1">
            <a:spLocks/>
          </p:cNvSpPr>
          <p:nvPr/>
        </p:nvSpPr>
        <p:spPr bwMode="auto">
          <a:xfrm>
            <a:off x="395536" y="126876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algn="l"/>
            <a:r>
              <a:rPr lang="en-GB" sz="1600" kern="0" dirty="0" smtClean="0">
                <a:effectLst/>
              </a:rPr>
              <a:t>*You will have a fruit and milk / water at Snack time. </a:t>
            </a:r>
          </a:p>
          <a:p>
            <a:pPr algn="l"/>
            <a:r>
              <a:rPr lang="en-GB" sz="1600" kern="0" dirty="0" smtClean="0">
                <a:effectLst/>
              </a:rPr>
              <a:t>*You must bring a packed lunch to School for lunch time. </a:t>
            </a:r>
          </a:p>
          <a:p>
            <a:pPr algn="l"/>
            <a:r>
              <a:rPr lang="en-GB" sz="1600" kern="0" dirty="0" smtClean="0">
                <a:effectLst/>
              </a:rPr>
              <a:t>*You will also need to have a </a:t>
            </a:r>
            <a:r>
              <a:rPr lang="en-GB" sz="1600" b="1" kern="0" dirty="0" smtClean="0">
                <a:effectLst/>
              </a:rPr>
              <a:t>plastic</a:t>
            </a:r>
            <a:r>
              <a:rPr lang="en-GB" sz="1600" kern="0" dirty="0" smtClean="0">
                <a:effectLst/>
              </a:rPr>
              <a:t> water bottle in school each day. It will have to be a bottle that you can drink from without an adult helping you. </a:t>
            </a:r>
            <a:endParaRPr lang="en-GB" sz="1600" kern="0" dirty="0">
              <a:effectLst/>
            </a:endParaRPr>
          </a:p>
        </p:txBody>
      </p:sp>
      <p:sp>
        <p:nvSpPr>
          <p:cNvPr id="5" name="Title 1"/>
          <p:cNvSpPr txBox="1">
            <a:spLocks/>
          </p:cNvSpPr>
          <p:nvPr/>
        </p:nvSpPr>
        <p:spPr bwMode="auto">
          <a:xfrm>
            <a:off x="395536" y="5122409"/>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algn="l"/>
            <a:r>
              <a:rPr lang="en-GB" sz="1600" kern="0" dirty="0" smtClean="0">
                <a:effectLst/>
              </a:rPr>
              <a:t>*Work at feeding yourself if you can’t do this yet. </a:t>
            </a:r>
          </a:p>
          <a:p>
            <a:pPr algn="l"/>
            <a:r>
              <a:rPr lang="en-GB" sz="1600" kern="0" dirty="0" smtClean="0">
                <a:effectLst/>
              </a:rPr>
              <a:t>*</a:t>
            </a:r>
            <a:r>
              <a:rPr lang="en-GB" sz="1600" b="1" kern="0" dirty="0" smtClean="0">
                <a:effectLst/>
              </a:rPr>
              <a:t>Ask an adult to show you where your name is on the lunch bag and water bottle so that you can know how to find your things</a:t>
            </a:r>
            <a:r>
              <a:rPr lang="en-GB" sz="1600" kern="0" dirty="0" smtClean="0">
                <a:effectLst/>
              </a:rPr>
              <a:t>. </a:t>
            </a:r>
            <a:endParaRPr lang="en-GB" sz="1600" kern="0" dirty="0">
              <a:effectLst/>
            </a:endParaRPr>
          </a:p>
        </p:txBody>
      </p:sp>
      <p:pic>
        <p:nvPicPr>
          <p:cNvPr id="6" name="Picture 5"/>
          <p:cNvPicPr>
            <a:picLocks noChangeAspect="1"/>
          </p:cNvPicPr>
          <p:nvPr/>
        </p:nvPicPr>
        <p:blipFill>
          <a:blip r:embed="rId2"/>
          <a:stretch>
            <a:fillRect/>
          </a:stretch>
        </p:blipFill>
        <p:spPr>
          <a:xfrm rot="20828363">
            <a:off x="595112" y="2924944"/>
            <a:ext cx="2021090" cy="2021090"/>
          </a:xfrm>
          <a:prstGeom prst="rect">
            <a:avLst/>
          </a:prstGeom>
        </p:spPr>
      </p:pic>
      <p:pic>
        <p:nvPicPr>
          <p:cNvPr id="7" name="Picture 6"/>
          <p:cNvPicPr>
            <a:picLocks noChangeAspect="1"/>
          </p:cNvPicPr>
          <p:nvPr/>
        </p:nvPicPr>
        <p:blipFill>
          <a:blip r:embed="rId3"/>
          <a:stretch>
            <a:fillRect/>
          </a:stretch>
        </p:blipFill>
        <p:spPr>
          <a:xfrm>
            <a:off x="3399679" y="3132836"/>
            <a:ext cx="2012776" cy="2012776"/>
          </a:xfrm>
          <a:prstGeom prst="rect">
            <a:avLst/>
          </a:prstGeom>
        </p:spPr>
      </p:pic>
      <p:pic>
        <p:nvPicPr>
          <p:cNvPr id="3" name="Picture 2"/>
          <p:cNvPicPr>
            <a:picLocks noChangeAspect="1"/>
          </p:cNvPicPr>
          <p:nvPr/>
        </p:nvPicPr>
        <p:blipFill>
          <a:blip r:embed="rId4"/>
          <a:stretch>
            <a:fillRect/>
          </a:stretch>
        </p:blipFill>
        <p:spPr>
          <a:xfrm rot="651598">
            <a:off x="6218165" y="2834048"/>
            <a:ext cx="2416481" cy="2416481"/>
          </a:xfrm>
          <a:prstGeom prst="rect">
            <a:avLst/>
          </a:prstGeom>
        </p:spPr>
      </p:pic>
    </p:spTree>
    <p:extLst>
      <p:ext uri="{BB962C8B-B14F-4D97-AF65-F5344CB8AC3E}">
        <p14:creationId xmlns:p14="http://schemas.microsoft.com/office/powerpoint/2010/main" val="2991286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sz="quarter" idx="1"/>
          </p:nvPr>
        </p:nvSpPr>
        <p:spPr>
          <a:xfrm>
            <a:off x="467544" y="476672"/>
            <a:ext cx="8280920" cy="6048672"/>
          </a:xfrm>
        </p:spPr>
        <p:txBody>
          <a:bodyPr/>
          <a:lstStyle/>
          <a:p>
            <a:pPr algn="l" fontAlgn="auto">
              <a:spcBef>
                <a:spcPts val="0"/>
              </a:spcBef>
              <a:spcAft>
                <a:spcPts val="0"/>
              </a:spcAft>
              <a:defRPr/>
            </a:pPr>
            <a:r>
              <a:rPr lang="en-GB" sz="1800" b="1" u="sng" dirty="0" smtClean="0">
                <a:effectLst/>
              </a:rPr>
              <a:t>For parents to know: </a:t>
            </a:r>
          </a:p>
          <a:p>
            <a:pPr algn="l" fontAlgn="auto">
              <a:spcBef>
                <a:spcPts val="0"/>
              </a:spcBef>
              <a:spcAft>
                <a:spcPts val="0"/>
              </a:spcAft>
              <a:defRPr/>
            </a:pPr>
            <a:r>
              <a:rPr lang="en-GB" sz="1800" dirty="0" smtClean="0">
                <a:effectLst/>
              </a:rPr>
              <a:t>The </a:t>
            </a:r>
            <a:r>
              <a:rPr lang="en-GB" sz="1800" dirty="0">
                <a:effectLst/>
              </a:rPr>
              <a:t>children follow a </a:t>
            </a:r>
            <a:r>
              <a:rPr lang="en-GB" sz="1800" dirty="0" smtClean="0">
                <a:effectLst/>
              </a:rPr>
              <a:t>play-based topic curriculum </a:t>
            </a:r>
            <a:r>
              <a:rPr lang="en-GB" sz="1800" dirty="0">
                <a:effectLst/>
              </a:rPr>
              <a:t>that is child-led.  They will be offered opportunities to stimulate their thinking but </a:t>
            </a:r>
            <a:r>
              <a:rPr lang="en-GB" sz="1800" dirty="0" smtClean="0">
                <a:effectLst/>
              </a:rPr>
              <a:t>are encouraged </a:t>
            </a:r>
            <a:r>
              <a:rPr lang="en-GB" sz="1800" dirty="0">
                <a:effectLst/>
              </a:rPr>
              <a:t>to explore for themselves. </a:t>
            </a:r>
            <a:r>
              <a:rPr lang="en-GB" sz="1800" dirty="0" smtClean="0">
                <a:effectLst/>
              </a:rPr>
              <a:t>Planning </a:t>
            </a:r>
            <a:r>
              <a:rPr lang="en-GB" sz="1800" dirty="0">
                <a:effectLst/>
              </a:rPr>
              <a:t>is put onto the website on a weekly basis so that parents know what their children are learning and can enhance this through discussion at home.  </a:t>
            </a:r>
          </a:p>
          <a:p>
            <a:endParaRPr lang="en-GB" dirty="0">
              <a:effectLs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6361" y="2869797"/>
            <a:ext cx="3236979" cy="2427734"/>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1723"/>
          <a:stretch/>
        </p:blipFill>
        <p:spPr>
          <a:xfrm rot="5400000">
            <a:off x="3221674" y="2843392"/>
            <a:ext cx="2588908" cy="248054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820771" y="2901369"/>
            <a:ext cx="3312369" cy="2484277"/>
          </a:xfrm>
          <a:prstGeom prst="rect">
            <a:avLst/>
          </a:prstGeom>
        </p:spPr>
      </p:pic>
    </p:spTree>
    <p:extLst>
      <p:ext uri="{BB962C8B-B14F-4D97-AF65-F5344CB8AC3E}">
        <p14:creationId xmlns:p14="http://schemas.microsoft.com/office/powerpoint/2010/main" val="1897891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p:nvPr>
        </p:nvSpPr>
        <p:spPr>
          <a:xfrm>
            <a:off x="467544" y="188640"/>
            <a:ext cx="7772400" cy="792088"/>
          </a:xfrm>
        </p:spPr>
        <p:txBody>
          <a:bodyPr/>
          <a:lstStyle/>
          <a:p>
            <a:r>
              <a:rPr lang="en-GB" sz="2800" dirty="0" smtClean="0"/>
              <a:t>Getting ready for school</a:t>
            </a:r>
            <a:endParaRPr lang="en-GB" sz="2800" dirty="0"/>
          </a:p>
        </p:txBody>
      </p:sp>
      <p:sp>
        <p:nvSpPr>
          <p:cNvPr id="4" name="Subtitle 3"/>
          <p:cNvSpPr>
            <a:spLocks noGrp="1"/>
          </p:cNvSpPr>
          <p:nvPr>
            <p:ph type="subTitle" sz="quarter" idx="1"/>
          </p:nvPr>
        </p:nvSpPr>
        <p:spPr>
          <a:xfrm>
            <a:off x="323528" y="908720"/>
            <a:ext cx="8280920" cy="5760640"/>
          </a:xfrm>
        </p:spPr>
        <p:txBody>
          <a:bodyPr/>
          <a:lstStyle/>
          <a:p>
            <a:pPr algn="l">
              <a:spcBef>
                <a:spcPct val="0"/>
              </a:spcBef>
            </a:pPr>
            <a:r>
              <a:rPr lang="en-GB" sz="1600" b="1" dirty="0"/>
              <a:t>Children should be encouraged to </a:t>
            </a:r>
            <a:r>
              <a:rPr lang="en-GB" sz="1600" b="1" dirty="0" smtClean="0"/>
              <a:t>develop their independence</a:t>
            </a:r>
            <a:endParaRPr lang="en-GB" sz="1600" b="1" dirty="0"/>
          </a:p>
          <a:p>
            <a:pPr algn="l">
              <a:spcBef>
                <a:spcPct val="0"/>
              </a:spcBef>
            </a:pPr>
            <a:r>
              <a:rPr lang="en-GB" sz="1600" b="1" dirty="0"/>
              <a:t>Useful skills to practice with your child in preparation for Nursery:</a:t>
            </a:r>
            <a:r>
              <a:rPr lang="en-GB" sz="1800" b="1" dirty="0"/>
              <a:t> </a:t>
            </a:r>
            <a:endParaRPr lang="en-GB" sz="1800" b="1" dirty="0" smtClean="0"/>
          </a:p>
          <a:p>
            <a:pPr algn="l">
              <a:lnSpc>
                <a:spcPct val="150000"/>
              </a:lnSpc>
              <a:spcBef>
                <a:spcPct val="0"/>
              </a:spcBef>
              <a:buFontTx/>
              <a:buChar char="•"/>
            </a:pPr>
            <a:r>
              <a:rPr lang="en-GB" sz="1400" dirty="0" smtClean="0">
                <a:effectLst/>
              </a:rPr>
              <a:t>Saying </a:t>
            </a:r>
            <a:r>
              <a:rPr lang="en-GB" sz="1400" dirty="0">
                <a:effectLst/>
              </a:rPr>
              <a:t>short </a:t>
            </a:r>
            <a:r>
              <a:rPr lang="en-GB" sz="1400" dirty="0" smtClean="0">
                <a:effectLst/>
              </a:rPr>
              <a:t>prayers;</a:t>
            </a:r>
          </a:p>
          <a:p>
            <a:pPr algn="l">
              <a:lnSpc>
                <a:spcPct val="150000"/>
              </a:lnSpc>
              <a:spcBef>
                <a:spcPct val="0"/>
              </a:spcBef>
              <a:buFontTx/>
              <a:buChar char="•"/>
            </a:pPr>
            <a:r>
              <a:rPr lang="en-GB" sz="1400" dirty="0" smtClean="0">
                <a:effectLst/>
              </a:rPr>
              <a:t>Attending Mass during the year (once it is safe to do so);</a:t>
            </a:r>
            <a:endParaRPr lang="en-GB" sz="1400" dirty="0">
              <a:effectLst/>
            </a:endParaRPr>
          </a:p>
          <a:p>
            <a:pPr algn="l">
              <a:lnSpc>
                <a:spcPct val="150000"/>
              </a:lnSpc>
              <a:spcBef>
                <a:spcPct val="0"/>
              </a:spcBef>
              <a:buFontTx/>
              <a:buChar char="•"/>
            </a:pPr>
            <a:r>
              <a:rPr lang="en-GB" sz="1400" dirty="0">
                <a:effectLst/>
              </a:rPr>
              <a:t>Putting on their own coat;</a:t>
            </a:r>
          </a:p>
          <a:p>
            <a:pPr algn="l">
              <a:lnSpc>
                <a:spcPct val="150000"/>
              </a:lnSpc>
              <a:spcBef>
                <a:spcPct val="0"/>
              </a:spcBef>
              <a:buFontTx/>
              <a:buChar char="•"/>
            </a:pPr>
            <a:r>
              <a:rPr lang="en-GB" sz="1400" dirty="0">
                <a:effectLst/>
              </a:rPr>
              <a:t>Taking off their jumper, turning it the right way around and putting the jumper on;</a:t>
            </a:r>
          </a:p>
          <a:p>
            <a:pPr algn="l">
              <a:lnSpc>
                <a:spcPct val="150000"/>
              </a:lnSpc>
              <a:spcBef>
                <a:spcPct val="0"/>
              </a:spcBef>
              <a:buFontTx/>
              <a:buChar char="•"/>
            </a:pPr>
            <a:r>
              <a:rPr lang="en-GB" sz="1400" dirty="0">
                <a:effectLst/>
              </a:rPr>
              <a:t>Putting on and taking off their own shoes</a:t>
            </a:r>
            <a:r>
              <a:rPr lang="en-GB" sz="1400" dirty="0" smtClean="0">
                <a:effectLst/>
              </a:rPr>
              <a:t>;</a:t>
            </a:r>
          </a:p>
          <a:p>
            <a:pPr algn="l">
              <a:lnSpc>
                <a:spcPct val="150000"/>
              </a:lnSpc>
              <a:spcBef>
                <a:spcPct val="0"/>
              </a:spcBef>
              <a:buFontTx/>
              <a:buChar char="•"/>
            </a:pPr>
            <a:r>
              <a:rPr lang="en-GB" sz="1400" dirty="0" smtClean="0">
                <a:effectLst/>
              </a:rPr>
              <a:t>Recognising their own names;</a:t>
            </a:r>
            <a:endParaRPr lang="en-GB" sz="1400" dirty="0">
              <a:effectLst/>
            </a:endParaRPr>
          </a:p>
          <a:p>
            <a:pPr algn="l">
              <a:lnSpc>
                <a:spcPct val="150000"/>
              </a:lnSpc>
              <a:spcBef>
                <a:spcPct val="0"/>
              </a:spcBef>
              <a:buFontTx/>
              <a:buChar char="•"/>
            </a:pPr>
            <a:r>
              <a:rPr lang="en-GB" sz="1400" dirty="0">
                <a:effectLst/>
              </a:rPr>
              <a:t>Be fully toilet trained;</a:t>
            </a:r>
          </a:p>
          <a:p>
            <a:pPr algn="l">
              <a:lnSpc>
                <a:spcPct val="150000"/>
              </a:lnSpc>
              <a:spcBef>
                <a:spcPct val="0"/>
              </a:spcBef>
              <a:buFontTx/>
              <a:buChar char="•"/>
            </a:pPr>
            <a:r>
              <a:rPr lang="en-GB" sz="1400" dirty="0">
                <a:effectLst/>
              </a:rPr>
              <a:t>Wash and dry their hands;</a:t>
            </a:r>
          </a:p>
          <a:p>
            <a:pPr algn="l">
              <a:lnSpc>
                <a:spcPct val="150000"/>
              </a:lnSpc>
              <a:spcBef>
                <a:spcPct val="0"/>
              </a:spcBef>
              <a:buFontTx/>
              <a:buChar char="•"/>
            </a:pPr>
            <a:r>
              <a:rPr lang="en-GB" sz="1400" dirty="0">
                <a:effectLst/>
              </a:rPr>
              <a:t>Blow and wipe their own </a:t>
            </a:r>
            <a:r>
              <a:rPr lang="en-GB" sz="1400" dirty="0" smtClean="0">
                <a:effectLst/>
              </a:rPr>
              <a:t>nose and thrown the tissue in the bin;</a:t>
            </a:r>
            <a:endParaRPr lang="en-GB" sz="1400" dirty="0">
              <a:effectLst/>
            </a:endParaRPr>
          </a:p>
          <a:p>
            <a:pPr algn="l">
              <a:lnSpc>
                <a:spcPct val="150000"/>
              </a:lnSpc>
              <a:spcBef>
                <a:spcPct val="0"/>
              </a:spcBef>
              <a:buFontTx/>
              <a:buChar char="•"/>
            </a:pPr>
            <a:r>
              <a:rPr lang="en-GB" sz="1400" dirty="0">
                <a:effectLst/>
              </a:rPr>
              <a:t>Looking at </a:t>
            </a:r>
            <a:r>
              <a:rPr lang="en-GB" sz="1400" dirty="0" smtClean="0">
                <a:effectLst/>
              </a:rPr>
              <a:t>books independently; </a:t>
            </a:r>
            <a:endParaRPr lang="en-GB" sz="1400" dirty="0">
              <a:effectLst/>
            </a:endParaRPr>
          </a:p>
          <a:p>
            <a:pPr algn="l">
              <a:lnSpc>
                <a:spcPct val="150000"/>
              </a:lnSpc>
              <a:spcBef>
                <a:spcPct val="0"/>
              </a:spcBef>
              <a:buFontTx/>
              <a:buChar char="•"/>
            </a:pPr>
            <a:r>
              <a:rPr lang="en-GB" sz="1400" dirty="0">
                <a:effectLst/>
              </a:rPr>
              <a:t>Have an awareness of  letters, words, shapes and numbers in their environment;</a:t>
            </a:r>
          </a:p>
          <a:p>
            <a:pPr algn="l">
              <a:lnSpc>
                <a:spcPct val="150000"/>
              </a:lnSpc>
              <a:spcBef>
                <a:spcPct val="0"/>
              </a:spcBef>
              <a:buFontTx/>
              <a:buChar char="•"/>
            </a:pPr>
            <a:r>
              <a:rPr lang="en-GB" sz="1400" dirty="0">
                <a:effectLst/>
              </a:rPr>
              <a:t>Drawing, painting, cutting </a:t>
            </a:r>
            <a:r>
              <a:rPr lang="en-GB" sz="1400" dirty="0" smtClean="0">
                <a:effectLst/>
              </a:rPr>
              <a:t>out;</a:t>
            </a:r>
            <a:endParaRPr lang="en-GB" sz="1400" dirty="0">
              <a:effectLst/>
            </a:endParaRPr>
          </a:p>
          <a:p>
            <a:pPr algn="l">
              <a:lnSpc>
                <a:spcPct val="150000"/>
              </a:lnSpc>
              <a:spcBef>
                <a:spcPct val="0"/>
              </a:spcBef>
              <a:buFontTx/>
              <a:buChar char="•"/>
            </a:pPr>
            <a:r>
              <a:rPr lang="en-GB" sz="1400" dirty="0">
                <a:effectLst/>
              </a:rPr>
              <a:t>Tidying up toys;</a:t>
            </a:r>
          </a:p>
          <a:p>
            <a:pPr algn="l">
              <a:lnSpc>
                <a:spcPct val="150000"/>
              </a:lnSpc>
              <a:spcBef>
                <a:spcPct val="0"/>
              </a:spcBef>
              <a:buFontTx/>
              <a:buChar char="•"/>
            </a:pPr>
            <a:r>
              <a:rPr lang="en-GB" sz="1400" dirty="0">
                <a:effectLst/>
              </a:rPr>
              <a:t>Feeding themselves independently</a:t>
            </a:r>
            <a:r>
              <a:rPr lang="en-GB" sz="1400" dirty="0" smtClean="0">
                <a:effectLst/>
              </a:rPr>
              <a:t>.</a:t>
            </a:r>
            <a:endParaRPr lang="en-GB" sz="1400" dirty="0">
              <a:effectLst/>
            </a:endParaRPr>
          </a:p>
          <a:p>
            <a:pPr algn="l">
              <a:lnSpc>
                <a:spcPct val="150000"/>
              </a:lnSpc>
              <a:spcBef>
                <a:spcPct val="0"/>
              </a:spcBef>
              <a:buFontTx/>
              <a:buChar char="•"/>
            </a:pPr>
            <a:r>
              <a:rPr lang="en-GB" sz="1400" dirty="0">
                <a:effectLst/>
              </a:rPr>
              <a:t>Talk to children about starting Nursery and </a:t>
            </a:r>
            <a:r>
              <a:rPr lang="en-GB" sz="1400" dirty="0" smtClean="0">
                <a:effectLst/>
              </a:rPr>
              <a:t>explain that they </a:t>
            </a:r>
            <a:r>
              <a:rPr lang="en-GB" sz="1400" dirty="0">
                <a:effectLst/>
              </a:rPr>
              <a:t>will stay and play with the other children but that someone will come back to collect </a:t>
            </a:r>
            <a:r>
              <a:rPr lang="en-GB" sz="1400" dirty="0" smtClean="0">
                <a:effectLst/>
              </a:rPr>
              <a:t>them each day.   </a:t>
            </a:r>
            <a:endParaRPr lang="en-GB" sz="1400" dirty="0">
              <a:effectLst/>
            </a:endParaRPr>
          </a:p>
          <a:p>
            <a:endParaRPr lang="en-GB" sz="2000" b="1" dirty="0">
              <a:effectLst/>
            </a:endParaRPr>
          </a:p>
        </p:txBody>
      </p:sp>
    </p:spTree>
    <p:extLst>
      <p:ext uri="{BB962C8B-B14F-4D97-AF65-F5344CB8AC3E}">
        <p14:creationId xmlns:p14="http://schemas.microsoft.com/office/powerpoint/2010/main" val="3352326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056" y="2204864"/>
            <a:ext cx="8229600" cy="1103784"/>
          </a:xfrm>
        </p:spPr>
        <p:txBody>
          <a:bodyPr/>
          <a:lstStyle/>
          <a:p>
            <a:pPr algn="l"/>
            <a:r>
              <a:rPr lang="en-GB" sz="2400" dirty="0" smtClean="0"/>
              <a:t/>
            </a:r>
            <a:br>
              <a:rPr lang="en-GB" sz="2400" dirty="0" smtClean="0"/>
            </a:br>
            <a:r>
              <a:rPr lang="en-GB" sz="2400" dirty="0"/>
              <a:t/>
            </a:r>
            <a:br>
              <a:rPr lang="en-GB" sz="2400" dirty="0"/>
            </a:br>
            <a:r>
              <a:rPr lang="en-GB" sz="2000" dirty="0" smtClean="0">
                <a:effectLst/>
              </a:rPr>
              <a:t>Ask the adults to check the website in July when we will be introducing you to the Staff who will be with you when you start school.  </a:t>
            </a:r>
            <a:endParaRPr lang="en-GB" sz="2000" dirty="0">
              <a:effectLst/>
            </a:endParaRPr>
          </a:p>
        </p:txBody>
      </p:sp>
      <p:sp>
        <p:nvSpPr>
          <p:cNvPr id="3" name="Title 1"/>
          <p:cNvSpPr txBox="1">
            <a:spLocks/>
          </p:cNvSpPr>
          <p:nvPr/>
        </p:nvSpPr>
        <p:spPr bwMode="auto">
          <a:xfrm>
            <a:off x="323528" y="476672"/>
            <a:ext cx="8229600" cy="13681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algn="l"/>
            <a:r>
              <a:rPr lang="en-GB" sz="2400" kern="0" dirty="0" smtClean="0"/>
              <a:t/>
            </a:r>
            <a:br>
              <a:rPr lang="en-GB" sz="2400" kern="0" dirty="0" smtClean="0"/>
            </a:br>
            <a:r>
              <a:rPr lang="en-GB" sz="2400" kern="0" dirty="0" smtClean="0"/>
              <a:t/>
            </a:r>
            <a:br>
              <a:rPr lang="en-GB" sz="2400" kern="0" dirty="0" smtClean="0"/>
            </a:br>
            <a:r>
              <a:rPr lang="en-GB" sz="2000" kern="0" dirty="0" smtClean="0">
                <a:effectLst/>
              </a:rPr>
              <a:t>Members of the Nursery Staff will soon be calling the adults in your home to find out about the things that you like doing.  </a:t>
            </a:r>
            <a:endParaRPr lang="en-GB" sz="2000" kern="0" dirty="0">
              <a:effectLst/>
            </a:endParaRPr>
          </a:p>
        </p:txBody>
      </p:sp>
      <p:sp>
        <p:nvSpPr>
          <p:cNvPr id="4" name="Title 1"/>
          <p:cNvSpPr txBox="1">
            <a:spLocks/>
          </p:cNvSpPr>
          <p:nvPr/>
        </p:nvSpPr>
        <p:spPr bwMode="auto">
          <a:xfrm>
            <a:off x="323528" y="3861048"/>
            <a:ext cx="8229600" cy="792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algn="l"/>
            <a:r>
              <a:rPr lang="en-GB" sz="2400" kern="0" dirty="0" smtClean="0"/>
              <a:t/>
            </a:r>
            <a:br>
              <a:rPr lang="en-GB" sz="2400" kern="0" dirty="0" smtClean="0"/>
            </a:br>
            <a:r>
              <a:rPr lang="en-GB" sz="2400" kern="0" dirty="0" smtClean="0"/>
              <a:t/>
            </a:r>
            <a:br>
              <a:rPr lang="en-GB" sz="2400" kern="0" dirty="0" smtClean="0"/>
            </a:br>
            <a:r>
              <a:rPr lang="en-GB" sz="2000" kern="0" dirty="0" smtClean="0">
                <a:effectLst/>
              </a:rPr>
              <a:t>We look forward to meeting you soon! </a:t>
            </a:r>
            <a:endParaRPr lang="en-GB" sz="2000" kern="0" dirty="0">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08" y="4221088"/>
            <a:ext cx="1743299" cy="1743299"/>
          </a:xfrm>
          <a:prstGeom prst="rect">
            <a:avLst/>
          </a:prstGeom>
        </p:spPr>
      </p:pic>
    </p:spTree>
    <p:extLst>
      <p:ext uri="{BB962C8B-B14F-4D97-AF65-F5344CB8AC3E}">
        <p14:creationId xmlns:p14="http://schemas.microsoft.com/office/powerpoint/2010/main" val="2408652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323528" y="260648"/>
            <a:ext cx="8640960" cy="1828800"/>
          </a:xfrm>
        </p:spPr>
        <p:txBody>
          <a:bodyPr/>
          <a:lstStyle/>
          <a:p>
            <a:r>
              <a:rPr lang="en-GB" sz="2800" b="1" dirty="0" smtClean="0">
                <a:effectLst/>
              </a:rPr>
              <a:t>Welcome to the St Ursula’s family.</a:t>
            </a:r>
            <a:br>
              <a:rPr lang="en-GB" sz="2800" b="1" dirty="0" smtClean="0">
                <a:effectLst/>
              </a:rPr>
            </a:br>
            <a:r>
              <a:rPr lang="en-GB" sz="2000" dirty="0" smtClean="0">
                <a:effectLst/>
              </a:rPr>
              <a:t>We hope you will spend many happy years with us.  </a:t>
            </a:r>
            <a:endParaRPr lang="en-GB" sz="2000" dirty="0">
              <a:effectLst/>
            </a:endParaRPr>
          </a:p>
        </p:txBody>
      </p:sp>
      <p:sp>
        <p:nvSpPr>
          <p:cNvPr id="3" name="Subtitle 2"/>
          <p:cNvSpPr>
            <a:spLocks noGrp="1"/>
          </p:cNvSpPr>
          <p:nvPr>
            <p:ph type="subTitle" sz="quarter" idx="1"/>
          </p:nvPr>
        </p:nvSpPr>
        <p:spPr>
          <a:xfrm>
            <a:off x="323528" y="2089448"/>
            <a:ext cx="8640960" cy="4435896"/>
          </a:xfrm>
        </p:spPr>
        <p:txBody>
          <a:bodyPr>
            <a:normAutofit/>
          </a:bodyPr>
          <a:lstStyle/>
          <a:p>
            <a:pPr eaLnBrk="1" hangingPunct="1">
              <a:defRPr/>
            </a:pPr>
            <a:endParaRPr lang="en-GB" dirty="0"/>
          </a:p>
        </p:txBody>
      </p:sp>
      <p:pic>
        <p:nvPicPr>
          <p:cNvPr id="6" name="Content Placeholder 9"/>
          <p:cNvPicPr>
            <a:picLocks noGrp="1" noChangeAspect="1"/>
          </p:cNvPicPr>
          <p:nvPr>
            <p:ph sz="half" idx="2"/>
          </p:nvPr>
        </p:nvPicPr>
        <p:blipFill>
          <a:blip r:embed="rId3"/>
          <a:stretch>
            <a:fillRect/>
          </a:stretch>
        </p:blipFill>
        <p:spPr>
          <a:xfrm>
            <a:off x="2771800" y="2085664"/>
            <a:ext cx="3483487" cy="4336586"/>
          </a:xfrm>
          <a:prstGeom prst="rect">
            <a:avLst/>
          </a:prstGeom>
        </p:spPr>
      </p:pic>
    </p:spTree>
    <p:extLst>
      <p:ext uri="{BB962C8B-B14F-4D97-AF65-F5344CB8AC3E}">
        <p14:creationId xmlns:p14="http://schemas.microsoft.com/office/powerpoint/2010/main" val="789985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6494" y="188640"/>
            <a:ext cx="3008313" cy="635670"/>
          </a:xfrm>
        </p:spPr>
        <p:txBody>
          <a:bodyPr/>
          <a:lstStyle/>
          <a:p>
            <a:r>
              <a:rPr lang="en-GB" sz="2400" dirty="0" smtClean="0"/>
              <a:t>Coming to school</a:t>
            </a:r>
            <a:endParaRPr lang="en-GB" sz="2400" dirty="0"/>
          </a:p>
        </p:txBody>
      </p:sp>
      <p:pic>
        <p:nvPicPr>
          <p:cNvPr id="4" name="Content Placeholder 3"/>
          <p:cNvPicPr>
            <a:picLocks noGrp="1" noChangeAspect="1"/>
          </p:cNvPicPr>
          <p:nvPr>
            <p:ph idx="1"/>
          </p:nvPr>
        </p:nvPicPr>
        <p:blipFill>
          <a:blip r:embed="rId2"/>
          <a:stretch>
            <a:fillRect/>
          </a:stretch>
        </p:blipFill>
        <p:spPr>
          <a:xfrm>
            <a:off x="5220072" y="822888"/>
            <a:ext cx="3562514" cy="4726109"/>
          </a:xfrm>
          <a:prstGeom prst="rect">
            <a:avLst/>
          </a:prstGeom>
        </p:spPr>
      </p:pic>
      <p:sp>
        <p:nvSpPr>
          <p:cNvPr id="6" name="Text Placeholder 5"/>
          <p:cNvSpPr>
            <a:spLocks noGrp="1"/>
          </p:cNvSpPr>
          <p:nvPr>
            <p:ph type="body" sz="half" idx="2"/>
          </p:nvPr>
        </p:nvSpPr>
        <p:spPr>
          <a:xfrm>
            <a:off x="436494" y="931513"/>
            <a:ext cx="4711570" cy="5544616"/>
          </a:xfrm>
        </p:spPr>
        <p:txBody>
          <a:bodyPr/>
          <a:lstStyle/>
          <a:p>
            <a:r>
              <a:rPr lang="en-GB" sz="1800" dirty="0" smtClean="0">
                <a:effectLst/>
              </a:rPr>
              <a:t>When you first come through the main gates, you will see the Office for the Infant School.  Follow the path around to the Nursery door. </a:t>
            </a:r>
          </a:p>
          <a:p>
            <a:endParaRPr lang="en-GB" sz="1800" dirty="0">
              <a:effectLst/>
            </a:endParaRPr>
          </a:p>
          <a:p>
            <a:r>
              <a:rPr lang="en-GB" sz="1800" b="1" u="sng" dirty="0" smtClean="0">
                <a:effectLst/>
              </a:rPr>
              <a:t>Nursery times: </a:t>
            </a:r>
          </a:p>
          <a:p>
            <a:r>
              <a:rPr lang="en-GB" sz="1800" dirty="0" smtClean="0">
                <a:effectLst/>
              </a:rPr>
              <a:t>You will be at school for a morning / </a:t>
            </a:r>
            <a:r>
              <a:rPr lang="en-GB" sz="1800" dirty="0">
                <a:effectLst/>
              </a:rPr>
              <a:t>afternoon </a:t>
            </a:r>
            <a:r>
              <a:rPr lang="en-GB" sz="1800" dirty="0" smtClean="0">
                <a:effectLst/>
              </a:rPr>
              <a:t>session </a:t>
            </a:r>
            <a:r>
              <a:rPr lang="en-GB" sz="1800" dirty="0">
                <a:effectLst/>
              </a:rPr>
              <a:t>or full </a:t>
            </a:r>
            <a:r>
              <a:rPr lang="en-GB" sz="1800" dirty="0" smtClean="0">
                <a:effectLst/>
              </a:rPr>
              <a:t>time.</a:t>
            </a:r>
            <a:r>
              <a:rPr lang="en-GB" sz="1800" dirty="0" smtClean="0">
                <a:solidFill>
                  <a:srgbClr val="FF0000"/>
                </a:solidFill>
                <a:effectLst/>
              </a:rPr>
              <a:t> </a:t>
            </a:r>
          </a:p>
          <a:p>
            <a:r>
              <a:rPr lang="en-GB" sz="1800" dirty="0" smtClean="0">
                <a:effectLst/>
              </a:rPr>
              <a:t>Someone </a:t>
            </a:r>
            <a:r>
              <a:rPr lang="en-GB" sz="1800" dirty="0">
                <a:effectLst/>
              </a:rPr>
              <a:t>will come back to school at the end of the day to fetch you each day. </a:t>
            </a:r>
            <a:endParaRPr lang="en-GB" sz="1800" dirty="0" smtClean="0">
              <a:solidFill>
                <a:srgbClr val="FF0000"/>
              </a:solidFill>
              <a:effectLst/>
            </a:endParaRPr>
          </a:p>
          <a:p>
            <a:endParaRPr lang="en-GB" u="sng" dirty="0" smtClean="0">
              <a:solidFill>
                <a:srgbClr val="FF0000"/>
              </a:solidFill>
              <a:effectLst/>
            </a:endParaRPr>
          </a:p>
          <a:p>
            <a:r>
              <a:rPr lang="en-GB" b="1" u="sng" dirty="0" smtClean="0">
                <a:effectLst/>
              </a:rPr>
              <a:t>For parents – Nursery times: </a:t>
            </a:r>
          </a:p>
          <a:p>
            <a:r>
              <a:rPr lang="en-GB" b="1" dirty="0" smtClean="0">
                <a:effectLst/>
              </a:rPr>
              <a:t>Morning session: 8.45am - 11.45am</a:t>
            </a:r>
          </a:p>
          <a:p>
            <a:r>
              <a:rPr lang="en-GB" b="1" dirty="0" smtClean="0">
                <a:effectLst/>
              </a:rPr>
              <a:t>Afternoon session: 12.15pm - 3.15pm </a:t>
            </a:r>
          </a:p>
          <a:p>
            <a:r>
              <a:rPr lang="en-GB" b="1" dirty="0" smtClean="0">
                <a:effectLst/>
              </a:rPr>
              <a:t>Full time: 8.45am - 3.15pm</a:t>
            </a:r>
          </a:p>
          <a:p>
            <a:endParaRPr lang="en-GB" b="1" dirty="0">
              <a:effectLst/>
            </a:endParaRPr>
          </a:p>
          <a:p>
            <a:r>
              <a:rPr lang="en-GB" b="1" dirty="0" smtClean="0">
                <a:effectLst/>
              </a:rPr>
              <a:t>*Please notify the school if anyone other than the parent is to collect the child from school. Staff will ask you to set up a password.</a:t>
            </a:r>
          </a:p>
          <a:p>
            <a:r>
              <a:rPr lang="en-GB" b="1" dirty="0" smtClean="0">
                <a:effectLst/>
              </a:rPr>
              <a:t>*Children may not be collected by anyone under the age of 16. </a:t>
            </a:r>
          </a:p>
          <a:p>
            <a:endParaRPr lang="en-GB" sz="2000" dirty="0" smtClean="0">
              <a:solidFill>
                <a:srgbClr val="FF0000"/>
              </a:solidFill>
            </a:endParaRPr>
          </a:p>
        </p:txBody>
      </p:sp>
    </p:spTree>
    <p:extLst>
      <p:ext uri="{BB962C8B-B14F-4D97-AF65-F5344CB8AC3E}">
        <p14:creationId xmlns:p14="http://schemas.microsoft.com/office/powerpoint/2010/main" val="1336070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11560" y="130791"/>
            <a:ext cx="7772400" cy="783068"/>
          </a:xfrm>
        </p:spPr>
        <p:txBody>
          <a:bodyPr/>
          <a:lstStyle/>
          <a:p>
            <a:r>
              <a:rPr lang="en-GB" sz="3600" dirty="0" smtClean="0"/>
              <a:t>Uniform</a:t>
            </a:r>
            <a:r>
              <a:rPr lang="en-GB" dirty="0" smtClean="0"/>
              <a:t> </a:t>
            </a:r>
            <a:endParaRPr lang="en-GB" dirty="0"/>
          </a:p>
        </p:txBody>
      </p:sp>
      <p:sp>
        <p:nvSpPr>
          <p:cNvPr id="3" name="Subtitle 2"/>
          <p:cNvSpPr>
            <a:spLocks noGrp="1"/>
          </p:cNvSpPr>
          <p:nvPr>
            <p:ph type="subTitle" sz="quarter" idx="1"/>
          </p:nvPr>
        </p:nvSpPr>
        <p:spPr>
          <a:xfrm>
            <a:off x="467544" y="993347"/>
            <a:ext cx="8280920" cy="1139509"/>
          </a:xfrm>
        </p:spPr>
        <p:txBody>
          <a:bodyPr/>
          <a:lstStyle/>
          <a:p>
            <a:pPr algn="l"/>
            <a:r>
              <a:rPr lang="en-GB" sz="2400" dirty="0" smtClean="0"/>
              <a:t>You will need to wear a uniform to school each day and will need a school bag.  </a:t>
            </a:r>
            <a:endParaRPr lang="en-GB" sz="2400" dirty="0"/>
          </a:p>
        </p:txBody>
      </p:sp>
      <p:pic>
        <p:nvPicPr>
          <p:cNvPr id="14" name="Picture 15" descr="IMG_0204.jpg"/>
          <p:cNvPicPr>
            <a:picLocks noChangeAspect="1"/>
          </p:cNvPicPr>
          <p:nvPr/>
        </p:nvPicPr>
        <p:blipFill>
          <a:blip r:embed="rId3"/>
          <a:srcRect l="14929" t="7962" r="4457" b="8438"/>
          <a:stretch>
            <a:fillRect/>
          </a:stretch>
        </p:blipFill>
        <p:spPr bwMode="auto">
          <a:xfrm>
            <a:off x="3543219" y="3284984"/>
            <a:ext cx="1943100" cy="1511300"/>
          </a:xfrm>
          <a:prstGeom prst="rect">
            <a:avLst/>
          </a:prstGeom>
          <a:noFill/>
          <a:ln w="9525">
            <a:noFill/>
            <a:miter lim="800000"/>
            <a:headEnd/>
            <a:tailEnd/>
          </a:ln>
        </p:spPr>
      </p:pic>
      <p:pic>
        <p:nvPicPr>
          <p:cNvPr id="12" name="Picture 1" descr="IMG_0042.jpg"/>
          <p:cNvPicPr>
            <a:picLocks noChangeAspect="1" noChangeArrowheads="1"/>
          </p:cNvPicPr>
          <p:nvPr/>
        </p:nvPicPr>
        <p:blipFill>
          <a:blip r:embed="rId4"/>
          <a:srcRect t="18224" b="11407"/>
          <a:stretch>
            <a:fillRect/>
          </a:stretch>
        </p:blipFill>
        <p:spPr bwMode="auto">
          <a:xfrm rot="644315">
            <a:off x="6734052" y="2056543"/>
            <a:ext cx="1644650" cy="1543050"/>
          </a:xfrm>
          <a:prstGeom prst="rect">
            <a:avLst/>
          </a:prstGeom>
          <a:noFill/>
          <a:ln w="9525">
            <a:noFill/>
            <a:miter lim="800000"/>
            <a:headEnd/>
            <a:tailEnd/>
          </a:ln>
        </p:spPr>
      </p:pic>
      <p:pic>
        <p:nvPicPr>
          <p:cNvPr id="15" name="Picture 12" descr="IMG_0199.jpg"/>
          <p:cNvPicPr>
            <a:picLocks noChangeAspect="1"/>
          </p:cNvPicPr>
          <p:nvPr/>
        </p:nvPicPr>
        <p:blipFill>
          <a:blip r:embed="rId5"/>
          <a:srcRect/>
          <a:stretch>
            <a:fillRect/>
          </a:stretch>
        </p:blipFill>
        <p:spPr bwMode="auto">
          <a:xfrm rot="484240">
            <a:off x="6258694" y="3980075"/>
            <a:ext cx="1871663" cy="2495550"/>
          </a:xfrm>
          <a:prstGeom prst="rect">
            <a:avLst/>
          </a:prstGeom>
          <a:noFill/>
          <a:ln w="9525">
            <a:noFill/>
            <a:miter lim="800000"/>
            <a:headEnd/>
            <a:tailEnd/>
          </a:ln>
        </p:spPr>
      </p:pic>
      <p:pic>
        <p:nvPicPr>
          <p:cNvPr id="17" name="Picture 14" descr="IMG_0202.jpg"/>
          <p:cNvPicPr>
            <a:picLocks noChangeAspect="1"/>
          </p:cNvPicPr>
          <p:nvPr/>
        </p:nvPicPr>
        <p:blipFill>
          <a:blip r:embed="rId6"/>
          <a:srcRect t="23734" b="18625"/>
          <a:stretch>
            <a:fillRect/>
          </a:stretch>
        </p:blipFill>
        <p:spPr bwMode="auto">
          <a:xfrm rot="20646569">
            <a:off x="926310" y="4703932"/>
            <a:ext cx="1593850" cy="1223963"/>
          </a:xfrm>
          <a:prstGeom prst="rect">
            <a:avLst/>
          </a:prstGeom>
          <a:noFill/>
          <a:ln w="9525">
            <a:noFill/>
            <a:miter lim="800000"/>
            <a:headEnd/>
            <a:tailEnd/>
          </a:ln>
        </p:spPr>
      </p:pic>
      <p:pic>
        <p:nvPicPr>
          <p:cNvPr id="18" name="Picture 0" descr="IMG_0043.jpg"/>
          <p:cNvPicPr>
            <a:picLocks noChangeAspect="1" noChangeArrowheads="1"/>
          </p:cNvPicPr>
          <p:nvPr/>
        </p:nvPicPr>
        <p:blipFill>
          <a:blip r:embed="rId7"/>
          <a:srcRect t="15836" b="8479"/>
          <a:stretch>
            <a:fillRect/>
          </a:stretch>
        </p:blipFill>
        <p:spPr bwMode="auto">
          <a:xfrm>
            <a:off x="794918" y="2384871"/>
            <a:ext cx="1644650" cy="1655763"/>
          </a:xfrm>
          <a:prstGeom prst="rect">
            <a:avLst/>
          </a:prstGeom>
          <a:noFill/>
          <a:ln w="9525">
            <a:noFill/>
            <a:miter lim="800000"/>
            <a:headEnd/>
            <a:tailEnd/>
          </a:ln>
        </p:spPr>
      </p:pic>
    </p:spTree>
    <p:extLst>
      <p:ext uri="{BB962C8B-B14F-4D97-AF65-F5344CB8AC3E}">
        <p14:creationId xmlns:p14="http://schemas.microsoft.com/office/powerpoint/2010/main" val="3747771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1776"/>
          </a:xfrm>
        </p:spPr>
        <p:txBody>
          <a:bodyPr/>
          <a:lstStyle/>
          <a:p>
            <a:r>
              <a:rPr lang="en-GB" sz="3600" dirty="0" smtClean="0"/>
              <a:t>Shoes</a:t>
            </a:r>
            <a:endParaRPr lang="en-GB" sz="3600" dirty="0"/>
          </a:p>
        </p:txBody>
      </p:sp>
      <p:pic>
        <p:nvPicPr>
          <p:cNvPr id="4" name="Content Placeholder 3"/>
          <p:cNvPicPr>
            <a:picLocks noGrp="1" noChangeAspect="1"/>
          </p:cNvPicPr>
          <p:nvPr>
            <p:ph idx="1"/>
          </p:nvPr>
        </p:nvPicPr>
        <p:blipFill>
          <a:blip r:embed="rId2"/>
          <a:stretch>
            <a:fillRect/>
          </a:stretch>
        </p:blipFill>
        <p:spPr>
          <a:xfrm>
            <a:off x="827584" y="3212976"/>
            <a:ext cx="2160240" cy="2160240"/>
          </a:xfrm>
          <a:prstGeom prst="rect">
            <a:avLst/>
          </a:prstGeom>
        </p:spPr>
      </p:pic>
      <p:pic>
        <p:nvPicPr>
          <p:cNvPr id="5" name="Content Placeholder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347864" y="3501008"/>
            <a:ext cx="2776230" cy="1584176"/>
          </a:xfrm>
          <a:prstGeom prst="rect">
            <a:avLst/>
          </a:prstGeom>
          <a:noFill/>
          <a:ln w="9525">
            <a:noFill/>
            <a:miter lim="800000"/>
            <a:headEnd/>
            <a:tailEnd/>
          </a:ln>
          <a:effectLst/>
        </p:spPr>
      </p:pic>
      <p:sp>
        <p:nvSpPr>
          <p:cNvPr id="7" name="Title 1"/>
          <p:cNvSpPr txBox="1">
            <a:spLocks/>
          </p:cNvSpPr>
          <p:nvPr/>
        </p:nvSpPr>
        <p:spPr bwMode="auto">
          <a:xfrm>
            <a:off x="468547" y="1489907"/>
            <a:ext cx="8229600" cy="815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r>
              <a:rPr lang="en-GB" sz="2400" kern="0" dirty="0" smtClean="0">
                <a:effectLst/>
              </a:rPr>
              <a:t>You may wear flat shoes </a:t>
            </a:r>
            <a:r>
              <a:rPr lang="en-GB" sz="2400" kern="0" dirty="0">
                <a:effectLst/>
              </a:rPr>
              <a:t>or trainers with </a:t>
            </a:r>
            <a:r>
              <a:rPr lang="en-GB" sz="2400" kern="0" dirty="0" err="1">
                <a:effectLst/>
              </a:rPr>
              <a:t>velcro</a:t>
            </a:r>
            <a:r>
              <a:rPr lang="en-GB" sz="2400" kern="0" dirty="0">
                <a:effectLst/>
              </a:rPr>
              <a:t> </a:t>
            </a:r>
            <a:r>
              <a:rPr lang="en-GB" sz="2400" kern="0" dirty="0" smtClean="0">
                <a:effectLst/>
              </a:rPr>
              <a:t>fastenings. </a:t>
            </a:r>
            <a:r>
              <a:rPr lang="en-GB" sz="2400" kern="0" dirty="0">
                <a:effectLst/>
              </a:rPr>
              <a:t>(No laces) </a:t>
            </a:r>
          </a:p>
        </p:txBody>
      </p:sp>
      <p:pic>
        <p:nvPicPr>
          <p:cNvPr id="8" name="Picture 7"/>
          <p:cNvPicPr>
            <a:picLocks noChangeAspect="1"/>
          </p:cNvPicPr>
          <p:nvPr/>
        </p:nvPicPr>
        <p:blipFill>
          <a:blip r:embed="rId4"/>
          <a:stretch>
            <a:fillRect/>
          </a:stretch>
        </p:blipFill>
        <p:spPr>
          <a:xfrm>
            <a:off x="6588224" y="3092879"/>
            <a:ext cx="1991494" cy="2280337"/>
          </a:xfrm>
          <a:prstGeom prst="rect">
            <a:avLst/>
          </a:prstGeom>
        </p:spPr>
      </p:pic>
    </p:spTree>
    <p:extLst>
      <p:ext uri="{BB962C8B-B14F-4D97-AF65-F5344CB8AC3E}">
        <p14:creationId xmlns:p14="http://schemas.microsoft.com/office/powerpoint/2010/main" val="1535925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idx="1"/>
          </p:nvPr>
        </p:nvSpPr>
        <p:spPr>
          <a:xfrm>
            <a:off x="457200" y="620688"/>
            <a:ext cx="4040188" cy="1554187"/>
          </a:xfrm>
        </p:spPr>
        <p:txBody>
          <a:bodyPr/>
          <a:lstStyle/>
          <a:p>
            <a:r>
              <a:rPr lang="en-GB" sz="1800" dirty="0">
                <a:effectLst/>
                <a:cs typeface="Calibri" panose="020F0502020204030204" pitchFamily="34" charset="0"/>
              </a:rPr>
              <a:t>You will also need a bag with spare clothes to change into (in case the others get wet) and a coat for playing outside.</a:t>
            </a:r>
            <a:br>
              <a:rPr lang="en-GB" sz="1800" dirty="0">
                <a:effectLst/>
                <a:cs typeface="Calibri" panose="020F0502020204030204" pitchFamily="34" charset="0"/>
              </a:rPr>
            </a:br>
            <a:endParaRPr lang="en-GB" sz="1800" dirty="0">
              <a:cs typeface="Calibri" panose="020F0502020204030204" pitchFamily="34" charset="0"/>
            </a:endParaRPr>
          </a:p>
        </p:txBody>
      </p:sp>
      <p:pic>
        <p:nvPicPr>
          <p:cNvPr id="28" name="Content Placeholder 27"/>
          <p:cNvPicPr>
            <a:picLocks noGrp="1" noChangeAspect="1"/>
          </p:cNvPicPr>
          <p:nvPr>
            <p:ph sz="half" idx="2"/>
          </p:nvPr>
        </p:nvPicPr>
        <p:blipFill>
          <a:blip r:embed="rId2"/>
          <a:stretch>
            <a:fillRect/>
          </a:stretch>
        </p:blipFill>
        <p:spPr>
          <a:xfrm rot="21051771">
            <a:off x="437282" y="2632369"/>
            <a:ext cx="1956197" cy="1949826"/>
          </a:xfrm>
          <a:prstGeom prst="rect">
            <a:avLst/>
          </a:prstGeom>
        </p:spPr>
      </p:pic>
      <p:sp>
        <p:nvSpPr>
          <p:cNvPr id="26" name="Text Placeholder 25"/>
          <p:cNvSpPr>
            <a:spLocks noGrp="1"/>
          </p:cNvSpPr>
          <p:nvPr>
            <p:ph type="body" sz="quarter" idx="3"/>
          </p:nvPr>
        </p:nvSpPr>
        <p:spPr>
          <a:xfrm>
            <a:off x="4644008" y="2492896"/>
            <a:ext cx="4041775" cy="2232248"/>
          </a:xfrm>
        </p:spPr>
        <p:txBody>
          <a:bodyPr/>
          <a:lstStyle/>
          <a:p>
            <a:r>
              <a:rPr lang="en-GB" sz="1800" dirty="0">
                <a:effectLst/>
                <a:cs typeface="Calibri" panose="020F0502020204030204" pitchFamily="34" charset="0"/>
              </a:rPr>
              <a:t>On rainy days you can wear wellies to and from school so that your feet don’t get wet in the puddles, but you must have your school shoes in your bag to wear </a:t>
            </a:r>
            <a:r>
              <a:rPr lang="en-GB" sz="1800" dirty="0" smtClean="0">
                <a:effectLst/>
                <a:cs typeface="Calibri" panose="020F0502020204030204" pitchFamily="34" charset="0"/>
              </a:rPr>
              <a:t>in </a:t>
            </a:r>
            <a:r>
              <a:rPr lang="en-GB" sz="1800" dirty="0">
                <a:effectLst/>
                <a:cs typeface="Calibri" panose="020F0502020204030204" pitchFamily="34" charset="0"/>
              </a:rPr>
              <a:t>school. Your wellies can hang on your peg on rainy days and you can wear them home at the end of the day.</a:t>
            </a:r>
            <a:endParaRPr lang="en-GB" sz="1800" dirty="0">
              <a:cs typeface="Calibri" panose="020F0502020204030204" pitchFamily="34" charset="0"/>
            </a:endParaRPr>
          </a:p>
        </p:txBody>
      </p:sp>
      <p:pic>
        <p:nvPicPr>
          <p:cNvPr id="30" name="Content Placeholder 29"/>
          <p:cNvPicPr>
            <a:picLocks noGrp="1" noChangeAspect="1"/>
          </p:cNvPicPr>
          <p:nvPr>
            <p:ph sz="quarter" idx="4"/>
          </p:nvPr>
        </p:nvPicPr>
        <p:blipFill>
          <a:blip r:embed="rId3"/>
          <a:stretch>
            <a:fillRect/>
          </a:stretch>
        </p:blipFill>
        <p:spPr>
          <a:xfrm>
            <a:off x="5796136" y="389022"/>
            <a:ext cx="1666653" cy="1666653"/>
          </a:xfrm>
          <a:prstGeom prst="rect">
            <a:avLst/>
          </a:prstGeom>
        </p:spPr>
      </p:pic>
      <p:pic>
        <p:nvPicPr>
          <p:cNvPr id="29" name="Picture 28"/>
          <p:cNvPicPr>
            <a:picLocks noChangeAspect="1"/>
          </p:cNvPicPr>
          <p:nvPr/>
        </p:nvPicPr>
        <p:blipFill>
          <a:blip r:embed="rId4"/>
          <a:stretch>
            <a:fillRect/>
          </a:stretch>
        </p:blipFill>
        <p:spPr>
          <a:xfrm rot="1463197">
            <a:off x="2576255" y="2966126"/>
            <a:ext cx="1652159" cy="1658256"/>
          </a:xfrm>
          <a:prstGeom prst="rect">
            <a:avLst/>
          </a:prstGeom>
        </p:spPr>
      </p:pic>
      <p:pic>
        <p:nvPicPr>
          <p:cNvPr id="33" name="Picture 32"/>
          <p:cNvPicPr>
            <a:picLocks noChangeAspect="1"/>
          </p:cNvPicPr>
          <p:nvPr/>
        </p:nvPicPr>
        <p:blipFill>
          <a:blip r:embed="rId5"/>
          <a:stretch>
            <a:fillRect/>
          </a:stretch>
        </p:blipFill>
        <p:spPr>
          <a:xfrm>
            <a:off x="455470" y="5162365"/>
            <a:ext cx="8230313" cy="1146147"/>
          </a:xfrm>
          <a:prstGeom prst="rect">
            <a:avLst/>
          </a:prstGeom>
        </p:spPr>
      </p:pic>
      <p:sp>
        <p:nvSpPr>
          <p:cNvPr id="34" name="Rectangle 33"/>
          <p:cNvSpPr/>
          <p:nvPr/>
        </p:nvSpPr>
        <p:spPr>
          <a:xfrm>
            <a:off x="315924" y="5057834"/>
            <a:ext cx="8362255" cy="1754326"/>
          </a:xfrm>
          <a:prstGeom prst="rect">
            <a:avLst/>
          </a:prstGeom>
        </p:spPr>
        <p:txBody>
          <a:bodyPr wrap="square">
            <a:spAutoFit/>
          </a:bodyPr>
          <a:lstStyle/>
          <a:p>
            <a:r>
              <a:rPr lang="en-GB" dirty="0">
                <a:latin typeface="+mn-lt"/>
              </a:rPr>
              <a:t>*</a:t>
            </a:r>
            <a:r>
              <a:rPr lang="en-GB" dirty="0">
                <a:latin typeface="+mn-lt"/>
                <a:cs typeface="Calibri" panose="020F0502020204030204" pitchFamily="34" charset="0"/>
              </a:rPr>
              <a:t>All clothing, shoes and bags must have your name. </a:t>
            </a:r>
          </a:p>
          <a:p>
            <a:r>
              <a:rPr lang="en-GB" dirty="0">
                <a:latin typeface="+mn-lt"/>
                <a:cs typeface="Calibri" panose="020F0502020204030204" pitchFamily="34" charset="0"/>
              </a:rPr>
              <a:t>*Adults will have to show you where your name is so that you can find your things. </a:t>
            </a:r>
          </a:p>
          <a:p>
            <a:r>
              <a:rPr lang="en-GB" b="1" u="sng" dirty="0">
                <a:latin typeface="+mn-lt"/>
                <a:cs typeface="Calibri" panose="020F0502020204030204" pitchFamily="34" charset="0"/>
              </a:rPr>
              <a:t>Parents:</a:t>
            </a:r>
            <a:r>
              <a:rPr lang="en-GB" dirty="0">
                <a:latin typeface="+mn-lt"/>
                <a:cs typeface="Calibri" panose="020F0502020204030204" pitchFamily="34" charset="0"/>
              </a:rPr>
              <a:t> Please check clothing regularly to ensure that the names haven’t washed out. </a:t>
            </a:r>
          </a:p>
          <a:p>
            <a:endParaRPr lang="en-GB" dirty="0">
              <a:latin typeface="+mn-lt"/>
            </a:endParaRPr>
          </a:p>
        </p:txBody>
      </p:sp>
    </p:spTree>
    <p:extLst>
      <p:ext uri="{BB962C8B-B14F-4D97-AF65-F5344CB8AC3E}">
        <p14:creationId xmlns:p14="http://schemas.microsoft.com/office/powerpoint/2010/main" val="886714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600" dirty="0" smtClean="0"/>
              <a:t>Inside the Nursery</a:t>
            </a:r>
            <a:endParaRPr lang="en-GB" sz="3600" dirty="0"/>
          </a:p>
        </p:txBody>
      </p:sp>
      <p:sp>
        <p:nvSpPr>
          <p:cNvPr id="7" name="Text Placeholder 6"/>
          <p:cNvSpPr>
            <a:spLocks noGrp="1"/>
          </p:cNvSpPr>
          <p:nvPr>
            <p:ph type="body" idx="1"/>
          </p:nvPr>
        </p:nvSpPr>
        <p:spPr/>
        <p:txBody>
          <a:bodyPr/>
          <a:lstStyle/>
          <a:p>
            <a:r>
              <a:rPr lang="en-GB" sz="2000" b="0" dirty="0" smtClean="0">
                <a:effectLst/>
              </a:rPr>
              <a:t>This is where you will hang your coat. </a:t>
            </a:r>
            <a:endParaRPr lang="en-GB" sz="2000" b="0" dirty="0">
              <a:effectLst/>
            </a:endParaRPr>
          </a:p>
        </p:txBody>
      </p:sp>
      <p:sp>
        <p:nvSpPr>
          <p:cNvPr id="8" name="Content Placeholder 7"/>
          <p:cNvSpPr>
            <a:spLocks noGrp="1"/>
          </p:cNvSpPr>
          <p:nvPr>
            <p:ph sz="half" idx="2"/>
          </p:nvPr>
        </p:nvSpPr>
        <p:spPr>
          <a:xfrm>
            <a:off x="457200" y="2174875"/>
            <a:ext cx="3682752" cy="3951288"/>
          </a:xfrm>
        </p:spPr>
        <p:txBody>
          <a:bodyPr/>
          <a:lstStyle/>
          <a:p>
            <a:endParaRPr lang="en-GB" dirty="0"/>
          </a:p>
        </p:txBody>
      </p:sp>
      <p:sp>
        <p:nvSpPr>
          <p:cNvPr id="9" name="Text Placeholder 8"/>
          <p:cNvSpPr>
            <a:spLocks noGrp="1"/>
          </p:cNvSpPr>
          <p:nvPr>
            <p:ph type="body" sz="quarter" idx="3"/>
          </p:nvPr>
        </p:nvSpPr>
        <p:spPr>
          <a:xfrm>
            <a:off x="4137348" y="5229200"/>
            <a:ext cx="4549451" cy="665825"/>
          </a:xfrm>
        </p:spPr>
        <p:txBody>
          <a:bodyPr/>
          <a:lstStyle/>
          <a:p>
            <a:r>
              <a:rPr lang="en-GB" sz="2000" b="0" dirty="0" smtClean="0">
                <a:effectLst/>
              </a:rPr>
              <a:t>There will be lots of new things to learn, but we will be there to help you. </a:t>
            </a:r>
            <a:endParaRPr lang="en-GB" sz="2000" b="0" dirty="0">
              <a:effectLst/>
            </a:endParaRPr>
          </a:p>
        </p:txBody>
      </p:sp>
      <p:pic>
        <p:nvPicPr>
          <p:cNvPr id="11" name="Content Placeholder 10"/>
          <p:cNvPicPr>
            <a:picLocks noGrp="1" noChangeAspect="1"/>
          </p:cNvPicPr>
          <p:nvPr>
            <p:ph sz="quarter" idx="4"/>
          </p:nvPr>
        </p:nvPicPr>
        <p:blipFill>
          <a:blip r:embed="rId2"/>
          <a:stretch>
            <a:fillRect/>
          </a:stretch>
        </p:blipFill>
        <p:spPr>
          <a:xfrm>
            <a:off x="4742345" y="2174875"/>
            <a:ext cx="3944454" cy="2962913"/>
          </a:xfrm>
          <a:prstGeom prst="rect">
            <a:avLst/>
          </a:prstGeom>
        </p:spPr>
      </p:pic>
      <p:pic>
        <p:nvPicPr>
          <p:cNvPr id="4" name="Content Placeholder 3" descr="IMGP1791.JPG"/>
          <p:cNvPicPr>
            <a:picLocks noGrp="1"/>
          </p:cNvPicPr>
          <p:nvPr>
            <p:ph sz="half" idx="4294967295"/>
          </p:nvPr>
        </p:nvPicPr>
        <p:blipFill rotWithShape="1">
          <a:blip r:embed="rId3" cstate="print"/>
          <a:srcRect r="15631"/>
          <a:stretch/>
        </p:blipFill>
        <p:spPr>
          <a:xfrm>
            <a:off x="526604" y="2286100"/>
            <a:ext cx="3541340" cy="3447156"/>
          </a:xfrm>
          <a:prstGeom prst="rect">
            <a:avLst/>
          </a:prstGeom>
        </p:spPr>
      </p:pic>
    </p:spTree>
    <p:extLst>
      <p:ext uri="{BB962C8B-B14F-4D97-AF65-F5344CB8AC3E}">
        <p14:creationId xmlns:p14="http://schemas.microsoft.com/office/powerpoint/2010/main" val="2994973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effectLst/>
              </a:rPr>
              <a:t>These are the toilets. </a:t>
            </a:r>
            <a:endParaRPr lang="en-GB" sz="2400" dirty="0">
              <a:effectLst/>
            </a:endParaRPr>
          </a:p>
        </p:txBody>
      </p:sp>
      <p:pic>
        <p:nvPicPr>
          <p:cNvPr id="3" name="Picture 2"/>
          <p:cNvPicPr>
            <a:picLocks noChangeAspect="1"/>
          </p:cNvPicPr>
          <p:nvPr/>
        </p:nvPicPr>
        <p:blipFill>
          <a:blip r:embed="rId2"/>
          <a:stretch>
            <a:fillRect/>
          </a:stretch>
        </p:blipFill>
        <p:spPr>
          <a:xfrm>
            <a:off x="1259632" y="2708920"/>
            <a:ext cx="2310584" cy="3078747"/>
          </a:xfrm>
          <a:prstGeom prst="rect">
            <a:avLst/>
          </a:prstGeom>
        </p:spPr>
      </p:pic>
      <p:pic>
        <p:nvPicPr>
          <p:cNvPr id="4" name="Picture 3"/>
          <p:cNvPicPr>
            <a:picLocks noChangeAspect="1"/>
          </p:cNvPicPr>
          <p:nvPr/>
        </p:nvPicPr>
        <p:blipFill>
          <a:blip r:embed="rId3"/>
          <a:stretch>
            <a:fillRect/>
          </a:stretch>
        </p:blipFill>
        <p:spPr>
          <a:xfrm>
            <a:off x="5004048" y="2348880"/>
            <a:ext cx="2706859" cy="3603048"/>
          </a:xfrm>
          <a:prstGeom prst="rect">
            <a:avLst/>
          </a:prstGeom>
        </p:spPr>
      </p:pic>
    </p:spTree>
    <p:extLst>
      <p:ext uri="{BB962C8B-B14F-4D97-AF65-F5344CB8AC3E}">
        <p14:creationId xmlns:p14="http://schemas.microsoft.com/office/powerpoint/2010/main" val="1238128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l"/>
            <a:r>
              <a:rPr lang="en-GB" sz="2400" dirty="0">
                <a:effectLst/>
              </a:rPr>
              <a:t>We have lots of toys and things to play with inside </a:t>
            </a:r>
            <a:r>
              <a:rPr lang="en-GB" sz="2400" dirty="0" smtClean="0">
                <a:effectLst/>
              </a:rPr>
              <a:t>school. </a:t>
            </a:r>
            <a:r>
              <a:rPr lang="en-GB" sz="2400" dirty="0">
                <a:effectLst/>
              </a:rPr>
              <a:t>We know you will have lots of fun and learn so much! </a:t>
            </a:r>
            <a:br>
              <a:rPr lang="en-GB" sz="2400" dirty="0">
                <a:effectLst/>
              </a:rPr>
            </a:br>
            <a:endParaRPr lang="en-GB" sz="2400" dirty="0"/>
          </a:p>
        </p:txBody>
      </p:sp>
      <p:pic>
        <p:nvPicPr>
          <p:cNvPr id="9" name="Picture 8"/>
          <p:cNvPicPr>
            <a:picLocks noChangeAspect="1"/>
          </p:cNvPicPr>
          <p:nvPr/>
        </p:nvPicPr>
        <p:blipFill rotWithShape="1">
          <a:blip r:embed="rId2"/>
          <a:srcRect l="10920" t="16367" r="12646"/>
          <a:stretch/>
        </p:blipFill>
        <p:spPr>
          <a:xfrm>
            <a:off x="6372200" y="2132856"/>
            <a:ext cx="2448272" cy="3574333"/>
          </a:xfrm>
          <a:prstGeom prst="rect">
            <a:avLst/>
          </a:prstGeom>
        </p:spPr>
      </p:pic>
      <p:pic>
        <p:nvPicPr>
          <p:cNvPr id="10" name="Picture 9"/>
          <p:cNvPicPr>
            <a:picLocks noChangeAspect="1"/>
          </p:cNvPicPr>
          <p:nvPr/>
        </p:nvPicPr>
        <p:blipFill>
          <a:blip r:embed="rId3"/>
          <a:stretch>
            <a:fillRect/>
          </a:stretch>
        </p:blipFill>
        <p:spPr>
          <a:xfrm>
            <a:off x="611560" y="2010426"/>
            <a:ext cx="2232248" cy="223224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2029" y="1920416"/>
            <a:ext cx="2609866" cy="2348880"/>
          </a:xfrm>
          <a:prstGeom prst="rect">
            <a:avLst/>
          </a:prstGeom>
        </p:spPr>
      </p:pic>
      <p:pic>
        <p:nvPicPr>
          <p:cNvPr id="12" name="Picture 11"/>
          <p:cNvPicPr>
            <a:picLocks noChangeAspect="1"/>
          </p:cNvPicPr>
          <p:nvPr/>
        </p:nvPicPr>
        <p:blipFill>
          <a:blip r:embed="rId5"/>
          <a:stretch>
            <a:fillRect/>
          </a:stretch>
        </p:blipFill>
        <p:spPr>
          <a:xfrm>
            <a:off x="3419872" y="4581128"/>
            <a:ext cx="2615411" cy="1963082"/>
          </a:xfrm>
          <a:prstGeom prst="rect">
            <a:avLst/>
          </a:prstGeom>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t="20936" r="-56873" b="-56874"/>
          <a:stretch/>
        </p:blipFill>
        <p:spPr>
          <a:xfrm>
            <a:off x="321187" y="4725144"/>
            <a:ext cx="4295775" cy="2723753"/>
          </a:xfrm>
          <a:prstGeom prst="rect">
            <a:avLst/>
          </a:prstGeom>
        </p:spPr>
      </p:pic>
    </p:spTree>
    <p:extLst>
      <p:ext uri="{BB962C8B-B14F-4D97-AF65-F5344CB8AC3E}">
        <p14:creationId xmlns:p14="http://schemas.microsoft.com/office/powerpoint/2010/main" val="206821611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nursery induction</Template>
  <TotalTime>1380</TotalTime>
  <Words>729</Words>
  <Application>Microsoft Office PowerPoint</Application>
  <PresentationFormat>On-screen Show (4:3)</PresentationFormat>
  <Paragraphs>63</Paragraphs>
  <Slides>14</Slides>
  <Notes>4</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Tahoma</vt:lpstr>
      <vt:lpstr>Wingdings</vt:lpstr>
      <vt:lpstr>1_Textured</vt:lpstr>
      <vt:lpstr>4_Textured</vt:lpstr>
      <vt:lpstr>6_Textured</vt:lpstr>
      <vt:lpstr>Picture</vt:lpstr>
      <vt:lpstr>   St. Ursula’s  Catholic Primary School &amp; Nursery</vt:lpstr>
      <vt:lpstr>Welcome to the St Ursula’s family. We hope you will spend many happy years with us.  </vt:lpstr>
      <vt:lpstr>Coming to school</vt:lpstr>
      <vt:lpstr>Uniform </vt:lpstr>
      <vt:lpstr>Shoes</vt:lpstr>
      <vt:lpstr>PowerPoint Presentation</vt:lpstr>
      <vt:lpstr>Inside the Nursery</vt:lpstr>
      <vt:lpstr>These are the toilets. </vt:lpstr>
      <vt:lpstr>We have lots of toys and things to play with inside school. We know you will have lots of fun and learn so much!  </vt:lpstr>
      <vt:lpstr>This is the garden; there will be lots of fun things to do outside.   </vt:lpstr>
      <vt:lpstr>Snack and lunch</vt:lpstr>
      <vt:lpstr>PowerPoint Presentation</vt:lpstr>
      <vt:lpstr>Getting ready for school</vt:lpstr>
      <vt:lpstr>  Ask the adults to check the website in July when we will be introducing you to the Staff who will be with you when you start school.  </vt:lpstr>
    </vt:vector>
  </TitlesOfParts>
  <Company>LBH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Ursula’s  Catholic  Nursery</dc:title>
  <dc:creator>user4</dc:creator>
  <cp:lastModifiedBy>D</cp:lastModifiedBy>
  <cp:revision>144</cp:revision>
  <cp:lastPrinted>2018-11-02T14:51:28Z</cp:lastPrinted>
  <dcterms:created xsi:type="dcterms:W3CDTF">2013-06-03T09:18:35Z</dcterms:created>
  <dcterms:modified xsi:type="dcterms:W3CDTF">2020-06-17T16:26:13Z</dcterms:modified>
</cp:coreProperties>
</file>