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5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6858000" cx="9144000"/>
  <p:notesSz cx="6858000" cy="9144000"/>
  <p:embeddedFontLst>
    <p:embeddedFont>
      <p:font typeface="Constantia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6" roundtripDataSignature="AMtx7miWgnYg5MNNS1DeGuLbxxmjfJeBp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Constantia-bold.fntdata"/><Relationship Id="rId12" Type="http://schemas.openxmlformats.org/officeDocument/2006/relationships/font" Target="fonts/Constantia-regular.fntdata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Constantia-boldItalic.fntdata"/><Relationship Id="rId14" Type="http://schemas.openxmlformats.org/officeDocument/2006/relationships/font" Target="fonts/Constantia-italic.fntdata"/><Relationship Id="rId16" Type="http://customschemas.google.com/relationships/presentationmetadata" Target="meta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9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9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9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/>
          <p:nvPr/>
        </p:nvSpPr>
        <p:spPr>
          <a:xfrm flipH="1" rot="-10380000">
            <a:off x="3165753" y="1108077"/>
            <a:ext cx="5257800" cy="4114800"/>
          </a:xfrm>
          <a:prstGeom prst="snipRoundRect">
            <a:avLst>
              <a:gd fmla="val 0" name="adj1"/>
              <a:gd fmla="val 3646" name="adj2"/>
            </a:avLst>
          </a:prstGeom>
          <a:solidFill>
            <a:srgbClr val="FFFFFF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sx="98500" kx="100000" rotWithShape="0" algn="tl" dir="7500000" dist="38500" sy="10008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5" name="Google Shape;85;p17"/>
          <p:cNvSpPr/>
          <p:nvPr/>
        </p:nvSpPr>
        <p:spPr>
          <a:xfrm flipH="1" rot="-10380000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bevel/>
            <a:headEnd len="sm" w="sm" type="none"/>
            <a:tailEnd len="sm" w="sm" type="none"/>
          </a:ln>
          <a:effectLst>
            <a:outerShdw blurRad="19685" rotWithShape="0" algn="tl" dir="12900000" dist="6350">
              <a:srgbClr val="000000">
                <a:alpha val="4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6" name="Google Shape;86;p17"/>
          <p:cNvSpPr txBox="1"/>
          <p:nvPr>
            <p:ph type="title"/>
          </p:nvPr>
        </p:nvSpPr>
        <p:spPr>
          <a:xfrm>
            <a:off x="609600" y="1176996"/>
            <a:ext cx="2212848" cy="158262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b="1" sz="2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7"/>
          <p:cNvSpPr txBox="1"/>
          <p:nvPr>
            <p:ph idx="1" type="body"/>
          </p:nvPr>
        </p:nvSpPr>
        <p:spPr>
          <a:xfrm>
            <a:off x="609600" y="2828785"/>
            <a:ext cx="2209800" cy="2179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64000" spcFirstLastPara="1" rIns="45700" wrap="square" tIns="45700">
            <a:normAutofit/>
          </a:bodyPr>
          <a:lstStyle>
            <a:lvl1pPr indent="-228600" lvl="0" marL="457200" algn="l">
              <a:spcBef>
                <a:spcPts val="250"/>
              </a:spcBef>
              <a:spcAft>
                <a:spcPts val="0"/>
              </a:spcAft>
              <a:buSzPts val="1235"/>
              <a:buFont typeface="Constantia"/>
              <a:buNone/>
              <a:defRPr sz="1300"/>
            </a:lvl1pPr>
            <a:lvl2pPr indent="-293369" lvl="1" marL="914400" algn="l">
              <a:spcBef>
                <a:spcPts val="240"/>
              </a:spcBef>
              <a:spcAft>
                <a:spcPts val="0"/>
              </a:spcAft>
              <a:buSzPts val="1020"/>
              <a:buChar char="⚫"/>
              <a:defRPr sz="1200"/>
            </a:lvl2pPr>
            <a:lvl3pPr indent="-273050" lvl="2" marL="1371600" algn="l">
              <a:spcBef>
                <a:spcPts val="200"/>
              </a:spcBef>
              <a:spcAft>
                <a:spcPts val="0"/>
              </a:spcAft>
              <a:buSzPts val="700"/>
              <a:buChar char="⚫"/>
              <a:defRPr sz="1000"/>
            </a:lvl3pPr>
            <a:lvl4pPr indent="-265747" lvl="3" marL="18288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4pPr>
            <a:lvl5pPr indent="-265747" lvl="4" marL="22860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7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7"/>
          <p:cNvSpPr txBox="1"/>
          <p:nvPr>
            <p:ph idx="12" type="sldNum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91" name="Google Shape;91;p17"/>
          <p:cNvSpPr/>
          <p:nvPr>
            <p:ph idx="2" type="pic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lt2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p17"/>
          <p:cNvSpPr/>
          <p:nvPr/>
        </p:nvSpPr>
        <p:spPr>
          <a:xfrm flipH="1" rot="10800000">
            <a:off x="-9525" y="5816600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3" name="Google Shape;93;p17"/>
          <p:cNvSpPr/>
          <p:nvPr/>
        </p:nvSpPr>
        <p:spPr>
          <a:xfrm flipH="1" rot="10800000">
            <a:off x="4381500" y="6219825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8"/>
          <p:cNvSpPr txBox="1"/>
          <p:nvPr>
            <p:ph idx="1" type="body"/>
          </p:nvPr>
        </p:nvSpPr>
        <p:spPr>
          <a:xfrm rot="5400000">
            <a:off x="2377440" y="15240"/>
            <a:ext cx="438912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7" name="Google Shape;97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8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8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/>
          <p:nvPr>
            <p:ph type="title"/>
          </p:nvPr>
        </p:nvSpPr>
        <p:spPr>
          <a:xfrm rot="5400000">
            <a:off x="5052219" y="2491582"/>
            <a:ext cx="5211763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9"/>
          <p:cNvSpPr txBox="1"/>
          <p:nvPr>
            <p:ph idx="1" type="body"/>
          </p:nvPr>
        </p:nvSpPr>
        <p:spPr>
          <a:xfrm rot="5400000">
            <a:off x="861219" y="510382"/>
            <a:ext cx="5211763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9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9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0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8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type="title"/>
          </p:nvPr>
        </p:nvSpPr>
        <p:spPr>
          <a:xfrm>
            <a:off x="530352" y="1316736"/>
            <a:ext cx="7772400" cy="136245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4AE3AC"/>
              </a:buClr>
              <a:buSzPts val="5600"/>
              <a:buFont typeface="Calibri"/>
              <a:buNone/>
              <a:defRPr b="1" sz="5600" cap="none">
                <a:solidFill>
                  <a:srgbClr val="4AE3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" type="body"/>
          </p:nvPr>
        </p:nvSpPr>
        <p:spPr>
          <a:xfrm>
            <a:off x="530352" y="2704664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2090"/>
              <a:buNone/>
              <a:defRPr sz="22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" type="body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12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" type="body"/>
          </p:nvPr>
        </p:nvSpPr>
        <p:spPr>
          <a:xfrm>
            <a:off x="457200" y="1855248"/>
            <a:ext cx="4040188" cy="65935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1" name="Google Shape;61;p13"/>
          <p:cNvSpPr txBox="1"/>
          <p:nvPr>
            <p:ph idx="2" type="body"/>
          </p:nvPr>
        </p:nvSpPr>
        <p:spPr>
          <a:xfrm>
            <a:off x="4645025" y="1859757"/>
            <a:ext cx="4041775" cy="6548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13"/>
          <p:cNvSpPr txBox="1"/>
          <p:nvPr>
            <p:ph idx="3" type="body"/>
          </p:nvPr>
        </p:nvSpPr>
        <p:spPr>
          <a:xfrm>
            <a:off x="457200" y="2514600"/>
            <a:ext cx="4040188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3" name="Google Shape;63;p13"/>
          <p:cNvSpPr txBox="1"/>
          <p:nvPr>
            <p:ph idx="4" type="body"/>
          </p:nvPr>
        </p:nvSpPr>
        <p:spPr>
          <a:xfrm>
            <a:off x="4645025" y="2514600"/>
            <a:ext cx="4041775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5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5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685800" y="514352"/>
            <a:ext cx="274320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alibri"/>
              <a:buNone/>
              <a:defRPr b="0" sz="26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75" spcFirstLastPara="1" rIns="1827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33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6"/>
          <p:cNvSpPr txBox="1"/>
          <p:nvPr>
            <p:ph idx="2" type="body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97510" lvl="0" marL="457200" algn="l">
              <a:spcBef>
                <a:spcPts val="560"/>
              </a:spcBef>
              <a:spcAft>
                <a:spcPts val="0"/>
              </a:spcAft>
              <a:buSzPts val="2660"/>
              <a:buChar char="⚫"/>
              <a:defRPr sz="2800"/>
            </a:lvl1pPr>
            <a:lvl2pPr indent="-368935" lvl="1" marL="914400" algn="l">
              <a:spcBef>
                <a:spcPts val="520"/>
              </a:spcBef>
              <a:spcAft>
                <a:spcPts val="0"/>
              </a:spcAft>
              <a:buSzPts val="2210"/>
              <a:buChar char="⚫"/>
              <a:defRPr sz="2600"/>
            </a:lvl2pPr>
            <a:lvl3pPr indent="-335280" lvl="2" marL="1371600" algn="l">
              <a:spcBef>
                <a:spcPts val="480"/>
              </a:spcBef>
              <a:spcAft>
                <a:spcPts val="0"/>
              </a:spcAft>
              <a:buSzPts val="1680"/>
              <a:buChar char="⚫"/>
              <a:defRPr sz="2400"/>
            </a:lvl3pPr>
            <a:lvl4pPr indent="-311150" lvl="3" marL="1828800" algn="l">
              <a:spcBef>
                <a:spcPts val="400"/>
              </a:spcBef>
              <a:spcAft>
                <a:spcPts val="0"/>
              </a:spcAft>
              <a:buSzPts val="1300"/>
              <a:buChar char="⚫"/>
              <a:defRPr sz="20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6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" name="Google Shape;7;p7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" name="Google Shape;8;p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7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1" name="Google Shape;11;p7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2" name="Google Shape;12;p7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grpSp>
        <p:nvGrpSpPr>
          <p:cNvPr id="13" name="Google Shape;13;p7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14" name="Google Shape;14;p7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5" name="Google Shape;15;p7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4" name="Google Shape;24;p6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5" name="Google Shape;25;p6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6" name="Google Shape;26;p6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7" name="Google Shape;2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8" name="Google Shape;28;p6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grpSp>
        <p:nvGrpSpPr>
          <p:cNvPr id="30" name="Google Shape;30;p6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31" name="Google Shape;31;p6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2" name="Google Shape;32;p6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"/>
          <p:cNvSpPr txBox="1"/>
          <p:nvPr>
            <p:ph type="ctrTitle"/>
          </p:nvPr>
        </p:nvSpPr>
        <p:spPr>
          <a:xfrm>
            <a:off x="533400" y="1371600"/>
            <a:ext cx="7851648" cy="2129408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</a:pPr>
            <a:r>
              <a:rPr b="1" lang="en-GB" u="sng"/>
              <a:t>BTEC Level 2 </a:t>
            </a:r>
            <a:r>
              <a:rPr lang="en-GB" u="sng"/>
              <a:t>Tech</a:t>
            </a:r>
            <a:r>
              <a:rPr b="1" lang="en-GB" u="sng"/>
              <a:t> </a:t>
            </a:r>
            <a:r>
              <a:rPr lang="en-GB" u="sng"/>
              <a:t>Award</a:t>
            </a:r>
            <a:r>
              <a:rPr b="1" lang="en-GB" u="sng"/>
              <a:t> in Sport</a:t>
            </a:r>
            <a:endParaRPr/>
          </a:p>
        </p:txBody>
      </p:sp>
      <p:sp>
        <p:nvSpPr>
          <p:cNvPr id="111" name="Google Shape;111;p1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/>
          <a:p>
            <a:pPr indent="0" lvl="0" marL="0" marR="45720" rtl="0" algn="r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SzPts val="3040"/>
              <a:buNone/>
            </a:pPr>
            <a:r>
              <a:t/>
            </a:r>
            <a:endParaRPr sz="3200"/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SzPts val="3040"/>
              <a:buNone/>
            </a:pPr>
            <a:r>
              <a:rPr lang="en-GB" sz="3200"/>
              <a:t>PE Department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"/>
          <p:cNvSpPr txBox="1"/>
          <p:nvPr>
            <p:ph type="title"/>
          </p:nvPr>
        </p:nvSpPr>
        <p:spPr>
          <a:xfrm>
            <a:off x="457200" y="439738"/>
            <a:ext cx="8229600" cy="86409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Calibri"/>
              <a:buNone/>
            </a:pPr>
            <a:r>
              <a:rPr b="1" lang="en-GB" sz="3500" u="sng"/>
              <a:t>BTEC Level 2 Tech Award in Sport, Activity and Fitness</a:t>
            </a:r>
            <a:endParaRPr sz="3500"/>
          </a:p>
        </p:txBody>
      </p:sp>
      <p:sp>
        <p:nvSpPr>
          <p:cNvPr id="117" name="Google Shape;117;p2"/>
          <p:cNvSpPr/>
          <p:nvPr/>
        </p:nvSpPr>
        <p:spPr>
          <a:xfrm>
            <a:off x="467544" y="1484784"/>
            <a:ext cx="258243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Course Breakdown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8" name="Google Shape;11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4847" y="2204863"/>
            <a:ext cx="8229600" cy="36178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"/>
          <p:cNvSpPr/>
          <p:nvPr>
            <p:ph idx="1" type="body"/>
          </p:nvPr>
        </p:nvSpPr>
        <p:spPr>
          <a:xfrm>
            <a:off x="2195736" y="2348880"/>
            <a:ext cx="5112568" cy="2420888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0A51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74320" lvl="0" marL="274320" rtl="0" algn="ctr">
              <a:spcBef>
                <a:spcPts val="0"/>
              </a:spcBef>
              <a:spcAft>
                <a:spcPts val="0"/>
              </a:spcAft>
              <a:buSzPts val="3420"/>
              <a:buNone/>
            </a:pPr>
            <a:r>
              <a:rPr lang="en-GB" sz="36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rPr>
              <a:t>   </a:t>
            </a:r>
            <a:r>
              <a:rPr i="1" lang="en-GB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HOW YOU WILL BE  ASSESSED</a:t>
            </a:r>
            <a:endParaRPr i="1" sz="22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3"/>
          <p:cNvSpPr/>
          <p:nvPr/>
        </p:nvSpPr>
        <p:spPr>
          <a:xfrm>
            <a:off x="5261476" y="5521049"/>
            <a:ext cx="32220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Written Assignments</a:t>
            </a:r>
            <a:endParaRPr/>
          </a:p>
        </p:txBody>
      </p:sp>
      <p:cxnSp>
        <p:nvCxnSpPr>
          <p:cNvPr id="125" name="Google Shape;125;p3"/>
          <p:cNvCxnSpPr/>
          <p:nvPr/>
        </p:nvCxnSpPr>
        <p:spPr>
          <a:xfrm flipH="1" rot="-5400000">
            <a:off x="5751615" y="4764974"/>
            <a:ext cx="864096" cy="648072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6" name="Google Shape;126;p3"/>
          <p:cNvSpPr/>
          <p:nvPr/>
        </p:nvSpPr>
        <p:spPr>
          <a:xfrm>
            <a:off x="323528" y="692696"/>
            <a:ext cx="331488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Performance Analysis</a:t>
            </a:r>
            <a:endParaRPr/>
          </a:p>
        </p:txBody>
      </p:sp>
      <p:sp>
        <p:nvSpPr>
          <p:cNvPr id="127" name="Google Shape;127;p3"/>
          <p:cNvSpPr txBox="1"/>
          <p:nvPr/>
        </p:nvSpPr>
        <p:spPr>
          <a:xfrm>
            <a:off x="4355976" y="764704"/>
            <a:ext cx="288032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</a:t>
            </a:r>
            <a:endParaRPr/>
          </a:p>
        </p:txBody>
      </p:sp>
      <p:cxnSp>
        <p:nvCxnSpPr>
          <p:cNvPr id="128" name="Google Shape;128;p3"/>
          <p:cNvCxnSpPr/>
          <p:nvPr/>
        </p:nvCxnSpPr>
        <p:spPr>
          <a:xfrm>
            <a:off x="2267744" y="1196752"/>
            <a:ext cx="936104" cy="1440160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9" name="Google Shape;129;p3"/>
          <p:cNvSpPr txBox="1"/>
          <p:nvPr/>
        </p:nvSpPr>
        <p:spPr>
          <a:xfrm>
            <a:off x="-69494" y="2663351"/>
            <a:ext cx="2160300" cy="224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Offering Fitness Guidance to a range of clients</a:t>
            </a:r>
            <a:endParaRPr/>
          </a:p>
        </p:txBody>
      </p:sp>
      <p:sp>
        <p:nvSpPr>
          <p:cNvPr id="130" name="Google Shape;130;p3"/>
          <p:cNvSpPr txBox="1"/>
          <p:nvPr/>
        </p:nvSpPr>
        <p:spPr>
          <a:xfrm>
            <a:off x="6985319" y="460081"/>
            <a:ext cx="1944216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Designing Training Programs</a:t>
            </a:r>
            <a:endParaRPr/>
          </a:p>
        </p:txBody>
      </p:sp>
      <p:cxnSp>
        <p:nvCxnSpPr>
          <p:cNvPr id="131" name="Google Shape;131;p3"/>
          <p:cNvCxnSpPr/>
          <p:nvPr/>
        </p:nvCxnSpPr>
        <p:spPr>
          <a:xfrm flipH="1" rot="10800000">
            <a:off x="1835696" y="3463896"/>
            <a:ext cx="360040" cy="95428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2" name="Google Shape;132;p3"/>
          <p:cNvCxnSpPr>
            <a:stCxn id="123" idx="0"/>
          </p:cNvCxnSpPr>
          <p:nvPr/>
        </p:nvCxnSpPr>
        <p:spPr>
          <a:xfrm flipH="1" rot="10800000">
            <a:off x="4752020" y="1268880"/>
            <a:ext cx="108000" cy="1080000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3" name="Google Shape;133;p3"/>
          <p:cNvCxnSpPr/>
          <p:nvPr/>
        </p:nvCxnSpPr>
        <p:spPr>
          <a:xfrm flipH="1" rot="10800000">
            <a:off x="6300192" y="1556792"/>
            <a:ext cx="864096" cy="1008112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4" name="Google Shape;134;p3"/>
          <p:cNvCxnSpPr/>
          <p:nvPr/>
        </p:nvCxnSpPr>
        <p:spPr>
          <a:xfrm flipH="1">
            <a:off x="3638410" y="4706724"/>
            <a:ext cx="338069" cy="712077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5" name="Google Shape;135;p3"/>
          <p:cNvSpPr txBox="1"/>
          <p:nvPr/>
        </p:nvSpPr>
        <p:spPr>
          <a:xfrm>
            <a:off x="1907704" y="5273572"/>
            <a:ext cx="2592288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Videos of your  practical performance</a:t>
            </a:r>
            <a:endParaRPr/>
          </a:p>
        </p:txBody>
      </p:sp>
      <p:cxnSp>
        <p:nvCxnSpPr>
          <p:cNvPr id="136" name="Google Shape;136;p3"/>
          <p:cNvCxnSpPr/>
          <p:nvPr/>
        </p:nvCxnSpPr>
        <p:spPr>
          <a:xfrm>
            <a:off x="7308304" y="3602150"/>
            <a:ext cx="288032" cy="0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7" name="Google Shape;137;p3"/>
          <p:cNvSpPr txBox="1"/>
          <p:nvPr/>
        </p:nvSpPr>
        <p:spPr>
          <a:xfrm>
            <a:off x="7199784" y="2909652"/>
            <a:ext cx="1944300" cy="224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Videos of you officiating and leading a warm up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4"/>
          <p:cNvSpPr/>
          <p:nvPr/>
        </p:nvSpPr>
        <p:spPr>
          <a:xfrm>
            <a:off x="2339752" y="2276872"/>
            <a:ext cx="4248472" cy="2088232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0A51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43" name="Google Shape;143;p4"/>
          <p:cNvSpPr txBox="1"/>
          <p:nvPr/>
        </p:nvSpPr>
        <p:spPr>
          <a:xfrm>
            <a:off x="3059832" y="2564904"/>
            <a:ext cx="2736304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Careers BTEC Sport can lead you to!</a:t>
            </a:r>
            <a:endParaRPr/>
          </a:p>
        </p:txBody>
      </p:sp>
      <p:cxnSp>
        <p:nvCxnSpPr>
          <p:cNvPr id="144" name="Google Shape;144;p4"/>
          <p:cNvCxnSpPr/>
          <p:nvPr/>
        </p:nvCxnSpPr>
        <p:spPr>
          <a:xfrm flipH="1" rot="10800000">
            <a:off x="5364088" y="1556792"/>
            <a:ext cx="1008112" cy="792088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5" name="Google Shape;145;p4"/>
          <p:cNvSpPr txBox="1"/>
          <p:nvPr/>
        </p:nvSpPr>
        <p:spPr>
          <a:xfrm>
            <a:off x="5796136" y="1124744"/>
            <a:ext cx="2304256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Nutritionist</a:t>
            </a:r>
            <a:endParaRPr/>
          </a:p>
        </p:txBody>
      </p:sp>
      <p:cxnSp>
        <p:nvCxnSpPr>
          <p:cNvPr id="146" name="Google Shape;146;p4"/>
          <p:cNvCxnSpPr/>
          <p:nvPr/>
        </p:nvCxnSpPr>
        <p:spPr>
          <a:xfrm flipH="1" rot="-5400000">
            <a:off x="2807804" y="1880828"/>
            <a:ext cx="936104" cy="144016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7" name="Google Shape;147;p4"/>
          <p:cNvCxnSpPr/>
          <p:nvPr/>
        </p:nvCxnSpPr>
        <p:spPr>
          <a:xfrm>
            <a:off x="6156176" y="3933056"/>
            <a:ext cx="792088" cy="360040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8" name="Google Shape;148;p4"/>
          <p:cNvCxnSpPr/>
          <p:nvPr/>
        </p:nvCxnSpPr>
        <p:spPr>
          <a:xfrm>
            <a:off x="1823000" y="2181054"/>
            <a:ext cx="792088" cy="648072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9" name="Google Shape;149;p4"/>
          <p:cNvSpPr txBox="1"/>
          <p:nvPr/>
        </p:nvSpPr>
        <p:spPr>
          <a:xfrm>
            <a:off x="1907704" y="836712"/>
            <a:ext cx="2304256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Physiotherapist</a:t>
            </a:r>
            <a:endParaRPr/>
          </a:p>
        </p:txBody>
      </p:sp>
      <p:sp>
        <p:nvSpPr>
          <p:cNvPr id="150" name="Google Shape;150;p4"/>
          <p:cNvSpPr txBox="1"/>
          <p:nvPr/>
        </p:nvSpPr>
        <p:spPr>
          <a:xfrm>
            <a:off x="611560" y="1748716"/>
            <a:ext cx="216024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Dietician</a:t>
            </a:r>
            <a:endParaRPr/>
          </a:p>
        </p:txBody>
      </p:sp>
      <p:sp>
        <p:nvSpPr>
          <p:cNvPr id="151" name="Google Shape;151;p4"/>
          <p:cNvSpPr txBox="1"/>
          <p:nvPr/>
        </p:nvSpPr>
        <p:spPr>
          <a:xfrm>
            <a:off x="6660232" y="1916832"/>
            <a:ext cx="1907704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Sports Coach</a:t>
            </a:r>
            <a:endParaRPr/>
          </a:p>
        </p:txBody>
      </p:sp>
      <p:sp>
        <p:nvSpPr>
          <p:cNvPr id="152" name="Google Shape;152;p4"/>
          <p:cNvSpPr txBox="1"/>
          <p:nvPr/>
        </p:nvSpPr>
        <p:spPr>
          <a:xfrm>
            <a:off x="6588224" y="4293096"/>
            <a:ext cx="1656184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Sports Scientist</a:t>
            </a:r>
            <a:endParaRPr/>
          </a:p>
        </p:txBody>
      </p:sp>
      <p:sp>
        <p:nvSpPr>
          <p:cNvPr id="153" name="Google Shape;153;p4"/>
          <p:cNvSpPr txBox="1"/>
          <p:nvPr/>
        </p:nvSpPr>
        <p:spPr>
          <a:xfrm>
            <a:off x="5868144" y="5661248"/>
            <a:ext cx="2376264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Physiotherapy</a:t>
            </a:r>
            <a:endParaRPr/>
          </a:p>
        </p:txBody>
      </p:sp>
      <p:sp>
        <p:nvSpPr>
          <p:cNvPr id="154" name="Google Shape;154;p4"/>
          <p:cNvSpPr txBox="1"/>
          <p:nvPr/>
        </p:nvSpPr>
        <p:spPr>
          <a:xfrm>
            <a:off x="3995936" y="548680"/>
            <a:ext cx="2232248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Sports Marketing</a:t>
            </a:r>
            <a:endParaRPr/>
          </a:p>
        </p:txBody>
      </p:sp>
      <p:sp>
        <p:nvSpPr>
          <p:cNvPr id="155" name="Google Shape;155;p4"/>
          <p:cNvSpPr txBox="1"/>
          <p:nvPr/>
        </p:nvSpPr>
        <p:spPr>
          <a:xfrm>
            <a:off x="3851920" y="4869160"/>
            <a:ext cx="2088232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Professional Sports Person</a:t>
            </a:r>
            <a:endParaRPr/>
          </a:p>
        </p:txBody>
      </p:sp>
      <p:sp>
        <p:nvSpPr>
          <p:cNvPr id="156" name="Google Shape;156;p4"/>
          <p:cNvSpPr txBox="1"/>
          <p:nvPr/>
        </p:nvSpPr>
        <p:spPr>
          <a:xfrm>
            <a:off x="611560" y="4149080"/>
            <a:ext cx="2232248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Ground staff/green keeper</a:t>
            </a:r>
            <a:endParaRPr/>
          </a:p>
        </p:txBody>
      </p:sp>
      <p:sp>
        <p:nvSpPr>
          <p:cNvPr id="157" name="Google Shape;157;p4"/>
          <p:cNvSpPr txBox="1"/>
          <p:nvPr/>
        </p:nvSpPr>
        <p:spPr>
          <a:xfrm>
            <a:off x="1619672" y="5229200"/>
            <a:ext cx="1584176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Leisure centre manager</a:t>
            </a:r>
            <a:endParaRPr/>
          </a:p>
        </p:txBody>
      </p:sp>
      <p:sp>
        <p:nvSpPr>
          <p:cNvPr id="158" name="Google Shape;158;p4"/>
          <p:cNvSpPr txBox="1"/>
          <p:nvPr/>
        </p:nvSpPr>
        <p:spPr>
          <a:xfrm>
            <a:off x="323528" y="2492896"/>
            <a:ext cx="1944216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Sports Development Officer</a:t>
            </a:r>
            <a:endParaRPr/>
          </a:p>
        </p:txBody>
      </p:sp>
      <p:cxnSp>
        <p:nvCxnSpPr>
          <p:cNvPr id="159" name="Google Shape;159;p4"/>
          <p:cNvCxnSpPr>
            <a:stCxn id="142" idx="0"/>
          </p:cNvCxnSpPr>
          <p:nvPr/>
        </p:nvCxnSpPr>
        <p:spPr>
          <a:xfrm flipH="1" rot="10800000">
            <a:off x="4463988" y="908572"/>
            <a:ext cx="252000" cy="1368300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0" name="Google Shape;160;p4"/>
          <p:cNvCxnSpPr/>
          <p:nvPr/>
        </p:nvCxnSpPr>
        <p:spPr>
          <a:xfrm flipH="1" rot="10800000">
            <a:off x="6372200" y="2276872"/>
            <a:ext cx="1080120" cy="576064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1" name="Google Shape;161;p4"/>
          <p:cNvCxnSpPr/>
          <p:nvPr/>
        </p:nvCxnSpPr>
        <p:spPr>
          <a:xfrm rot="-5400000">
            <a:off x="2483768" y="4365104"/>
            <a:ext cx="1008112" cy="720080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2" name="Google Shape;162;p4"/>
          <p:cNvCxnSpPr/>
          <p:nvPr/>
        </p:nvCxnSpPr>
        <p:spPr>
          <a:xfrm flipH="1" rot="5400000">
            <a:off x="4355976" y="4581128"/>
            <a:ext cx="504056" cy="72008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3" name="Google Shape;163;p4"/>
          <p:cNvCxnSpPr/>
          <p:nvPr/>
        </p:nvCxnSpPr>
        <p:spPr>
          <a:xfrm flipH="1" rot="5400000">
            <a:off x="5436096" y="4437112"/>
            <a:ext cx="1584176" cy="1008112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4" name="Google Shape;164;p4"/>
          <p:cNvCxnSpPr/>
          <p:nvPr/>
        </p:nvCxnSpPr>
        <p:spPr>
          <a:xfrm flipH="1" rot="10800000">
            <a:off x="1475656" y="3573016"/>
            <a:ext cx="936104" cy="576064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5" name="Google Shape;165;p4"/>
          <p:cNvCxnSpPr>
            <a:endCxn id="142" idx="2"/>
          </p:cNvCxnSpPr>
          <p:nvPr/>
        </p:nvCxnSpPr>
        <p:spPr>
          <a:xfrm>
            <a:off x="1259752" y="3212988"/>
            <a:ext cx="1080000" cy="108000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6" name="Google Shape;166;p4"/>
          <p:cNvSpPr txBox="1"/>
          <p:nvPr/>
        </p:nvSpPr>
        <p:spPr>
          <a:xfrm>
            <a:off x="6588224" y="3068960"/>
            <a:ext cx="1763688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Sports Advertisement</a:t>
            </a:r>
            <a:endParaRPr/>
          </a:p>
        </p:txBody>
      </p:sp>
      <p:cxnSp>
        <p:nvCxnSpPr>
          <p:cNvPr id="167" name="Google Shape;167;p4"/>
          <p:cNvCxnSpPr/>
          <p:nvPr/>
        </p:nvCxnSpPr>
        <p:spPr>
          <a:xfrm>
            <a:off x="6588224" y="3140968"/>
            <a:ext cx="432048" cy="144016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8" name="Google Shape;168;p4"/>
          <p:cNvCxnSpPr/>
          <p:nvPr/>
        </p:nvCxnSpPr>
        <p:spPr>
          <a:xfrm>
            <a:off x="3923928" y="4365104"/>
            <a:ext cx="0" cy="1656184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9" name="Google Shape;169;p4"/>
          <p:cNvSpPr txBox="1"/>
          <p:nvPr/>
        </p:nvSpPr>
        <p:spPr>
          <a:xfrm>
            <a:off x="3203848" y="6021288"/>
            <a:ext cx="144016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 Teaching</a:t>
            </a:r>
            <a:endParaRPr/>
          </a:p>
        </p:txBody>
      </p:sp>
      <p:sp>
        <p:nvSpPr>
          <p:cNvPr id="170" name="Google Shape;170;p4"/>
          <p:cNvSpPr txBox="1"/>
          <p:nvPr/>
        </p:nvSpPr>
        <p:spPr>
          <a:xfrm>
            <a:off x="593558" y="875891"/>
            <a:ext cx="1368152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Sports Journalism</a:t>
            </a:r>
            <a:endParaRPr/>
          </a:p>
        </p:txBody>
      </p:sp>
      <p:cxnSp>
        <p:nvCxnSpPr>
          <p:cNvPr id="171" name="Google Shape;171;p4"/>
          <p:cNvCxnSpPr/>
          <p:nvPr/>
        </p:nvCxnSpPr>
        <p:spPr>
          <a:xfrm>
            <a:off x="1943708" y="1583777"/>
            <a:ext cx="919007" cy="1010906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5"/>
          <p:cNvSpPr txBox="1"/>
          <p:nvPr>
            <p:ph type="title"/>
          </p:nvPr>
        </p:nvSpPr>
        <p:spPr>
          <a:xfrm>
            <a:off x="-756592" y="34374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1" lang="en-GB"/>
              <a:t>Is BTEC Sport for you!</a:t>
            </a:r>
            <a:endParaRPr/>
          </a:p>
        </p:txBody>
      </p:sp>
      <p:sp>
        <p:nvSpPr>
          <p:cNvPr id="177" name="Google Shape;177;p5"/>
          <p:cNvSpPr txBox="1"/>
          <p:nvPr>
            <p:ph idx="1" type="body"/>
          </p:nvPr>
        </p:nvSpPr>
        <p:spPr>
          <a:xfrm>
            <a:off x="457200" y="1844824"/>
            <a:ext cx="8229600" cy="46805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You must currently enjoy doing PE at school and bring your kit to every PE lesson.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Need to be aware that there is a mix between practical and theory with the vast majority of content being theory.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This course is a natural progression to BTEC Sport Level 3 at St Wilfrid’s RC College 6</a:t>
            </a:r>
            <a:r>
              <a:rPr baseline="30000" lang="en-GB"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GB">
                <a:latin typeface="Calibri"/>
                <a:ea typeface="Calibri"/>
                <a:cs typeface="Calibri"/>
                <a:sym typeface="Calibri"/>
              </a:rPr>
              <a:t> Form</a:t>
            </a:r>
            <a:endParaRPr/>
          </a:p>
          <a:p>
            <a:pPr indent="-129238" lvl="0" marL="274320" rtl="0" algn="l">
              <a:spcBef>
                <a:spcPts val="481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If you have any questions or queries about the course please don’t hesitate to come down to the PE office on a break time.</a:t>
            </a:r>
            <a:endParaRPr/>
          </a:p>
          <a:p>
            <a:pPr indent="-274320" lvl="0" marL="274320" rtl="0" algn="l">
              <a:spcBef>
                <a:spcPts val="222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2012-02-21T15:25:01Z</dcterms:created>
  <dc:creator>St Wilfrid's</dc:creator>
</cp:coreProperties>
</file>