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0" r:id="rId8"/>
    <p:sldId id="259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66C14-CF93-456B-96FB-7E3DC3EC2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E1F9B0-3A0A-40B3-B1FB-8690036506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A11E3-90E8-48EF-8DEB-98C69B6A1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7A98-4819-445B-92E0-B576B481583D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4041E-9FC0-4CBB-9C01-71D869B5B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FE193-D3F1-4A1A-882E-CDEB198FC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A142-08CA-4466-81BA-827D27DE3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39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97452-7316-4286-AAEE-7815C8642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297BE0-A2C6-479D-85AB-4A74A3DA5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94F32-2853-47D5-ABF9-8112CA9A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7A98-4819-445B-92E0-B576B481583D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7C100-95D2-4B76-874D-41242668E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C93B-2928-4B9F-970B-CD9175255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A142-08CA-4466-81BA-827D27DE3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927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4E8B91-33CA-45BA-8B15-F42972B977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DCB96-6EE1-4930-88F8-2BE11930E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2667F-BDDE-46DB-9F8E-A2007C411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7A98-4819-445B-92E0-B576B481583D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AEBDF-ACEB-4BC6-B3C6-0A4D877DF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D940B-6ACA-4463-8F13-39C87749B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A142-08CA-4466-81BA-827D27DE3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688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1F9E3-A721-4BB8-8E21-9807C9CF0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948FE-B94E-4159-B529-15CF7484F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9EFCC-8F0E-4A32-95CF-C0A571137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7A98-4819-445B-92E0-B576B481583D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C18AA-FFBB-4119-B310-919E70580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DC1FB-4E08-4BE5-913E-6A75C6A31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A142-08CA-4466-81BA-827D27DE3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175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7A5EA-E192-496F-B841-A2FE123BC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60877-2EFF-4CBE-BBBA-3E2AF8D93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039C3-6479-4177-BFBB-353CDA3C0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7A98-4819-445B-92E0-B576B481583D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EDF27-BDD4-43A4-85DB-1702CD771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70E61-F60F-4570-8E37-F87D48CDB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A142-08CA-4466-81BA-827D27DE3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191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ACC93-EF5B-4E2B-9592-F7ACDA948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AA2EA-725D-445E-9624-0C4E33712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8C010F-8336-4A84-AF7F-AED710270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9E743-4041-4D3A-9DF8-E233EBE9A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7A98-4819-445B-92E0-B576B481583D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1D48CF-A599-4CE0-9FBB-EC381E6D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92AF59-C2BE-4D1A-98DD-42ECE9473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A142-08CA-4466-81BA-827D27DE3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619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4FDF3-A44B-48D7-97C9-9F3D581A7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607BD-D5A0-475E-ADB7-32E03FC41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991D20-3A98-443A-BD26-722E4EC9E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4D937E-A6F0-4098-987E-988D0F0CC0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C449E3-6ACA-4101-9B8C-064ADBC0F6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358BC7-9D45-408C-8A50-6A07B158E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7A98-4819-445B-92E0-B576B481583D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7C3AC6-2542-44E2-89E7-6518D1209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1423C7-D729-4842-BEAF-37A083801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A142-08CA-4466-81BA-827D27DE3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443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B5505-532D-4479-A748-73B039C4D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15FFF8-2E7E-45B1-8DF8-D84620539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7A98-4819-445B-92E0-B576B481583D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E3226-6DED-4396-9D2D-ED3B008E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0CCE4-F5CA-413E-B0C4-54EFA839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A142-08CA-4466-81BA-827D27DE3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316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744849-17EB-4820-9558-7E156DB5C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7A98-4819-445B-92E0-B576B481583D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C0A576-F6A0-434B-89C7-BB8B74D10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ED9D97-C7A7-4B52-9C00-AE13F6019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A142-08CA-4466-81BA-827D27DE3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15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CAA33-565C-42A0-A119-DB7B36597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A0893-E2C4-48F0-B334-4664753EB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F08DC-AB71-4FF3-A861-9D3BB685A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30CC54-2532-4CFA-88EE-6332E3C8D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7A98-4819-445B-92E0-B576B481583D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86800-F3B4-4A7D-8190-8E5F071B9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0F75A0-4331-4DC8-BED7-19FF15BC8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A142-08CA-4466-81BA-827D27DE3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333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0CA88-4BDE-44C6-B985-27677B5AA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F6EEEF-CC1A-4E44-AF5B-6EDD6B1235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53BAE-2979-40FE-8A8A-2F3FE45EA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035252-834D-4FD1-8459-FC823DB97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7A98-4819-445B-92E0-B576B481583D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58F07-8970-47B2-B146-68BEFE9A5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EE293-CD04-4FC9-9D38-6A76B404E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A142-08CA-4466-81BA-827D27DE3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20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4CE4A3-FBDB-4704-B45B-B21CB80C0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E0579-E6FE-474C-9129-3C3F4135C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E8E4F-EE3D-46FD-8B76-425F12022E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97A98-4819-445B-92E0-B576B481583D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96244-F879-4C57-B9A8-146554FBE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DD2E7-E8F9-485F-AFEA-755819BD5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0A142-08CA-4466-81BA-827D27DE3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39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1O9jBHgsxs" TargetMode="External"/><Relationship Id="rId2" Type="http://schemas.openxmlformats.org/officeDocument/2006/relationships/hyperlink" Target="https://www.youtube.com/watch?v=A8Ts4V_osv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57;p13">
            <a:extLst>
              <a:ext uri="{FF2B5EF4-FFF2-40B4-BE49-F238E27FC236}">
                <a16:creationId xmlns:a16="http://schemas.microsoft.com/office/drawing/2014/main" id="{06151B6F-7C24-4C8A-BC4F-AB0F38B2A099}"/>
              </a:ext>
            </a:extLst>
          </p:cNvPr>
          <p:cNvGrpSpPr/>
          <p:nvPr/>
        </p:nvGrpSpPr>
        <p:grpSpPr>
          <a:xfrm>
            <a:off x="4653782" y="2416995"/>
            <a:ext cx="2685019" cy="1602963"/>
            <a:chOff x="6743950" y="3586504"/>
            <a:chExt cx="2680723" cy="1384421"/>
          </a:xfrm>
        </p:grpSpPr>
        <p:pic>
          <p:nvPicPr>
            <p:cNvPr id="5" name="Google Shape;58;p13">
              <a:extLst>
                <a:ext uri="{FF2B5EF4-FFF2-40B4-BE49-F238E27FC236}">
                  <a16:creationId xmlns:a16="http://schemas.microsoft.com/office/drawing/2014/main" id="{91AB5862-3EAF-4E36-AFE6-7CA713144EAD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b="11410"/>
            <a:stretch/>
          </p:blipFill>
          <p:spPr>
            <a:xfrm rot="-1886425">
              <a:off x="8207100" y="3783925"/>
              <a:ext cx="1035500" cy="98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59;p13">
              <a:extLst>
                <a:ext uri="{FF2B5EF4-FFF2-40B4-BE49-F238E27FC236}">
                  <a16:creationId xmlns:a16="http://schemas.microsoft.com/office/drawing/2014/main" id="{D97EE6C7-EF4B-40AF-AF7C-0DD320FA228A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43950" y="4116900"/>
              <a:ext cx="2183400" cy="854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61B34AE-732B-43A8-8A24-B3976E84CBB1}"/>
              </a:ext>
            </a:extLst>
          </p:cNvPr>
          <p:cNvSpPr txBox="1"/>
          <p:nvPr/>
        </p:nvSpPr>
        <p:spPr>
          <a:xfrm>
            <a:off x="2387548" y="1324598"/>
            <a:ext cx="721748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/>
              <a:t>A level biology transition pack</a:t>
            </a:r>
          </a:p>
          <a:p>
            <a:pPr algn="ctr"/>
            <a:r>
              <a:rPr lang="en-GB" sz="3200" dirty="0"/>
              <a:t>Year 11      Year 12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A18AB91-7DD0-4CBA-A5F1-7D557CBD7120}"/>
              </a:ext>
            </a:extLst>
          </p:cNvPr>
          <p:cNvSpPr/>
          <p:nvPr/>
        </p:nvSpPr>
        <p:spPr>
          <a:xfrm>
            <a:off x="5769828" y="2179726"/>
            <a:ext cx="452927" cy="22874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4B13C5-997C-496E-A5E7-BA9E5EB0CB6B}"/>
              </a:ext>
            </a:extLst>
          </p:cNvPr>
          <p:cNvSpPr txBox="1"/>
          <p:nvPr/>
        </p:nvSpPr>
        <p:spPr>
          <a:xfrm>
            <a:off x="3570691" y="5435125"/>
            <a:ext cx="4851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We look forward to welcoming you in September!</a:t>
            </a:r>
          </a:p>
        </p:txBody>
      </p:sp>
    </p:spTree>
    <p:extLst>
      <p:ext uri="{BB962C8B-B14F-4D97-AF65-F5344CB8AC3E}">
        <p14:creationId xmlns:p14="http://schemas.microsoft.com/office/powerpoint/2010/main" val="3045249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A3E100-CD80-4B75-929E-E5BA21FD0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9691" cy="40015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ECDD7D-7C7C-42D7-8F72-F6E825A6D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090" y="0"/>
            <a:ext cx="5102296" cy="49708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45FFB5-D456-4C86-8F7F-B1E210430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262" y="5167618"/>
            <a:ext cx="5562738" cy="169038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9D37CEB-579C-4F80-8DCC-69D74766E2F7}"/>
              </a:ext>
            </a:extLst>
          </p:cNvPr>
          <p:cNvSpPr/>
          <p:nvPr/>
        </p:nvSpPr>
        <p:spPr>
          <a:xfrm>
            <a:off x="4321338" y="33915"/>
            <a:ext cx="2474752" cy="63720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Cells and microscopes – GCSE recap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DE5B5E-1513-4D81-AE39-2B0E9BB13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26" y="3607490"/>
            <a:ext cx="4670709" cy="325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37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6DC072-6496-4F9B-A4E8-98D3E1F14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9" y="76811"/>
            <a:ext cx="5330689" cy="4562301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001A9C9-7EBD-4661-A824-7FB48270CB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068675"/>
              </p:ext>
            </p:extLst>
          </p:nvPr>
        </p:nvGraphicFramePr>
        <p:xfrm>
          <a:off x="5558714" y="737934"/>
          <a:ext cx="6268665" cy="1569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9555">
                  <a:extLst>
                    <a:ext uri="{9D8B030D-6E8A-4147-A177-3AD203B41FA5}">
                      <a16:colId xmlns:a16="http://schemas.microsoft.com/office/drawing/2014/main" val="1111500138"/>
                    </a:ext>
                  </a:extLst>
                </a:gridCol>
                <a:gridCol w="2089555">
                  <a:extLst>
                    <a:ext uri="{9D8B030D-6E8A-4147-A177-3AD203B41FA5}">
                      <a16:colId xmlns:a16="http://schemas.microsoft.com/office/drawing/2014/main" val="1600225747"/>
                    </a:ext>
                  </a:extLst>
                </a:gridCol>
                <a:gridCol w="2089555">
                  <a:extLst>
                    <a:ext uri="{9D8B030D-6E8A-4147-A177-3AD203B41FA5}">
                      <a16:colId xmlns:a16="http://schemas.microsoft.com/office/drawing/2014/main" val="734123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Polymer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Monomer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Enzyme that digests the polymer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571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38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Fatty acids and glycerol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93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Starch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355501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1056EC4-D717-43E2-BCF4-D06A9526F943}"/>
              </a:ext>
            </a:extLst>
          </p:cNvPr>
          <p:cNvSpPr/>
          <p:nvPr/>
        </p:nvSpPr>
        <p:spPr>
          <a:xfrm>
            <a:off x="6096000" y="76811"/>
            <a:ext cx="5395022" cy="37084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Enzymes and biological molecules – GCSE recap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87E084-086E-429C-8F3F-C1E831A1B7FE}"/>
              </a:ext>
            </a:extLst>
          </p:cNvPr>
          <p:cNvSpPr txBox="1"/>
          <p:nvPr/>
        </p:nvSpPr>
        <p:spPr>
          <a:xfrm>
            <a:off x="5558714" y="476324"/>
            <a:ext cx="12843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Complete the table</a:t>
            </a:r>
          </a:p>
        </p:txBody>
      </p:sp>
    </p:spTree>
    <p:extLst>
      <p:ext uri="{BB962C8B-B14F-4D97-AF65-F5344CB8AC3E}">
        <p14:creationId xmlns:p14="http://schemas.microsoft.com/office/powerpoint/2010/main" val="3254669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7BC038-5150-40BE-B14C-50FB88985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586" y="176169"/>
            <a:ext cx="4932727" cy="8408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346D15-AFA6-4F8D-8D04-BE6FA6624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697" y="1097254"/>
            <a:ext cx="5184396" cy="329228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7580505-CA44-4612-BF39-C3370F96AF00}"/>
              </a:ext>
            </a:extLst>
          </p:cNvPr>
          <p:cNvSpPr/>
          <p:nvPr/>
        </p:nvSpPr>
        <p:spPr>
          <a:xfrm>
            <a:off x="69907" y="76811"/>
            <a:ext cx="6829029" cy="25874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Now let’s try some A level standard questions – you may have to do some research!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9B3182-33E1-4F08-AA9B-1A7B9F840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316" y="335559"/>
            <a:ext cx="4958050" cy="28496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0BD36B-88FD-4A04-A393-EF93468B4E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91"/>
          <a:stretch/>
        </p:blipFill>
        <p:spPr>
          <a:xfrm>
            <a:off x="1191715" y="3172773"/>
            <a:ext cx="4958050" cy="368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01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3E387F-3260-47EE-9DCC-AB084B979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477"/>
            <a:ext cx="5353050" cy="2219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491619-41EC-41CE-B7A6-3637AC798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2377"/>
            <a:ext cx="5429250" cy="1485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DBB8E5-558E-430C-BEE2-09F4ACD87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18277"/>
            <a:ext cx="5324475" cy="2343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781930-E45F-4C50-B330-988547817C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311" y="0"/>
            <a:ext cx="5184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63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D4AD91-0B8E-40B5-B854-46B7D5CFB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394" y="2837470"/>
            <a:ext cx="5293453" cy="6918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4D6EF3-3BD5-43E5-A823-F9D3DB3EB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50" y="118232"/>
            <a:ext cx="6315075" cy="514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282BA5-53D8-450E-B120-F32CB6735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77087"/>
            <a:ext cx="6153150" cy="1866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DB7BDF-CE36-44D7-A219-2B9E6E7FDF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150" y="2988492"/>
            <a:ext cx="6200775" cy="2895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E6E5A3-AB72-4B7B-86EF-973580E027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4225" y="17119"/>
            <a:ext cx="5154677" cy="2099606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F6ECE789-19D6-40E0-AC24-39B5D4D9870C}"/>
              </a:ext>
            </a:extLst>
          </p:cNvPr>
          <p:cNvSpPr/>
          <p:nvPr/>
        </p:nvSpPr>
        <p:spPr>
          <a:xfrm>
            <a:off x="9211112" y="118232"/>
            <a:ext cx="2528790" cy="123868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Notice how the terminology is a lot more details than GCSE!</a:t>
            </a:r>
          </a:p>
        </p:txBody>
      </p:sp>
    </p:spTree>
    <p:extLst>
      <p:ext uri="{BB962C8B-B14F-4D97-AF65-F5344CB8AC3E}">
        <p14:creationId xmlns:p14="http://schemas.microsoft.com/office/powerpoint/2010/main" val="2919838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55D898-30CA-4F62-886C-277666BD53A9}"/>
              </a:ext>
            </a:extLst>
          </p:cNvPr>
          <p:cNvSpPr/>
          <p:nvPr/>
        </p:nvSpPr>
        <p:spPr>
          <a:xfrm>
            <a:off x="78297" y="93538"/>
            <a:ext cx="52549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u="sng" dirty="0"/>
              <a:t>Task 2: Practical skills in year 12</a:t>
            </a:r>
            <a:endParaRPr lang="en-GB" sz="1600" dirty="0"/>
          </a:p>
          <a:p>
            <a:r>
              <a:rPr lang="en-GB" sz="1600" dirty="0"/>
              <a:t>You will complete an enzymes practical and an osmosis required practical in the first module of year 12. </a:t>
            </a:r>
          </a:p>
          <a:p>
            <a:endParaRPr lang="en-GB" sz="1600" dirty="0"/>
          </a:p>
          <a:p>
            <a:r>
              <a:rPr lang="en-GB" sz="1600" dirty="0"/>
              <a:t>To prepare for this, watch the following videos and answer the following questions </a:t>
            </a:r>
            <a:r>
              <a:rPr lang="en-GB" sz="1600" b="1" dirty="0"/>
              <a:t>for each practical </a:t>
            </a:r>
          </a:p>
          <a:p>
            <a:endParaRPr lang="en-GB" sz="1600" dirty="0"/>
          </a:p>
          <a:p>
            <a:r>
              <a:rPr lang="en-GB" sz="1600" dirty="0"/>
              <a:t>Enzymes: </a:t>
            </a:r>
            <a:r>
              <a:rPr lang="en-GB" sz="1600" dirty="0">
                <a:hlinkClick r:id="rId2"/>
              </a:rPr>
              <a:t>https://www.youtube.com/watch?v=A8Ts4V_osvo</a:t>
            </a:r>
            <a:endParaRPr lang="en-GB" sz="1600" dirty="0"/>
          </a:p>
          <a:p>
            <a:r>
              <a:rPr lang="en-GB" sz="1600" dirty="0"/>
              <a:t>Osmosis: </a:t>
            </a:r>
            <a:r>
              <a:rPr lang="en-GB" sz="1600" dirty="0">
                <a:hlinkClick r:id="rId3"/>
              </a:rPr>
              <a:t>https://www.youtube.com/watch?v=k1O9jBHgsxs</a:t>
            </a:r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pPr marL="342900" indent="-342900">
              <a:buAutoNum type="arabicPeriod"/>
            </a:pPr>
            <a:r>
              <a:rPr lang="en-GB" sz="1600" dirty="0"/>
              <a:t>What is the independent variable? </a:t>
            </a:r>
          </a:p>
          <a:p>
            <a:pPr marL="342900" indent="-342900">
              <a:buAutoNum type="arabicPeriod"/>
            </a:pPr>
            <a:r>
              <a:rPr lang="en-GB" sz="1600" dirty="0"/>
              <a:t>What is the dependent variable? </a:t>
            </a:r>
          </a:p>
          <a:p>
            <a:pPr marL="342900" indent="-342900">
              <a:buAutoNum type="arabicPeriod"/>
            </a:pPr>
            <a:r>
              <a:rPr lang="en-GB" sz="1600" dirty="0"/>
              <a:t>Name 3 control variables </a:t>
            </a:r>
          </a:p>
          <a:p>
            <a:pPr marL="342900" indent="-342900">
              <a:buAutoNum type="arabicPeriod"/>
            </a:pPr>
            <a:r>
              <a:rPr lang="en-GB" sz="1600" dirty="0"/>
              <a:t>State a suitable control for the investigation (remember a control experiment is NOT the same as a variable!)</a:t>
            </a:r>
          </a:p>
          <a:p>
            <a:pPr marL="342900" indent="-342900">
              <a:buAutoNum type="arabicPeriod"/>
            </a:pPr>
            <a:r>
              <a:rPr lang="en-GB" sz="1600" dirty="0"/>
              <a:t>Suggest an improvement to the method</a:t>
            </a:r>
          </a:p>
          <a:p>
            <a:pPr marL="342900" indent="-342900">
              <a:buAutoNum type="arabicPeriod"/>
            </a:pPr>
            <a:r>
              <a:rPr lang="en-GB" sz="1600" dirty="0"/>
              <a:t>List 3 safety precautions taken during this practical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71D50A-B203-47A2-9F17-04A4DE74E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742" y="0"/>
            <a:ext cx="5135374" cy="6858000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E49267B9-201A-4A9A-9C80-810FEE25D4FD}"/>
              </a:ext>
            </a:extLst>
          </p:cNvPr>
          <p:cNvSpPr/>
          <p:nvPr/>
        </p:nvSpPr>
        <p:spPr>
          <a:xfrm rot="21076114">
            <a:off x="5320357" y="149309"/>
            <a:ext cx="2050089" cy="10865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Fancy a bit of extra reading?</a:t>
            </a:r>
          </a:p>
        </p:txBody>
      </p:sp>
    </p:spTree>
    <p:extLst>
      <p:ext uri="{BB962C8B-B14F-4D97-AF65-F5344CB8AC3E}">
        <p14:creationId xmlns:p14="http://schemas.microsoft.com/office/powerpoint/2010/main" val="3505659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3DEB7F535F114B85D5670462DE7652" ma:contentTypeVersion="11" ma:contentTypeDescription="Create a new document." ma:contentTypeScope="" ma:versionID="4230226b06f2acfc812e6b6dc38f4fc2">
  <xsd:schema xmlns:xsd="http://www.w3.org/2001/XMLSchema" xmlns:xs="http://www.w3.org/2001/XMLSchema" xmlns:p="http://schemas.microsoft.com/office/2006/metadata/properties" xmlns:ns2="77118728-2be9-44af-b46e-ae9892377dc6" xmlns:ns3="ee0624f3-f323-4c68-81f2-9919d7658a34" targetNamespace="http://schemas.microsoft.com/office/2006/metadata/properties" ma:root="true" ma:fieldsID="00c1f72fbb0c473adf51504a2e45ebf8" ns2:_="" ns3:_="">
    <xsd:import namespace="77118728-2be9-44af-b46e-ae9892377dc6"/>
    <xsd:import namespace="ee0624f3-f323-4c68-81f2-9919d7658a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118728-2be9-44af-b46e-ae9892377d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048cd5e-80d7-43cd-959c-e6f0153a1b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624f3-f323-4c68-81f2-9919d7658a3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56056583-e280-4612-80c0-197c0412f8a0}" ma:internalName="TaxCatchAll" ma:showField="CatchAllData" ma:web="ee0624f3-f323-4c68-81f2-9919d7658a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7118728-2be9-44af-b46e-ae9892377dc6">
      <Terms xmlns="http://schemas.microsoft.com/office/infopath/2007/PartnerControls"/>
    </lcf76f155ced4ddcb4097134ff3c332f>
    <TaxCatchAll xmlns="ee0624f3-f323-4c68-81f2-9919d7658a34" xsi:nil="true"/>
  </documentManagement>
</p:properties>
</file>

<file path=customXml/itemProps1.xml><?xml version="1.0" encoding="utf-8"?>
<ds:datastoreItem xmlns:ds="http://schemas.openxmlformats.org/officeDocument/2006/customXml" ds:itemID="{00890E4E-59B8-4126-ACC8-ECDF702764A3}"/>
</file>

<file path=customXml/itemProps2.xml><?xml version="1.0" encoding="utf-8"?>
<ds:datastoreItem xmlns:ds="http://schemas.openxmlformats.org/officeDocument/2006/customXml" ds:itemID="{4CE1B1AC-6575-4D3D-B79E-A3BB5DDD2F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D17B5D-9E92-4876-B793-F5A68EA4A53E}">
  <ds:schemaRefs>
    <ds:schemaRef ds:uri="d82788fa-9759-4de7-8144-c4b2fd087473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5b0ee287-a55c-4359-a7de-f7b30ad6a7c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209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Russell</dc:creator>
  <cp:lastModifiedBy>Kate Forster</cp:lastModifiedBy>
  <cp:revision>5</cp:revision>
  <dcterms:created xsi:type="dcterms:W3CDTF">2024-06-28T08:01:39Z</dcterms:created>
  <dcterms:modified xsi:type="dcterms:W3CDTF">2024-06-28T08:25:01Z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0x010100C63DEB7F535F114B85D5670462DE7652</vt:lpwstr>
  </property>
</Properties>
</file>