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6" r:id="rId5"/>
    <p:sldId id="2540" r:id="rId6"/>
    <p:sldId id="2565" r:id="rId7"/>
    <p:sldId id="2567" r:id="rId8"/>
    <p:sldId id="2560" r:id="rId9"/>
    <p:sldId id="2597" r:id="rId10"/>
    <p:sldId id="2598" r:id="rId11"/>
    <p:sldId id="2571" r:id="rId12"/>
    <p:sldId id="25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238" autoAdjust="0"/>
  </p:normalViewPr>
  <p:slideViewPr>
    <p:cSldViewPr snapToGrid="0" snapToObjects="1" showGuides="1">
      <p:cViewPr varScale="1">
        <p:scale>
          <a:sx n="76" d="100"/>
          <a:sy n="76" d="100"/>
        </p:scale>
        <p:origin x="720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4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785504"/>
            <a:ext cx="4294206" cy="13320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2239094"/>
            <a:ext cx="4294206" cy="13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692684"/>
            <a:ext cx="4294206" cy="13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5146274"/>
            <a:ext cx="4294206" cy="13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6" y="0"/>
            <a:ext cx="5798903" cy="44342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399" y="2415654"/>
            <a:ext cx="7252505" cy="2442949"/>
          </a:xfrm>
        </p:spPr>
        <p:txBody>
          <a:bodyPr/>
          <a:lstStyle/>
          <a:p>
            <a:r>
              <a:rPr lang="en-US" dirty="0"/>
              <a:t>CAMBRIDGE NATIONAL IN CREATIVE IMEDIA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YEAR 9 OPTIONS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/>
              <a:t>What is Creative </a:t>
            </a:r>
            <a:r>
              <a:rPr lang="en-US" dirty="0" err="1"/>
              <a:t>iMedia</a:t>
            </a:r>
            <a:r>
              <a:rPr lang="en-US" dirty="0"/>
              <a:t>?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Media is a key part of many areas of our everyday lives and vital to the UK economy.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Production of digital media products is a requirement of almost every business so there is huge demand for a skilled and digitally literate workforce.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will provide you with the skills for further study in subjects such as media, journalism, design or business.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It also prepares you for a range of creative and technical job roles within the media industry.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1" r="27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5" grpId="0" build="p"/>
      <p:bldP spid="34" grpId="0" build="p"/>
      <p:bldP spid="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There are two mandatory units: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Creative </a:t>
            </a:r>
            <a:r>
              <a:rPr lang="en-US" sz="2000" b="1" dirty="0" err="1"/>
              <a:t>iMedia</a:t>
            </a:r>
            <a:r>
              <a:rPr lang="en-US" sz="2000" b="1" dirty="0"/>
              <a:t> in the media industry </a:t>
            </a:r>
            <a:br>
              <a:rPr lang="en-US" sz="2000" dirty="0"/>
            </a:br>
            <a:r>
              <a:rPr lang="en-US" sz="2000" dirty="0"/>
              <a:t>(Exam - 40%)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Visual identity and digital graphics </a:t>
            </a:r>
            <a:r>
              <a:rPr lang="en-US" sz="2000" dirty="0"/>
              <a:t>(Coursework - 25%)</a:t>
            </a:r>
          </a:p>
          <a:p>
            <a:r>
              <a:rPr lang="en-US" sz="2000" dirty="0"/>
              <a:t>And one optional unit: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Interactive digital media </a:t>
            </a:r>
            <a:br>
              <a:rPr lang="en-US" sz="2000" dirty="0"/>
            </a:br>
            <a:r>
              <a:rPr lang="en-US" sz="2000" dirty="0"/>
              <a:t>(Coursework - 35%)</a:t>
            </a:r>
          </a:p>
          <a:p>
            <a:endParaRPr lang="en-US" sz="20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Overview </a:t>
            </a:r>
            <a:endParaRPr lang="en-US" dirty="0"/>
          </a:p>
        </p:txBody>
      </p:sp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" name="Picture Placeholder 8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" r="53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GCSE Equivalent Grades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course is assessed at the end of the qualification and is equivalent to GCSE grading.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colleges and universities accept this qualification and grading.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Grades are based on assessment across all three units.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will be awarded a grade from Pass at Level 1 through to Distinction* at level 2.</a:t>
            </a:r>
          </a:p>
        </p:txBody>
      </p:sp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854" y="205538"/>
            <a:ext cx="3686159" cy="1466055"/>
          </a:xfrm>
        </p:spPr>
        <p:txBody>
          <a:bodyPr>
            <a:normAutofit fontScale="90000"/>
          </a:bodyPr>
          <a:lstStyle/>
          <a:p>
            <a:r>
              <a:rPr lang="en-US" dirty="0"/>
              <a:t>Unit R093: Creative </a:t>
            </a:r>
            <a:r>
              <a:rPr lang="en-US" dirty="0" err="1"/>
              <a:t>iMedia</a:t>
            </a:r>
            <a:r>
              <a:rPr lang="en-US" dirty="0"/>
              <a:t> in the media industry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2854" y="1858850"/>
            <a:ext cx="3686025" cy="594064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This is a mandatory unit assessed via an exam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606977"/>
            <a:ext cx="3686159" cy="4246735"/>
          </a:xfrm>
        </p:spPr>
        <p:txBody>
          <a:bodyPr>
            <a:noAutofit/>
          </a:bodyPr>
          <a:lstStyle/>
          <a:p>
            <a:r>
              <a:rPr lang="en-US" sz="2000" dirty="0"/>
              <a:t>In this unit you will learn about the sectors, products and job roles that form the media industry. </a:t>
            </a:r>
          </a:p>
          <a:p>
            <a:r>
              <a:rPr lang="en-US" sz="2000" dirty="0"/>
              <a:t>You will learn the legal and ethical issues considered and the processes used to plan and create digital media products. </a:t>
            </a:r>
          </a:p>
          <a:p>
            <a:r>
              <a:rPr lang="en-US" sz="2000" dirty="0"/>
              <a:t>You will learn how media codes are used within the creation of media products to convey meaning, create impact and engage audiences.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t="-2985" r="13953" b="-1"/>
          <a:stretch/>
        </p:blipFill>
        <p:spPr>
          <a:xfrm>
            <a:off x="-13649" y="-204716"/>
            <a:ext cx="3721781" cy="7062716"/>
          </a:xfrm>
        </p:spPr>
      </p:pic>
      <p:pic>
        <p:nvPicPr>
          <p:cNvPr id="5" name="Picture Placeholder 4" descr="WORLD TELEMEDIA MARBELLA Telemedia FOR The Media ...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2" r="36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854" y="205538"/>
            <a:ext cx="3686159" cy="1466055"/>
          </a:xfrm>
        </p:spPr>
        <p:txBody>
          <a:bodyPr>
            <a:normAutofit fontScale="90000"/>
          </a:bodyPr>
          <a:lstStyle/>
          <a:p>
            <a:r>
              <a:rPr lang="en-US" dirty="0"/>
              <a:t>Unit R094: Creative </a:t>
            </a:r>
            <a:r>
              <a:rPr lang="en-US" dirty="0" err="1"/>
              <a:t>iMedia</a:t>
            </a:r>
            <a:r>
              <a:rPr lang="en-US" dirty="0"/>
              <a:t> in the media industry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2854" y="1858850"/>
            <a:ext cx="3686025" cy="594064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This is a mandatory unit assessed via coursework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606977"/>
            <a:ext cx="3686159" cy="3938966"/>
          </a:xfrm>
        </p:spPr>
        <p:txBody>
          <a:bodyPr>
            <a:noAutofit/>
          </a:bodyPr>
          <a:lstStyle/>
          <a:p>
            <a:r>
              <a:rPr lang="en-US" sz="2000" dirty="0"/>
              <a:t>In this unit you will learn how to develop brands and visual identities for clients.</a:t>
            </a:r>
          </a:p>
          <a:p>
            <a:r>
              <a:rPr lang="en-US" sz="2000" dirty="0"/>
              <a:t>You will also learn to apply the concepts of graphic design to create original digital graphics which incorporate your visual identity to engage a target audience. </a:t>
            </a:r>
          </a:p>
          <a:p>
            <a:r>
              <a:rPr lang="en-US" sz="2000" dirty="0"/>
              <a:t>You will also learn a range pf design skills using the Adobe Creative Suite including Photoshop and Illustrator.</a:t>
            </a:r>
          </a:p>
          <a:p>
            <a:endParaRPr lang="en-US" sz="2000" dirty="0"/>
          </a:p>
        </p:txBody>
      </p:sp>
      <p:pic>
        <p:nvPicPr>
          <p:cNvPr id="19" name="Picture Placeholder 18" title="Decorative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5" title="Decorative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74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854" y="205538"/>
            <a:ext cx="3686159" cy="1466055"/>
          </a:xfrm>
        </p:spPr>
        <p:txBody>
          <a:bodyPr>
            <a:normAutofit fontScale="90000"/>
          </a:bodyPr>
          <a:lstStyle/>
          <a:p>
            <a:r>
              <a:rPr lang="en-US" dirty="0"/>
              <a:t>Unit R097: Creative </a:t>
            </a:r>
            <a:r>
              <a:rPr lang="en-US" dirty="0" err="1"/>
              <a:t>iMedia</a:t>
            </a:r>
            <a:r>
              <a:rPr lang="en-US" dirty="0"/>
              <a:t> in the media industry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2854" y="1858850"/>
            <a:ext cx="3686025" cy="594064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This is an optional unit assessed via coursework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606977"/>
            <a:ext cx="3686159" cy="3938966"/>
          </a:xfrm>
        </p:spPr>
        <p:txBody>
          <a:bodyPr>
            <a:noAutofit/>
          </a:bodyPr>
          <a:lstStyle/>
          <a:p>
            <a:r>
              <a:rPr lang="en-US" sz="2000" dirty="0"/>
              <a:t>In this unit you will learn to design and create interactive digital media products for chosen platforms.</a:t>
            </a:r>
          </a:p>
          <a:p>
            <a:r>
              <a:rPr lang="en-US" sz="2000" dirty="0"/>
              <a:t>Interactive digital media products are found across the media industry, in games, websites and apps, and learning.</a:t>
            </a:r>
          </a:p>
          <a:p>
            <a:r>
              <a:rPr lang="en-US" sz="2000" dirty="0"/>
              <a:t>You will learn to select, edit and repurpose multimedia content of different kinds and create the interactive elements necessary for an effective user experience. </a:t>
            </a:r>
          </a:p>
        </p:txBody>
      </p:sp>
      <p:pic>
        <p:nvPicPr>
          <p:cNvPr id="3" name="Picture Placeholder 2" descr="Way To Find The Best Graphic Designer - Gozerbot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4" r="33834"/>
          <a:stretch>
            <a:fillRect/>
          </a:stretch>
        </p:blipFill>
        <p:spPr/>
      </p:pic>
      <p:pic>
        <p:nvPicPr>
          <p:cNvPr id="5" name="Picture Placeholder 4" descr="How to film with an iPhone | Parliamentary Digital Service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4" r="33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0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dirty="0"/>
              <a:t>Huge demand for a skilled and digitally literate workforce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Digital media products used in almost every business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/>
              <a:t>A key part of many areas of our everyday lives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Vital to the UK economy that the workforce is equipped with creative people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100289"/>
            <a:ext cx="4008437" cy="1996941"/>
          </a:xfrm>
        </p:spPr>
        <p:txBody>
          <a:bodyPr>
            <a:normAutofit/>
          </a:bodyPr>
          <a:lstStyle/>
          <a:p>
            <a:r>
              <a:rPr lang="en-US" dirty="0"/>
              <a:t>Why should you study Creative </a:t>
            </a:r>
            <a:r>
              <a:rPr lang="en-US" dirty="0" err="1"/>
              <a:t>iMedia</a:t>
            </a:r>
            <a:r>
              <a:rPr lang="en-US" dirty="0"/>
              <a:t>?</a:t>
            </a:r>
          </a:p>
        </p:txBody>
      </p:sp>
      <p:pic>
        <p:nvPicPr>
          <p:cNvPr id="12" name="Graphic 12" descr="Supply And Demand with solid fill">
            <a:extLst>
              <a:ext uri="{FF2B5EF4-FFF2-40B4-BE49-F238E27FC236}">
                <a16:creationId xmlns:a16="http://schemas.microsoft.com/office/drawing/2014/main" id="{0548AC13-E3EA-B148-9D20-AB027A8174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/>
      </p:pic>
      <p:pic>
        <p:nvPicPr>
          <p:cNvPr id="13" name="Graphic 13" descr="Programmer female outline">
            <a:extLst>
              <a:ext uri="{FF2B5EF4-FFF2-40B4-BE49-F238E27FC236}">
                <a16:creationId xmlns:a16="http://schemas.microsoft.com/office/drawing/2014/main" id="{17F3FCBC-E64F-9246-B6D3-56A01E7BBA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pic>
        <p:nvPicPr>
          <p:cNvPr id="14" name="Graphic 14" descr="Key with solid fill">
            <a:extLst>
              <a:ext uri="{FF2B5EF4-FFF2-40B4-BE49-F238E27FC236}">
                <a16:creationId xmlns:a16="http://schemas.microsoft.com/office/drawing/2014/main" id="{6EDCF11F-010F-AE4B-B971-E805FD730F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90" b="90"/>
          <a:stretch/>
        </p:blipFill>
        <p:spPr/>
      </p:pic>
      <p:pic>
        <p:nvPicPr>
          <p:cNvPr id="19" name="Graphic 16" descr="Money outline">
            <a:extLst>
              <a:ext uri="{FF2B5EF4-FFF2-40B4-BE49-F238E27FC236}">
                <a16:creationId xmlns:a16="http://schemas.microsoft.com/office/drawing/2014/main" id="{BA1B34CF-5F6C-E04C-8D80-2E8B2D26E3F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90" b="9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81EF999-A884-4768-A0F6-4A5244B2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" r="81"/>
          <a:stretch/>
        </p:blipFill>
        <p:spPr/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F0C1B8B8-F1A3-42A5-8865-E0498306B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6CBE990D-619E-4EC3-8E3B-3235FF40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/>
        </p:blipFill>
        <p:spPr/>
      </p:pic>
      <p:pic>
        <p:nvPicPr>
          <p:cNvPr id="45" name="Picture Placeholder 13" descr="3 ladies in discussion" title="Decorative">
            <a:extLst>
              <a:ext uri="{FF2B5EF4-FFF2-40B4-BE49-F238E27FC236}">
                <a16:creationId xmlns:a16="http://schemas.microsoft.com/office/drawing/2014/main" id="{15E558B1-9F51-4146-A449-BF38892A84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b="36"/>
          <a:stretch>
            <a:fillRect/>
          </a:stretch>
        </p:blipFill>
        <p:spPr/>
      </p:pic>
      <p:sp>
        <p:nvSpPr>
          <p:cNvPr id="54" name="Title 53" hidden="1">
            <a:extLst>
              <a:ext uri="{FF2B5EF4-FFF2-40B4-BE49-F238E27FC236}">
                <a16:creationId xmlns:a16="http://schemas.microsoft.com/office/drawing/2014/main" id="{4C6A162B-A7A0-49BC-B7CB-0A66DC4171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571500"/>
            <a:ext cx="10515600" cy="5556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Photo Collage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5943" y="3048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For more information contact: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You can also speak to your Computing Teacher.</a:t>
            </a:r>
          </a:p>
        </p:txBody>
      </p:sp>
    </p:spTree>
    <p:extLst>
      <p:ext uri="{BB962C8B-B14F-4D97-AF65-F5344CB8AC3E}">
        <p14:creationId xmlns:p14="http://schemas.microsoft.com/office/powerpoint/2010/main" val="125000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FFFFFF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 _Bold_Sophisticated_02_MS - v5" id="{0D41E119-70BC-460A-871B-170510AB4D35}" vid="{64C62F1B-F437-4409-9C0D-EDEE8FFAF9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69CDF18526645A55D1CE80CEB4E5E" ma:contentTypeVersion="35" ma:contentTypeDescription="Create a new document." ma:contentTypeScope="" ma:versionID="8f33907058df289c989da0afc8d8c267">
  <xsd:schema xmlns:xsd="http://www.w3.org/2001/XMLSchema" xmlns:xs="http://www.w3.org/2001/XMLSchema" xmlns:p="http://schemas.microsoft.com/office/2006/metadata/properties" xmlns:ns3="dffb4c33-1cb2-48ac-86a6-df7b68884146" xmlns:ns4="1c10c0f4-0966-44f3-993e-c1aad1d28a32" targetNamespace="http://schemas.microsoft.com/office/2006/metadata/properties" ma:root="true" ma:fieldsID="e7e1a406b9dc806859529f7f4c5c4f65" ns3:_="" ns4:_="">
    <xsd:import namespace="dffb4c33-1cb2-48ac-86a6-df7b68884146"/>
    <xsd:import namespace="1c10c0f4-0966-44f3-993e-c1aad1d28a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ath_Setting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istribution_Groups" minOccurs="0"/>
                <xsd:element ref="ns3:LMS_Mappings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b4c33-1cb2-48ac-86a6-df7b68884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IsNotebookLocked" ma:index="26" nillable="true" ma:displayName="Is Notebook Locked" ma:internalName="IsNotebookLocked">
      <xsd:simpleType>
        <xsd:restriction base="dms:Boolean"/>
      </xsd:simple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0c0f4-0966-44f3-993e-c1aad1d28a32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ffb4c33-1cb2-48ac-86a6-df7b68884146" xsi:nil="true"/>
    <Owner xmlns="dffb4c33-1cb2-48ac-86a6-df7b68884146">
      <UserInfo>
        <DisplayName/>
        <AccountId xsi:nil="true"/>
        <AccountType/>
      </UserInfo>
    </Owner>
    <Students xmlns="dffb4c33-1cb2-48ac-86a6-df7b68884146">
      <UserInfo>
        <DisplayName/>
        <AccountId xsi:nil="true"/>
        <AccountType/>
      </UserInfo>
    </Students>
    <Student_Groups xmlns="dffb4c33-1cb2-48ac-86a6-df7b68884146">
      <UserInfo>
        <DisplayName/>
        <AccountId xsi:nil="true"/>
        <AccountType/>
      </UserInfo>
    </Student_Groups>
    <LMS_Mappings xmlns="dffb4c33-1cb2-48ac-86a6-df7b68884146" xsi:nil="true"/>
    <Has_Teacher_Only_SectionGroup xmlns="dffb4c33-1cb2-48ac-86a6-df7b68884146" xsi:nil="true"/>
    <CultureName xmlns="dffb4c33-1cb2-48ac-86a6-df7b68884146" xsi:nil="true"/>
    <AppVersion xmlns="dffb4c33-1cb2-48ac-86a6-df7b68884146" xsi:nil="true"/>
    <Invited_Teachers xmlns="dffb4c33-1cb2-48ac-86a6-df7b68884146" xsi:nil="true"/>
    <Invited_Students xmlns="dffb4c33-1cb2-48ac-86a6-df7b68884146" xsi:nil="true"/>
    <DefaultSectionNames xmlns="dffb4c33-1cb2-48ac-86a6-df7b68884146" xsi:nil="true"/>
    <Templates xmlns="dffb4c33-1cb2-48ac-86a6-df7b68884146" xsi:nil="true"/>
    <Self_Registration_Enabled xmlns="dffb4c33-1cb2-48ac-86a6-df7b68884146" xsi:nil="true"/>
    <Math_Settings xmlns="dffb4c33-1cb2-48ac-86a6-df7b68884146" xsi:nil="true"/>
    <Teachers xmlns="dffb4c33-1cb2-48ac-86a6-df7b68884146">
      <UserInfo>
        <DisplayName/>
        <AccountId xsi:nil="true"/>
        <AccountType/>
      </UserInfo>
    </Teachers>
    <Is_Collaboration_Space_Locked xmlns="dffb4c33-1cb2-48ac-86a6-df7b68884146" xsi:nil="true"/>
    <Teams_Channel_Section_Location xmlns="dffb4c33-1cb2-48ac-86a6-df7b68884146" xsi:nil="true"/>
    <Distribution_Groups xmlns="dffb4c33-1cb2-48ac-86a6-df7b68884146" xsi:nil="true"/>
    <NotebookType xmlns="dffb4c33-1cb2-48ac-86a6-df7b68884146" xsi:nil="true"/>
    <FolderType xmlns="dffb4c33-1cb2-48ac-86a6-df7b68884146" xsi:nil="true"/>
    <TeamsChannelId xmlns="dffb4c33-1cb2-48ac-86a6-df7b68884146" xsi:nil="true"/>
    <IsNotebookLocked xmlns="dffb4c33-1cb2-48ac-86a6-df7b688841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52483-5826-4A6F-BB9A-831055F1BCE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ffb4c33-1cb2-48ac-86a6-df7b68884146"/>
    <ds:schemaRef ds:uri="1c10c0f4-0966-44f3-993e-c1aad1d28a3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FE9C68-0C22-4EEC-B457-063807029368}">
  <ds:schemaRefs>
    <ds:schemaRef ds:uri="1c10c0f4-0966-44f3-993e-c1aad1d28a3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ffb4c33-1cb2-48ac-86a6-df7b68884146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E8B52BE-6787-403E-A094-B18CEB016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0</TotalTime>
  <Words>511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Corbel</vt:lpstr>
      <vt:lpstr>Gill Sans</vt:lpstr>
      <vt:lpstr>Helvetica Light</vt:lpstr>
      <vt:lpstr>Helvetica Neue Medium</vt:lpstr>
      <vt:lpstr>Raleway</vt:lpstr>
      <vt:lpstr>Office Theme</vt:lpstr>
      <vt:lpstr>CAMBRIDGE NATIONAL IN CREATIVE IMEDIA</vt:lpstr>
      <vt:lpstr>What is Creative iMedia?</vt:lpstr>
      <vt:lpstr>Course Overview </vt:lpstr>
      <vt:lpstr>Assessment</vt:lpstr>
      <vt:lpstr>Unit R093: Creative iMedia in the media industry</vt:lpstr>
      <vt:lpstr>Unit R094: Creative iMedia in the media industry</vt:lpstr>
      <vt:lpstr>Unit R097: Creative iMedia in the media industry</vt:lpstr>
      <vt:lpstr>Why should you study Creative iMedia?</vt:lpstr>
      <vt:lpstr>Photo Collage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NATIONAL IN CREATIVE IMEDIA</dc:title>
  <dc:creator/>
  <cp:lastModifiedBy/>
  <cp:revision>3</cp:revision>
  <dcterms:created xsi:type="dcterms:W3CDTF">2021-12-13T12:50:02Z</dcterms:created>
  <dcterms:modified xsi:type="dcterms:W3CDTF">2023-03-09T12:10:36Z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0x01010064569CDF18526645A55D1CE80CEB4E5E</vt:lpwstr>
  </property>
</Properties>
</file>