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5" r:id="rId9"/>
    <p:sldId id="268" r:id="rId10"/>
    <p:sldId id="270" r:id="rId11"/>
    <p:sldId id="273" r:id="rId12"/>
    <p:sldId id="271" r:id="rId13"/>
    <p:sldId id="275" r:id="rId14"/>
    <p:sldId id="276" r:id="rId15"/>
    <p:sldId id="279" r:id="rId16"/>
    <p:sldId id="277" r:id="rId17"/>
    <p:sldId id="278" r:id="rId18"/>
    <p:sldId id="274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ye McKenzie" initials="FM" lastIdx="1" clrIdx="0">
    <p:extLst>
      <p:ext uri="{19B8F6BF-5375-455C-9EA6-DF929625EA0E}">
        <p15:presenceInfo xmlns:p15="http://schemas.microsoft.com/office/powerpoint/2012/main" userId="S-1-5-21-1991079053-1099571632-2370200791-925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6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8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9T15:16:30.303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D629-5451-436D-81C0-7211E4022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2B1E1-8D85-4619-A22A-73EB69678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86D09-3885-4BB9-8F53-87A32181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8C5C-FDDF-4C87-A99B-DC77EE1E2C0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9F66C-30A0-4AF8-AAE2-53BBCBD2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340A9-0322-4146-8D95-6F4E35CA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1E01-049C-4D01-8044-5FD67B482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70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AE39-7BEC-4974-9EBE-EB75FD31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61B95-9612-4395-85AB-60D4683DB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9510B-968A-4AF7-AB34-01B20856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8C5C-FDDF-4C87-A99B-DC77EE1E2C0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37D74-CECE-4B75-98D1-8D62B72B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92055-02BE-4EBB-AD55-4F141747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1E01-049C-4D01-8044-5FD67B482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2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0349A-BFA4-44A0-B8D5-5A537D946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E9DA8-F7C6-4823-95B8-9A12F9869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A1251-266C-4386-819E-75BDDF5B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8C5C-FDDF-4C87-A99B-DC77EE1E2C0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F634-27CB-46C0-97A0-80F3A91A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7CE0D-4D83-44BE-94A3-BB5D5309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1E01-049C-4D01-8044-5FD67B482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0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3820-37CD-4DDF-89EC-3F2A79DA5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14C6D-194D-452D-915F-746BCA5AE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549F9-2952-46EA-B646-73A75648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8C5C-FDDF-4C87-A99B-DC77EE1E2C0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C0EAB-DAF8-4DD1-97F8-A185E1A6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6630C-F3E3-422C-9C58-8497C1DF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1E01-049C-4D01-8044-5FD67B482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6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EA3D-4483-4BD8-9451-FCEA54F0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D07CE-BDA4-49A6-85FD-138C865CB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130DC-180B-4C92-81C0-88743240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8C5C-FDDF-4C87-A99B-DC77EE1E2C0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09456-7F5D-4139-8F0B-29721BBD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C73B3-6F51-4E38-9258-46337082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1E01-049C-4D01-8044-5FD67B482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4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741A-3B92-431C-95B6-36936381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A5361-8FA5-4729-A54D-B3DF826F8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AB571-17F8-4095-9190-57641C8FD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2C491-096F-4BBD-A48B-74F75B10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8C5C-FDDF-4C87-A99B-DC77EE1E2C0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AE5B1-10D9-4813-993A-3F082CFF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9CC67-4B60-4EA0-921A-58A7ABE5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1E01-049C-4D01-8044-5FD67B482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3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82CD-D2B7-45FB-9F76-3E555850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C682B-54DD-48D3-9CF7-E3C743740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FB72B-DD55-4DCB-BD75-71F1393E5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D69BD3-10D2-43B4-92C2-F08994796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5876EB-677A-46B5-96E3-210AF4FB5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F9B199-427E-40E5-88BD-C3C920B5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8C5C-FDDF-4C87-A99B-DC77EE1E2C0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11B45-9DC7-4AB6-8E3E-B4560C9F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9497B-4D1E-4997-A92F-520ADD49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1E01-049C-4D01-8044-5FD67B482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0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61C1F-07CB-4342-9F6F-43053757C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7E257-1E1F-492C-BC44-65AAC3907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8C5C-FDDF-4C87-A99B-DC77EE1E2C0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A6FA1-A0BB-47D6-8412-528CF64F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B9382-BF87-413C-A02E-45EA9B85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1E01-049C-4D01-8044-5FD67B482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5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5CBEC-059E-4958-BE82-D161BC16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8C5C-FDDF-4C87-A99B-DC77EE1E2C0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C9786-EB5D-43AD-89C5-8E735623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E7A2E-9A75-49BE-96CA-AD9F0E95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1E01-049C-4D01-8044-5FD67B482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47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B5D2-BFF0-47C6-9413-12E4F26FD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4FABE-6760-4CEC-A525-5400446AB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83D74-F459-4B85-819D-BD8A0F206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DA949-F4A5-461D-B6ED-88861C69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8C5C-FDDF-4C87-A99B-DC77EE1E2C0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A0CB8-29D4-4521-9680-8058AB87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9CFCB-DBC6-42FD-A9B9-3EC158BB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1E01-049C-4D01-8044-5FD67B482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0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91AAF-66CC-42AC-B9FA-2A0435D6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AD32A-22E4-42B2-AB04-7C1D88C8C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B58F1-183E-4F12-9F9D-0CACD0173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0B8B5-6E90-4B93-B027-5A2F8935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8C5C-FDDF-4C87-A99B-DC77EE1E2C0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C5D0-6512-4A7E-824C-33B0813E0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5902A-BAB3-4584-B5FD-3E452F5D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1E01-049C-4D01-8044-5FD67B482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8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DC08-6AB3-482D-AC5A-4D41E377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EA13B-BB0A-4C8B-8C64-7433C0C84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CDA4A-62A9-4B71-9D19-D76DD9D15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28C5C-FDDF-4C87-A99B-DC77EE1E2C0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2303F-DD46-4FE7-A3F5-17FC04EDB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72EAE-97DF-4DC9-AF5C-C199A2639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F1E01-049C-4D01-8044-5FD67B482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1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389499"/>
            <a:ext cx="12192000" cy="5468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21C547-F930-4C19-BF7E-6C074C62758E}"/>
              </a:ext>
            </a:extLst>
          </p:cNvPr>
          <p:cNvSpPr txBox="1"/>
          <p:nvPr/>
        </p:nvSpPr>
        <p:spPr>
          <a:xfrm>
            <a:off x="466165" y="264043"/>
            <a:ext cx="10721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GCSE Business Studies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829261" y="1857898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DD</a:t>
            </a:r>
            <a:endParaRPr lang="en-GB" dirty="0"/>
          </a:p>
        </p:txBody>
      </p:sp>
      <p:pic>
        <p:nvPicPr>
          <p:cNvPr id="7" name="Picture 2" descr="Image result for entrepreneur">
            <a:extLst>
              <a:ext uri="{FF2B5EF4-FFF2-40B4-BE49-F238E27FC236}">
                <a16:creationId xmlns:a16="http://schemas.microsoft.com/office/drawing/2014/main" id="{9E7E2F23-4A7B-4BDE-B229-2368CE02F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19" y="2108428"/>
            <a:ext cx="4846356" cy="367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8BE2AD-261E-4910-B15D-8458F6FAB0D8}"/>
              </a:ext>
            </a:extLst>
          </p:cNvPr>
          <p:cNvSpPr txBox="1"/>
          <p:nvPr/>
        </p:nvSpPr>
        <p:spPr>
          <a:xfrm>
            <a:off x="8982636" y="2388127"/>
            <a:ext cx="2463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Do you want to know what it takes to become an entrepreneur and set up and grow a successful business?</a:t>
            </a:r>
          </a:p>
        </p:txBody>
      </p:sp>
    </p:spTree>
    <p:extLst>
      <p:ext uri="{BB962C8B-B14F-4D97-AF65-F5344CB8AC3E}">
        <p14:creationId xmlns:p14="http://schemas.microsoft.com/office/powerpoint/2010/main" val="29041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389499"/>
            <a:ext cx="12192000" cy="5468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21C547-F930-4C19-BF7E-6C074C62758E}"/>
              </a:ext>
            </a:extLst>
          </p:cNvPr>
          <p:cNvSpPr txBox="1"/>
          <p:nvPr/>
        </p:nvSpPr>
        <p:spPr>
          <a:xfrm>
            <a:off x="466164" y="264043"/>
            <a:ext cx="11528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What have we done in the past?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603351" y="1777703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“You don’t have to be a genius or a visionary or even a college graduate to be successful. You just need a framework and a dream.”</a:t>
            </a:r>
            <a:br>
              <a:rPr lang="en-GB" dirty="0"/>
            </a:br>
            <a:r>
              <a:rPr lang="en-GB" b="1" dirty="0"/>
              <a:t>—Michael Del do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2B1BA-D557-48F0-A0F0-9F8EB1456E88}"/>
              </a:ext>
            </a:extLst>
          </p:cNvPr>
          <p:cNvSpPr txBox="1"/>
          <p:nvPr/>
        </p:nvSpPr>
        <p:spPr>
          <a:xfrm>
            <a:off x="3227293" y="2098000"/>
            <a:ext cx="79499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entury Gothic" panose="020B0502020202020204" pitchFamily="34" charset="0"/>
              </a:rPr>
              <a:t>Ran mini enterprises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entury Gothic" panose="020B0502020202020204" pitchFamily="34" charset="0"/>
              </a:rPr>
              <a:t>Christmas, Easter and Summer Fairs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entury Gothic" panose="020B0502020202020204" pitchFamily="34" charset="0"/>
              </a:rPr>
              <a:t>Enterprise competitions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entury Gothic" panose="020B0502020202020204" pitchFamily="34" charset="0"/>
              </a:rPr>
              <a:t>Finance competitions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entury Gothic" panose="020B0502020202020204" pitchFamily="34" charset="0"/>
              </a:rPr>
              <a:t>Guest speakers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56939E-9307-44CB-B531-616A5EF89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694" y="3888731"/>
            <a:ext cx="3721100" cy="186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71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389499"/>
            <a:ext cx="12192000" cy="5468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21C547-F930-4C19-BF7E-6C074C62758E}"/>
              </a:ext>
            </a:extLst>
          </p:cNvPr>
          <p:cNvSpPr txBox="1"/>
          <p:nvPr/>
        </p:nvSpPr>
        <p:spPr>
          <a:xfrm>
            <a:off x="466164" y="264043"/>
            <a:ext cx="11528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What could you study in the future?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603351" y="1777703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“You don’t have to be a genius or a visionary or even a college graduate to be successful. You just need a framework and a dream.”</a:t>
            </a:r>
            <a:br>
              <a:rPr lang="en-GB" dirty="0"/>
            </a:br>
            <a:r>
              <a:rPr lang="en-GB" b="1" dirty="0"/>
              <a:t>—Michael Del do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2B1BA-D557-48F0-A0F0-9F8EB1456E88}"/>
              </a:ext>
            </a:extLst>
          </p:cNvPr>
          <p:cNvSpPr txBox="1"/>
          <p:nvPr/>
        </p:nvSpPr>
        <p:spPr>
          <a:xfrm>
            <a:off x="3173505" y="2084553"/>
            <a:ext cx="794990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latin typeface="Century Gothic" panose="020B0502020202020204" pitchFamily="34" charset="0"/>
              </a:rPr>
              <a:t>BTEC Business  Level 3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latin typeface="Century Gothic" panose="020B0502020202020204" pitchFamily="34" charset="0"/>
              </a:rPr>
              <a:t>A level Business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latin typeface="Century Gothic" panose="020B0502020202020204" pitchFamily="34" charset="0"/>
              </a:rPr>
              <a:t>Employment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latin typeface="Century Gothic" panose="020B0502020202020204" pitchFamily="34" charset="0"/>
              </a:rPr>
              <a:t>Apprenticeships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latin typeface="Century Gothic" panose="020B0502020202020204" pitchFamily="34" charset="0"/>
              </a:rPr>
              <a:t>University (UK or abroad)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2755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389499"/>
            <a:ext cx="12192000" cy="5468501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658932" y="1948080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“You don’t have to be a genius or a visionary or even a college graduate to be successful. You just need a framework and a dream.”</a:t>
            </a:r>
            <a:br>
              <a:rPr lang="en-GB" dirty="0"/>
            </a:br>
            <a:r>
              <a:rPr lang="en-GB" b="1" dirty="0"/>
              <a:t>—Michael Del do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2B1BA-D557-48F0-A0F0-9F8EB1456E88}"/>
              </a:ext>
            </a:extLst>
          </p:cNvPr>
          <p:cNvSpPr txBox="1"/>
          <p:nvPr/>
        </p:nvSpPr>
        <p:spPr>
          <a:xfrm>
            <a:off x="3227293" y="2098000"/>
            <a:ext cx="7949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C588D-33EE-476B-A3D6-C52B08688B0E}"/>
              </a:ext>
            </a:extLst>
          </p:cNvPr>
          <p:cNvSpPr txBox="1"/>
          <p:nvPr/>
        </p:nvSpPr>
        <p:spPr>
          <a:xfrm>
            <a:off x="785308" y="204395"/>
            <a:ext cx="10391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Careers in Business Studies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698BC4-2E97-4ACF-9CCE-79BB14ACF8EB}"/>
              </a:ext>
            </a:extLst>
          </p:cNvPr>
          <p:cNvSpPr txBox="1"/>
          <p:nvPr/>
        </p:nvSpPr>
        <p:spPr>
          <a:xfrm>
            <a:off x="3227293" y="2098000"/>
            <a:ext cx="34213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Let’s have a look at some of the career opportunities available to you in the world of Business.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77AF24A3-5A42-439B-BFC7-3574E243F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1"/>
          <a:stretch/>
        </p:blipFill>
        <p:spPr>
          <a:xfrm>
            <a:off x="6999210" y="2520147"/>
            <a:ext cx="4353245" cy="246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8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389499"/>
            <a:ext cx="12192000" cy="5468501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658932" y="1948080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“You don’t have to be a genius or a visionary or even a college graduate to be successful. You just need a framework and a dream.”</a:t>
            </a:r>
            <a:br>
              <a:rPr lang="en-GB" dirty="0"/>
            </a:br>
            <a:r>
              <a:rPr lang="en-GB" b="1" dirty="0"/>
              <a:t>—Michael Del do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2B1BA-D557-48F0-A0F0-9F8EB1456E88}"/>
              </a:ext>
            </a:extLst>
          </p:cNvPr>
          <p:cNvSpPr txBox="1"/>
          <p:nvPr/>
        </p:nvSpPr>
        <p:spPr>
          <a:xfrm>
            <a:off x="3227293" y="2098000"/>
            <a:ext cx="79499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3200" b="1" dirty="0"/>
              <a:t>The role:  </a:t>
            </a:r>
            <a:r>
              <a:rPr lang="en-GB" sz="3200" dirty="0"/>
              <a:t>Helping to ensure a business runs smoothly  by meeting and greeting visitors, managing diaries and processing paperwork. </a:t>
            </a:r>
          </a:p>
          <a:p>
            <a:endParaRPr lang="en-GB" sz="3200" dirty="0"/>
          </a:p>
          <a:p>
            <a:r>
              <a:rPr lang="en-GB" sz="3200" b="1" dirty="0"/>
              <a:t>Salary: </a:t>
            </a:r>
            <a:r>
              <a:rPr lang="en-GB" sz="3200" dirty="0"/>
              <a:t>Earn £21k - £24k a year. </a:t>
            </a:r>
          </a:p>
          <a:p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C588D-33EE-476B-A3D6-C52B08688B0E}"/>
              </a:ext>
            </a:extLst>
          </p:cNvPr>
          <p:cNvSpPr txBox="1"/>
          <p:nvPr/>
        </p:nvSpPr>
        <p:spPr>
          <a:xfrm>
            <a:off x="785308" y="204395"/>
            <a:ext cx="10391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     Office administrator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40BAF-1CAF-4A68-872D-D3CC870AD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865" y="4114800"/>
            <a:ext cx="2705329" cy="17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61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389499"/>
            <a:ext cx="12192000" cy="5468501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658932" y="1948080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“You don’t have to be a genius or a visionary or even a college graduate to be successful. You just need a framework and a dream.”</a:t>
            </a:r>
            <a:br>
              <a:rPr lang="en-GB" dirty="0"/>
            </a:br>
            <a:r>
              <a:rPr lang="en-GB" b="1" dirty="0"/>
              <a:t>—Michael Del do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2B1BA-D557-48F0-A0F0-9F8EB1456E88}"/>
              </a:ext>
            </a:extLst>
          </p:cNvPr>
          <p:cNvSpPr txBox="1"/>
          <p:nvPr/>
        </p:nvSpPr>
        <p:spPr>
          <a:xfrm>
            <a:off x="3103581" y="2635883"/>
            <a:ext cx="79499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 Role: </a:t>
            </a:r>
            <a:r>
              <a:rPr lang="en-GB" sz="3200" dirty="0"/>
              <a:t>Helping people choose investments, savings, pensions, mortgages and insurances.</a:t>
            </a:r>
          </a:p>
          <a:p>
            <a:endParaRPr lang="en-GB" sz="3200" dirty="0"/>
          </a:p>
          <a:p>
            <a:r>
              <a:rPr lang="en-GB" sz="3200" b="1" dirty="0"/>
              <a:t>The Salary:</a:t>
            </a:r>
          </a:p>
          <a:p>
            <a:r>
              <a:rPr lang="en-GB" sz="3200" b="1" dirty="0"/>
              <a:t> </a:t>
            </a:r>
            <a:r>
              <a:rPr lang="en-GB" sz="3200" dirty="0"/>
              <a:t>Earn £30k-£45k</a:t>
            </a:r>
          </a:p>
          <a:p>
            <a:r>
              <a:rPr lang="en-GB" sz="3200" dirty="0"/>
              <a:t> a year. </a:t>
            </a:r>
          </a:p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ECAF0-6956-4395-80CC-5C7E974069FB}"/>
              </a:ext>
            </a:extLst>
          </p:cNvPr>
          <p:cNvSpPr txBox="1"/>
          <p:nvPr/>
        </p:nvSpPr>
        <p:spPr>
          <a:xfrm>
            <a:off x="699247" y="215153"/>
            <a:ext cx="10354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entury Gothic" panose="020B0502020202020204" pitchFamily="34" charset="0"/>
              </a:rPr>
              <a:t>Financial adviser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7BBB2-6741-4216-BE13-491FA60B5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5" y="3733800"/>
            <a:ext cx="4176738" cy="235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0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389499"/>
            <a:ext cx="12192000" cy="5468501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644139" y="1899455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“You don’t have to be a genius or a visionary or even a college graduate to be successful. You just need a framework and a dream.”</a:t>
            </a:r>
            <a:br>
              <a:rPr lang="en-GB" dirty="0"/>
            </a:br>
            <a:r>
              <a:rPr lang="en-GB" b="1" dirty="0"/>
              <a:t>—Michael Del do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2B1BA-D557-48F0-A0F0-9F8EB1456E88}"/>
              </a:ext>
            </a:extLst>
          </p:cNvPr>
          <p:cNvSpPr txBox="1"/>
          <p:nvPr/>
        </p:nvSpPr>
        <p:spPr>
          <a:xfrm>
            <a:off x="3103581" y="2635883"/>
            <a:ext cx="79499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 Role:  </a:t>
            </a:r>
            <a:r>
              <a:rPr lang="en-GB" sz="3200" dirty="0"/>
              <a:t>Coaching and leading a team of sale representatives to work towards a company target.</a:t>
            </a:r>
          </a:p>
          <a:p>
            <a:endParaRPr lang="en-GB" sz="3200" dirty="0"/>
          </a:p>
          <a:p>
            <a:r>
              <a:rPr lang="en-GB" sz="3200" b="1" dirty="0"/>
              <a:t>The Salary: </a:t>
            </a:r>
          </a:p>
          <a:p>
            <a:r>
              <a:rPr lang="en-GB" sz="3200" dirty="0"/>
              <a:t>Earn £35,000 - £40,000 </a:t>
            </a:r>
          </a:p>
          <a:p>
            <a:r>
              <a:rPr lang="en-GB" sz="3200" dirty="0"/>
              <a:t>per year </a:t>
            </a:r>
          </a:p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ECAF0-6956-4395-80CC-5C7E974069FB}"/>
              </a:ext>
            </a:extLst>
          </p:cNvPr>
          <p:cNvSpPr txBox="1"/>
          <p:nvPr/>
        </p:nvSpPr>
        <p:spPr>
          <a:xfrm>
            <a:off x="4168588" y="-293342"/>
            <a:ext cx="88687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800" dirty="0">
              <a:latin typeface="Century Gothic" panose="020B0502020202020204" pitchFamily="34" charset="0"/>
            </a:endParaRPr>
          </a:p>
          <a:p>
            <a:r>
              <a:rPr lang="en-GB" sz="4400" dirty="0">
                <a:latin typeface="Century Gothic" panose="020B0502020202020204" pitchFamily="34" charset="0"/>
              </a:rPr>
              <a:t>Sales Managers.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A68CC-E885-451D-8FF5-1EBA733A9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196" y="3924710"/>
            <a:ext cx="3045683" cy="196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7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389499"/>
            <a:ext cx="12192000" cy="5468501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658932" y="1948080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“You don’t have to be a genius or a visionary or even a college graduate to be successful. You just need a framework and a dream.”</a:t>
            </a:r>
            <a:br>
              <a:rPr lang="en-GB" dirty="0"/>
            </a:br>
            <a:r>
              <a:rPr lang="en-GB" b="1" dirty="0"/>
              <a:t>—Michael Del do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2B1BA-D557-48F0-A0F0-9F8EB1456E88}"/>
              </a:ext>
            </a:extLst>
          </p:cNvPr>
          <p:cNvSpPr txBox="1"/>
          <p:nvPr/>
        </p:nvSpPr>
        <p:spPr>
          <a:xfrm>
            <a:off x="3227292" y="2656840"/>
            <a:ext cx="79499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The Role: </a:t>
            </a:r>
            <a:r>
              <a:rPr lang="en-GB" sz="3200" dirty="0">
                <a:latin typeface="Century Gothic" panose="020B0502020202020204" pitchFamily="34" charset="0"/>
              </a:rPr>
              <a:t>They work with companies to help them change and identify ways of improving. 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r>
              <a:rPr lang="en-GB" sz="3200" b="1" dirty="0">
                <a:latin typeface="Century Gothic" panose="020B0502020202020204" pitchFamily="34" charset="0"/>
              </a:rPr>
              <a:t>The Salary: </a:t>
            </a:r>
            <a:r>
              <a:rPr lang="en-GB" sz="3200" dirty="0">
                <a:latin typeface="Century Gothic" panose="020B0502020202020204" pitchFamily="34" charset="0"/>
              </a:rPr>
              <a:t>£21k-£31k to start rising to £39k- £50 with experience.</a:t>
            </a:r>
          </a:p>
          <a:p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43887-B123-4763-81A6-0C6401819EDE}"/>
              </a:ext>
            </a:extLst>
          </p:cNvPr>
          <p:cNvSpPr txBox="1"/>
          <p:nvPr/>
        </p:nvSpPr>
        <p:spPr>
          <a:xfrm>
            <a:off x="394447" y="251012"/>
            <a:ext cx="1113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Business Analyst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FCC25-F7C1-4984-BC00-4E7E68B36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593" y="3675062"/>
            <a:ext cx="28956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86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440299"/>
            <a:ext cx="12192000" cy="5468501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658932" y="1948080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“You don’t have to be a genius or a visionary or even a college graduate to be successful. You just need a framework and a dream.”</a:t>
            </a:r>
            <a:br>
              <a:rPr lang="en-GB" dirty="0"/>
            </a:br>
            <a:r>
              <a:rPr lang="en-GB" dirty="0"/>
              <a:t>£80k-£150k a year. Leading entire businesses ensuring that policies are planned and put into place to ensure the business is successful.</a:t>
            </a:r>
          </a:p>
          <a:p>
            <a:r>
              <a:rPr lang="en-GB" b="1" dirty="0"/>
              <a:t>—Michael Del do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2B1BA-D557-48F0-A0F0-9F8EB1456E88}"/>
              </a:ext>
            </a:extLst>
          </p:cNvPr>
          <p:cNvSpPr txBox="1"/>
          <p:nvPr/>
        </p:nvSpPr>
        <p:spPr>
          <a:xfrm>
            <a:off x="3227293" y="2098000"/>
            <a:ext cx="79499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The Role: </a:t>
            </a:r>
            <a:r>
              <a:rPr lang="en-GB" sz="3200" dirty="0">
                <a:latin typeface="Century Gothic" panose="020B0502020202020204" pitchFamily="34" charset="0"/>
              </a:rPr>
              <a:t>Leading entire businesses ensuring that policies are planned and put into place to ensure the business is successful.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  <a:p>
            <a:r>
              <a:rPr lang="en-GB" sz="3200" b="1" dirty="0">
                <a:latin typeface="Century Gothic" panose="020B0502020202020204" pitchFamily="34" charset="0"/>
              </a:rPr>
              <a:t>The Salary: 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£80k-£150k a year. </a:t>
            </a:r>
          </a:p>
          <a:p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90D4F-8BEE-4C02-8BFF-E5E1921498BD}"/>
              </a:ext>
            </a:extLst>
          </p:cNvPr>
          <p:cNvSpPr txBox="1"/>
          <p:nvPr/>
        </p:nvSpPr>
        <p:spPr>
          <a:xfrm>
            <a:off x="393700" y="215900"/>
            <a:ext cx="11134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Chief Executive Officer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9AF81-8216-44F1-9B48-39558444E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7" r="1" b="-5122"/>
          <a:stretch/>
        </p:blipFill>
        <p:spPr>
          <a:xfrm>
            <a:off x="8115300" y="3769262"/>
            <a:ext cx="2602966" cy="2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33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389499"/>
            <a:ext cx="12192000" cy="5468501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603351" y="1777703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“You don’t have to be a genius or a visionary or even a college graduate to be successful. You just need a framework and a dream.”</a:t>
            </a:r>
            <a:br>
              <a:rPr lang="en-GB" dirty="0"/>
            </a:br>
            <a:r>
              <a:rPr lang="en-GB" b="1" dirty="0"/>
              <a:t>—Michael Del do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2B1BA-D557-48F0-A0F0-9F8EB1456E88}"/>
              </a:ext>
            </a:extLst>
          </p:cNvPr>
          <p:cNvSpPr txBox="1"/>
          <p:nvPr/>
        </p:nvSpPr>
        <p:spPr>
          <a:xfrm>
            <a:off x="3227293" y="2098000"/>
            <a:ext cx="7949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C588D-33EE-476B-A3D6-C52B08688B0E}"/>
              </a:ext>
            </a:extLst>
          </p:cNvPr>
          <p:cNvSpPr txBox="1"/>
          <p:nvPr/>
        </p:nvSpPr>
        <p:spPr>
          <a:xfrm>
            <a:off x="785308" y="204395"/>
            <a:ext cx="10391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What Do Our Students think?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85D44B-D2CF-4034-804A-587BAB463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624" y="4266451"/>
            <a:ext cx="1532237" cy="1673560"/>
          </a:xfrm>
          <a:prstGeom prst="rect">
            <a:avLst/>
          </a:prstGeom>
        </p:spPr>
      </p:pic>
      <p:sp>
        <p:nvSpPr>
          <p:cNvPr id="9" name="Rectangular Callout 3">
            <a:extLst>
              <a:ext uri="{FF2B5EF4-FFF2-40B4-BE49-F238E27FC236}">
                <a16:creationId xmlns:a16="http://schemas.microsoft.com/office/drawing/2014/main" id="{87A01CC3-89A8-43DD-8D63-C282A75D4A03}"/>
              </a:ext>
            </a:extLst>
          </p:cNvPr>
          <p:cNvSpPr/>
          <p:nvPr/>
        </p:nvSpPr>
        <p:spPr>
          <a:xfrm>
            <a:off x="3117114" y="2226920"/>
            <a:ext cx="4085129" cy="1979421"/>
          </a:xfrm>
          <a:prstGeom prst="wedgeRectCallout">
            <a:avLst>
              <a:gd name="adj1" fmla="val -3728"/>
              <a:gd name="adj2" fmla="val 7709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27000">
              <a:schemeClr val="accent4">
                <a:lumMod val="40000"/>
                <a:lumOff val="6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Candy Round BTN" panose="020F0604020102040306" pitchFamily="34" charset="0"/>
              </a:rPr>
              <a:t> </a:t>
            </a:r>
            <a:r>
              <a:rPr lang="en-GB" dirty="0">
                <a:solidFill>
                  <a:schemeClr val="tx1"/>
                </a:solidFill>
              </a:rPr>
              <a:t>I  enjoyed the business course at GCSE, because it was very informative, it is helpful in school and in real life situations, the teachers help out a lot throughout the way. Jakub Brahma</a:t>
            </a:r>
            <a:endParaRPr lang="en-GB" sz="2000" dirty="0">
              <a:solidFill>
                <a:schemeClr val="tx1"/>
              </a:solidFill>
              <a:latin typeface="Candy Round BTN" panose="020F0604020102040306" pitchFamily="34" charset="0"/>
            </a:endParaRPr>
          </a:p>
        </p:txBody>
      </p:sp>
      <p:sp>
        <p:nvSpPr>
          <p:cNvPr id="10" name="Rectangular Callout 14">
            <a:extLst>
              <a:ext uri="{FF2B5EF4-FFF2-40B4-BE49-F238E27FC236}">
                <a16:creationId xmlns:a16="http://schemas.microsoft.com/office/drawing/2014/main" id="{BEDFE709-BD1E-4450-948E-5F1B4F29344C}"/>
              </a:ext>
            </a:extLst>
          </p:cNvPr>
          <p:cNvSpPr/>
          <p:nvPr/>
        </p:nvSpPr>
        <p:spPr>
          <a:xfrm>
            <a:off x="7845098" y="2384423"/>
            <a:ext cx="3291443" cy="2111776"/>
          </a:xfrm>
          <a:prstGeom prst="wedgeRectCallout">
            <a:avLst>
              <a:gd name="adj1" fmla="val -57538"/>
              <a:gd name="adj2" fmla="val 7112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27000">
              <a:schemeClr val="accent4">
                <a:lumMod val="40000"/>
                <a:lumOff val="6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ndy Round BTN" panose="020F0604020102040306" pitchFamily="34" charset="0"/>
              </a:rPr>
              <a:t>I have developed the promotion and finance skills needed to run my own business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1203916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389499"/>
            <a:ext cx="12192000" cy="5468501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603351" y="1777703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“You don’t have to be a genius or a visionary or even a college graduate to be successful. You just need a framework and a dream.”</a:t>
            </a:r>
            <a:br>
              <a:rPr lang="en-GB" dirty="0"/>
            </a:br>
            <a:r>
              <a:rPr lang="en-GB" b="1" dirty="0"/>
              <a:t>—Michael Del do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2B1BA-D557-48F0-A0F0-9F8EB1456E88}"/>
              </a:ext>
            </a:extLst>
          </p:cNvPr>
          <p:cNvSpPr txBox="1"/>
          <p:nvPr/>
        </p:nvSpPr>
        <p:spPr>
          <a:xfrm>
            <a:off x="3227293" y="2098000"/>
            <a:ext cx="79499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entury Gothic" panose="020B0502020202020204" pitchFamily="34" charset="0"/>
              </a:rPr>
              <a:t>If you would like any more information about the course, or have any questions feel free to speak to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3600" dirty="0">
                <a:latin typeface="Century Gothic" panose="020B0502020202020204" pitchFamily="34" charset="0"/>
              </a:rPr>
              <a:t>Mrs McKenzie </a:t>
            </a:r>
            <a:r>
              <a:rPr lang="en-GB" sz="3600">
                <a:latin typeface="Century Gothic" panose="020B0502020202020204" pitchFamily="34" charset="0"/>
              </a:rPr>
              <a:t>( room 188)</a:t>
            </a:r>
            <a:endParaRPr lang="en-GB" sz="3600" dirty="0">
              <a:latin typeface="Century Gothic" panose="020B0502020202020204" pitchFamily="34" charset="0"/>
            </a:endParaRP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C588D-33EE-476B-A3D6-C52B08688B0E}"/>
              </a:ext>
            </a:extLst>
          </p:cNvPr>
          <p:cNvSpPr txBox="1"/>
          <p:nvPr/>
        </p:nvSpPr>
        <p:spPr>
          <a:xfrm>
            <a:off x="785308" y="204395"/>
            <a:ext cx="10391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Next Steps……</a:t>
            </a:r>
          </a:p>
        </p:txBody>
      </p:sp>
    </p:spTree>
    <p:extLst>
      <p:ext uri="{BB962C8B-B14F-4D97-AF65-F5344CB8AC3E}">
        <p14:creationId xmlns:p14="http://schemas.microsoft.com/office/powerpoint/2010/main" val="353628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389499"/>
            <a:ext cx="12192000" cy="5468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21C547-F930-4C19-BF7E-6C074C62758E}"/>
              </a:ext>
            </a:extLst>
          </p:cNvPr>
          <p:cNvSpPr txBox="1"/>
          <p:nvPr/>
        </p:nvSpPr>
        <p:spPr>
          <a:xfrm>
            <a:off x="466165" y="264043"/>
            <a:ext cx="10721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What is it All About?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818503" y="1948080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DD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EA73AE-1815-4BAE-9006-F305864785FC}"/>
              </a:ext>
            </a:extLst>
          </p:cNvPr>
          <p:cNvSpPr txBox="1"/>
          <p:nvPr/>
        </p:nvSpPr>
        <p:spPr>
          <a:xfrm>
            <a:off x="3003258" y="2119256"/>
            <a:ext cx="840576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Century Gothic" panose="020B0502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You will learn how small businesses are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started</a:t>
            </a:r>
            <a:r>
              <a:rPr lang="en-US" altLang="en-US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grow.  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Discover how businesses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plan their finances </a:t>
            </a:r>
            <a:r>
              <a:rPr lang="en-US" altLang="en-US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and adapt to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changing environments. 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Investigate how businesses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promote themselves </a:t>
            </a:r>
            <a:r>
              <a:rPr lang="en-US" altLang="en-US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increase sales and keep customers happy.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You will develop a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sound business knowledge </a:t>
            </a:r>
            <a:r>
              <a:rPr lang="en-US" altLang="en-US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that you can take into the business world and will be able to spot business opportunities using examples from popular TV programmes such as Dragon’s Den and The Apprentice.  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You will be given the opportunity to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investigate real life business </a:t>
            </a:r>
            <a:r>
              <a:rPr lang="en-US" altLang="en-US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and look at how they have succeeded.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You will develop skills that will help you when you move into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employment.</a:t>
            </a:r>
            <a:endParaRPr lang="en-US" alt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3C9712A-9981-433D-879D-9BA36E875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71646"/>
            <a:ext cx="184731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4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389499"/>
            <a:ext cx="12192000" cy="5468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21C547-F930-4C19-BF7E-6C074C62758E}"/>
              </a:ext>
            </a:extLst>
          </p:cNvPr>
          <p:cNvSpPr txBox="1"/>
          <p:nvPr/>
        </p:nvSpPr>
        <p:spPr>
          <a:xfrm>
            <a:off x="466165" y="264043"/>
            <a:ext cx="10721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What is it All About?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829261" y="1857898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“You don’t have to be a genius or a visionary or even a college graduate to be successful. You just need a framework and a dream.”</a:t>
            </a:r>
            <a:br>
              <a:rPr lang="en-GB" dirty="0"/>
            </a:br>
            <a:r>
              <a:rPr lang="en-GB" b="1" dirty="0"/>
              <a:t>—Michael Dell do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6B3C6D-47B8-4827-A5D8-1A7A78B93C10}"/>
              </a:ext>
            </a:extLst>
          </p:cNvPr>
          <p:cNvSpPr txBox="1"/>
          <p:nvPr/>
        </p:nvSpPr>
        <p:spPr>
          <a:xfrm>
            <a:off x="3396023" y="2554088"/>
            <a:ext cx="79606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Business and Enterprise is all about having </a:t>
            </a:r>
            <a:r>
              <a:rPr lang="en-GB" sz="3600" b="1" dirty="0">
                <a:latin typeface="Century Gothic" panose="020B0502020202020204" pitchFamily="34" charset="0"/>
              </a:rPr>
              <a:t>ideas</a:t>
            </a:r>
            <a:r>
              <a:rPr lang="en-GB" sz="3600" dirty="0">
                <a:latin typeface="Century Gothic" panose="020B0502020202020204" pitchFamily="34" charset="0"/>
              </a:rPr>
              <a:t>, taking an educated </a:t>
            </a:r>
            <a:r>
              <a:rPr lang="en-GB" sz="3600" b="1" dirty="0">
                <a:latin typeface="Century Gothic" panose="020B0502020202020204" pitchFamily="34" charset="0"/>
              </a:rPr>
              <a:t>risk</a:t>
            </a:r>
            <a:r>
              <a:rPr lang="en-GB" sz="3600" dirty="0">
                <a:latin typeface="Century Gothic" panose="020B0502020202020204" pitchFamily="34" charset="0"/>
              </a:rPr>
              <a:t> and turning your ideas into a  successful </a:t>
            </a:r>
            <a:r>
              <a:rPr lang="en-GB" sz="3600" b="1" dirty="0">
                <a:latin typeface="Century Gothic" panose="020B0502020202020204" pitchFamily="34" charset="0"/>
              </a:rPr>
              <a:t>business venture.</a:t>
            </a:r>
            <a:endParaRPr lang="en-GB" sz="3600" dirty="0">
              <a:latin typeface="Century Gothic" panose="020B0502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14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389499"/>
            <a:ext cx="12192000" cy="5468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21C547-F930-4C19-BF7E-6C074C62758E}"/>
              </a:ext>
            </a:extLst>
          </p:cNvPr>
          <p:cNvSpPr txBox="1"/>
          <p:nvPr/>
        </p:nvSpPr>
        <p:spPr>
          <a:xfrm>
            <a:off x="466165" y="264043"/>
            <a:ext cx="10721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What is it All About?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796988" y="1836383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“You don’t have to be a genius or a visionary or even a college graduate to be successful. You just need a framework and a dream.”</a:t>
            </a:r>
            <a:br>
              <a:rPr lang="en-GB" dirty="0"/>
            </a:br>
            <a:r>
              <a:rPr lang="en-GB" b="1" dirty="0"/>
              <a:t>—do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6B3C6D-47B8-4827-A5D8-1A7A78B93C10}"/>
              </a:ext>
            </a:extLst>
          </p:cNvPr>
          <p:cNvSpPr txBox="1"/>
          <p:nvPr/>
        </p:nvSpPr>
        <p:spPr>
          <a:xfrm>
            <a:off x="3416193" y="2345659"/>
            <a:ext cx="79606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During this course you will develop skills which are </a:t>
            </a:r>
            <a:r>
              <a:rPr lang="en-GB" sz="2800" b="1" dirty="0">
                <a:latin typeface="Century Gothic" panose="020B0502020202020204" pitchFamily="34" charset="0"/>
              </a:rPr>
              <a:t>essential</a:t>
            </a:r>
            <a:r>
              <a:rPr lang="en-GB" sz="2800" dirty="0">
                <a:latin typeface="Century Gothic" panose="020B0502020202020204" pitchFamily="34" charset="0"/>
              </a:rPr>
              <a:t> when setting up a business.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50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389499"/>
            <a:ext cx="12192000" cy="5468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21C547-F930-4C19-BF7E-6C074C62758E}"/>
              </a:ext>
            </a:extLst>
          </p:cNvPr>
          <p:cNvSpPr txBox="1"/>
          <p:nvPr/>
        </p:nvSpPr>
        <p:spPr>
          <a:xfrm>
            <a:off x="466165" y="264043"/>
            <a:ext cx="10721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Quotes from Successful Entrepreneurs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829261" y="1857898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“You don’t have to be a genius or a visionary or even a college graduate to be successful. You just need a framework and a dream.”</a:t>
            </a:r>
            <a:br>
              <a:rPr lang="en-GB" dirty="0"/>
            </a:br>
            <a:r>
              <a:rPr lang="en-GB" b="1" dirty="0"/>
              <a:t>—Michael Del do</a:t>
            </a:r>
            <a:endParaRPr lang="en-GB" dirty="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F1A1609-04FB-4B9C-BDF2-C09E452507F3}"/>
              </a:ext>
            </a:extLst>
          </p:cNvPr>
          <p:cNvSpPr/>
          <p:nvPr/>
        </p:nvSpPr>
        <p:spPr>
          <a:xfrm>
            <a:off x="3302598" y="2323652"/>
            <a:ext cx="4787153" cy="3015757"/>
          </a:xfrm>
          <a:prstGeom prst="wedgeRect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“You don’t have to be a genius or a visionary or even a college graduate to be successful. You just need a framework and a dream”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86878D-32A4-49A5-982A-F64FD3F54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780" y="2323652"/>
            <a:ext cx="2875681" cy="2451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38FBDD-A8A1-44B1-8533-4B367FD2127F}"/>
              </a:ext>
            </a:extLst>
          </p:cNvPr>
          <p:cNvSpPr txBox="1"/>
          <p:nvPr/>
        </p:nvSpPr>
        <p:spPr>
          <a:xfrm>
            <a:off x="8398780" y="4980791"/>
            <a:ext cx="2875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Michael Dell</a:t>
            </a:r>
            <a:r>
              <a:rPr lang="en-GB" dirty="0">
                <a:latin typeface="Century Gothic" panose="020B0502020202020204" pitchFamily="34" charset="0"/>
              </a:rPr>
              <a:t>, American Billionaire, founder of Dell Technology</a:t>
            </a:r>
          </a:p>
        </p:txBody>
      </p:sp>
    </p:spTree>
    <p:extLst>
      <p:ext uri="{BB962C8B-B14F-4D97-AF65-F5344CB8AC3E}">
        <p14:creationId xmlns:p14="http://schemas.microsoft.com/office/powerpoint/2010/main" val="261628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389499"/>
            <a:ext cx="12192000" cy="5468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21C547-F930-4C19-BF7E-6C074C62758E}"/>
              </a:ext>
            </a:extLst>
          </p:cNvPr>
          <p:cNvSpPr txBox="1"/>
          <p:nvPr/>
        </p:nvSpPr>
        <p:spPr>
          <a:xfrm>
            <a:off x="466165" y="264043"/>
            <a:ext cx="10721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Quotes from Successful Entrepreneurs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829261" y="1857898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“You don’t have to be a genius or a visionary or even a college graduate to be successful. You just need a framework and a dream.”</a:t>
            </a:r>
            <a:br>
              <a:rPr lang="en-GB" dirty="0"/>
            </a:br>
            <a:r>
              <a:rPr lang="en-GB" b="1" dirty="0"/>
              <a:t>—Michael Del do</a:t>
            </a:r>
            <a:endParaRPr lang="en-GB" dirty="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F1A1609-04FB-4B9C-BDF2-C09E452507F3}"/>
              </a:ext>
            </a:extLst>
          </p:cNvPr>
          <p:cNvSpPr/>
          <p:nvPr/>
        </p:nvSpPr>
        <p:spPr>
          <a:xfrm>
            <a:off x="3302598" y="2323652"/>
            <a:ext cx="4787153" cy="3015757"/>
          </a:xfrm>
          <a:prstGeom prst="wedgeRect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chemeClr val="tx1"/>
              </a:solidFill>
              <a:latin typeface="Aristocrat SF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Aristocrat SF" pitchFamily="2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“ In order to be irreplaceable </a:t>
            </a:r>
            <a:r>
              <a:rPr lang="en-GB" sz="2400">
                <a:solidFill>
                  <a:schemeClr val="tx1"/>
                </a:solidFill>
                <a:latin typeface="Century Gothic" panose="020B0502020202020204" pitchFamily="34" charset="0"/>
              </a:rPr>
              <a:t>one must </a:t>
            </a:r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always be different”</a:t>
            </a:r>
          </a:p>
          <a:p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“ Don’t be like the rest of them darling”</a:t>
            </a:r>
          </a:p>
          <a:p>
            <a:endParaRPr lang="en-GB" sz="2400" dirty="0">
              <a:solidFill>
                <a:schemeClr val="tx1"/>
              </a:solidFill>
              <a:latin typeface="Aristocrat SF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Aristocrat SF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8FBDD-A8A1-44B1-8533-4B367FD2127F}"/>
              </a:ext>
            </a:extLst>
          </p:cNvPr>
          <p:cNvSpPr txBox="1"/>
          <p:nvPr/>
        </p:nvSpPr>
        <p:spPr>
          <a:xfrm>
            <a:off x="8398780" y="4980791"/>
            <a:ext cx="2875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Coco Chanel</a:t>
            </a:r>
            <a:r>
              <a:rPr lang="en-GB" dirty="0">
                <a:latin typeface="Century Gothic" panose="020B0502020202020204" pitchFamily="34" charset="0"/>
              </a:rPr>
              <a:t>, French fashion Designer and entrepreneur.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26364-6E6E-4B0C-93B2-F5A8F2DD4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137" y="2383434"/>
            <a:ext cx="24288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3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389499"/>
            <a:ext cx="12192000" cy="5468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21C547-F930-4C19-BF7E-6C074C62758E}"/>
              </a:ext>
            </a:extLst>
          </p:cNvPr>
          <p:cNvSpPr txBox="1"/>
          <p:nvPr/>
        </p:nvSpPr>
        <p:spPr>
          <a:xfrm>
            <a:off x="466165" y="264043"/>
            <a:ext cx="10721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    What Qualities Do I need?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603351" y="1777703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“You don’t have to be a genius or a visionary or even a college graduate to be successful. You just need a framework and a dream.”</a:t>
            </a:r>
            <a:br>
              <a:rPr lang="en-GB" dirty="0"/>
            </a:br>
            <a:r>
              <a:rPr lang="en-GB" b="1" dirty="0"/>
              <a:t>—Michael Del do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D3D871-42D2-49C2-8F33-B8A3F8BB75CA}"/>
              </a:ext>
            </a:extLst>
          </p:cNvPr>
          <p:cNvSpPr txBox="1"/>
          <p:nvPr/>
        </p:nvSpPr>
        <p:spPr>
          <a:xfrm>
            <a:off x="3001384" y="2291378"/>
            <a:ext cx="81865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Be independent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Not be afraid to give things a try and make mistakes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Work well in teams.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Be hard working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Don't give up on your ideas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86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389499"/>
            <a:ext cx="12192000" cy="5468501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603351" y="1777703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“You don’t have to be a genius or a visionary or even a college graduate to be successful. You just need a framework and a dream.”</a:t>
            </a:r>
            <a:br>
              <a:rPr lang="en-GB" dirty="0"/>
            </a:br>
            <a:r>
              <a:rPr lang="en-GB" b="1" dirty="0"/>
              <a:t>—Michael Del do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D3D871-42D2-49C2-8F33-B8A3F8BB75CA}"/>
              </a:ext>
            </a:extLst>
          </p:cNvPr>
          <p:cNvSpPr txBox="1"/>
          <p:nvPr/>
        </p:nvSpPr>
        <p:spPr>
          <a:xfrm>
            <a:off x="3001384" y="2291378"/>
            <a:ext cx="81865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Theme 1:</a:t>
            </a:r>
            <a:r>
              <a:rPr lang="en-GB" sz="2400" dirty="0"/>
              <a:t>  </a:t>
            </a:r>
            <a:r>
              <a:rPr lang="en-GB" sz="2400" b="1" dirty="0"/>
              <a:t>Investigating Small Businesses: </a:t>
            </a:r>
          </a:p>
          <a:p>
            <a:br>
              <a:rPr lang="en-GB" sz="2400" dirty="0"/>
            </a:br>
            <a:r>
              <a:rPr lang="en-GB" sz="2400" b="1" dirty="0"/>
              <a:t>Theme 2:</a:t>
            </a:r>
            <a:r>
              <a:rPr lang="en-GB" sz="2400" dirty="0"/>
              <a:t>  </a:t>
            </a:r>
            <a:r>
              <a:rPr lang="en-GB" sz="2400" b="1" dirty="0"/>
              <a:t>Building A Business</a:t>
            </a:r>
            <a:r>
              <a:rPr lang="en-GB" sz="2400" dirty="0"/>
              <a:t>: </a:t>
            </a:r>
          </a:p>
          <a:p>
            <a:endParaRPr lang="en-GB" sz="2400" dirty="0"/>
          </a:p>
          <a:p>
            <a:r>
              <a:rPr lang="en-GB" sz="2400" b="1" dirty="0"/>
              <a:t>Two</a:t>
            </a:r>
            <a:r>
              <a:rPr lang="en-GB" sz="2400" dirty="0"/>
              <a:t>  written examination papers consisting of calculations, multiple-choice, short answer and extended-writing questions. </a:t>
            </a:r>
          </a:p>
          <a:p>
            <a:r>
              <a:rPr lang="en-GB" sz="2400" dirty="0"/>
              <a:t>(Both contribute to 50% of the final grade). </a:t>
            </a:r>
          </a:p>
          <a:p>
            <a:br>
              <a:rPr lang="en-GB" sz="2400" dirty="0"/>
            </a:b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05DE0-0A07-4430-93CE-C07C8A0FAF5C}"/>
              </a:ext>
            </a:extLst>
          </p:cNvPr>
          <p:cNvSpPr txBox="1"/>
          <p:nvPr/>
        </p:nvSpPr>
        <p:spPr>
          <a:xfrm>
            <a:off x="968188" y="258184"/>
            <a:ext cx="9854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entury Gothic" panose="020B0502020202020204" pitchFamily="34" charset="0"/>
              </a:rPr>
              <a:t>Course Content</a:t>
            </a:r>
          </a:p>
        </p:txBody>
      </p:sp>
    </p:spTree>
    <p:extLst>
      <p:ext uri="{BB962C8B-B14F-4D97-AF65-F5344CB8AC3E}">
        <p14:creationId xmlns:p14="http://schemas.microsoft.com/office/powerpoint/2010/main" val="170632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E73246-EACF-4FF5-AD1A-43B321F4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3" t="30986" r="52297" b="42330"/>
          <a:stretch/>
        </p:blipFill>
        <p:spPr>
          <a:xfrm>
            <a:off x="0" y="1389499"/>
            <a:ext cx="12192000" cy="5468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21C547-F930-4C19-BF7E-6C074C62758E}"/>
              </a:ext>
            </a:extLst>
          </p:cNvPr>
          <p:cNvSpPr txBox="1"/>
          <p:nvPr/>
        </p:nvSpPr>
        <p:spPr>
          <a:xfrm>
            <a:off x="466164" y="264043"/>
            <a:ext cx="11528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Could you be a successful entrepreneur? 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CAD7858-E90C-450E-8459-BB0DB157B348}"/>
              </a:ext>
            </a:extLst>
          </p:cNvPr>
          <p:cNvSpPr txBox="1">
            <a:spLocks/>
          </p:cNvSpPr>
          <p:nvPr/>
        </p:nvSpPr>
        <p:spPr>
          <a:xfrm>
            <a:off x="2603351" y="1777703"/>
            <a:ext cx="8868784" cy="435133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“You don’t have to be a genius or a visionary or even a college graduate to be successful. You just need a framework and a dream.”</a:t>
            </a:r>
            <a:br>
              <a:rPr lang="en-GB" dirty="0"/>
            </a:br>
            <a:r>
              <a:rPr lang="en-GB" b="1" dirty="0"/>
              <a:t>—Michael Del do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2B1BA-D557-48F0-A0F0-9F8EB1456E88}"/>
              </a:ext>
            </a:extLst>
          </p:cNvPr>
          <p:cNvSpPr txBox="1"/>
          <p:nvPr/>
        </p:nvSpPr>
        <p:spPr>
          <a:xfrm>
            <a:off x="3227293" y="2098000"/>
            <a:ext cx="79499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One day in the future you could be running your own successful business. You might be the star of the show on ‘</a:t>
            </a:r>
            <a:r>
              <a:rPr lang="en-GB" sz="2800" b="1" dirty="0">
                <a:latin typeface="Century Gothic" panose="020B0502020202020204" pitchFamily="34" charset="0"/>
              </a:rPr>
              <a:t>The Apprentice</a:t>
            </a:r>
            <a:r>
              <a:rPr lang="en-GB" sz="2800" dirty="0">
                <a:latin typeface="Century Gothic" panose="020B0502020202020204" pitchFamily="34" charset="0"/>
              </a:rPr>
              <a:t>’ or ‘</a:t>
            </a:r>
            <a:r>
              <a:rPr lang="en-GB" sz="2800" b="1" dirty="0">
                <a:latin typeface="Century Gothic" panose="020B0502020202020204" pitchFamily="34" charset="0"/>
              </a:rPr>
              <a:t>Dragons Den</a:t>
            </a:r>
            <a:r>
              <a:rPr lang="en-GB" sz="2800" dirty="0">
                <a:latin typeface="Century Gothic" panose="020B0502020202020204" pitchFamily="34" charset="0"/>
              </a:rPr>
              <a:t>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65DD4-CEF4-4D13-9A34-5ECA13319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491" y="4004471"/>
            <a:ext cx="2667000" cy="178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795A0-030A-4773-9284-B0C5FF5C2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041" y="3429000"/>
            <a:ext cx="4111601" cy="25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13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1344</Words>
  <Application>Microsoft Office PowerPoint</Application>
  <PresentationFormat>Widescreen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Aristocrat SF</vt:lpstr>
      <vt:lpstr>Calibri</vt:lpstr>
      <vt:lpstr>Calibri Light</vt:lpstr>
      <vt:lpstr>Candy Round BTN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McKenzie</dc:creator>
  <cp:lastModifiedBy>Faye Mckenzie</cp:lastModifiedBy>
  <cp:revision>27</cp:revision>
  <dcterms:created xsi:type="dcterms:W3CDTF">2021-03-19T12:39:47Z</dcterms:created>
  <dcterms:modified xsi:type="dcterms:W3CDTF">2023-03-08T12:18:29Z</dcterms:modified>
</cp:coreProperties>
</file>