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68" r:id="rId4"/>
  </p:sldMasterIdLst>
  <p:notesMasterIdLst>
    <p:notesMasterId r:id="rId11"/>
  </p:notesMasterIdLst>
  <p:handoutMasterIdLst>
    <p:handoutMasterId r:id="rId12"/>
  </p:handoutMasterIdLst>
  <p:sldIdLst>
    <p:sldId id="256" r:id="rId5"/>
    <p:sldId id="368" r:id="rId6"/>
    <p:sldId id="369" r:id="rId7"/>
    <p:sldId id="350" r:id="rId8"/>
    <p:sldId id="366" r:id="rId9"/>
    <p:sldId id="29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4CB405-BC11-414E-B0F4-9E1C4642FE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1A09E4-E76E-43B1-9270-846FE19D3E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A57E1-CEB3-4C96-B7C6-36B0FA3064E4}" type="datetimeFigureOut">
              <a:rPr lang="en-US" smtClean="0"/>
              <a:t>3/3/2023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791962-6490-4685-B760-76A1628AD5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697A7F-1461-4B81-83F2-8C494CFB80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D51C3-EABD-4553-9DC0-81CFC2A7F3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61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1BBD7-2276-4DDA-BFFE-26CAACEE5E98}" type="datetimeFigureOut">
              <a:rPr lang="en-US" smtClean="0"/>
              <a:t>3/3/2023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79F17-7BA4-49BC-BB37-7F646CF8D2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740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79F17-7BA4-49BC-BB37-7F646CF8D2F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7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79F17-7BA4-49BC-BB37-7F646CF8D2F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738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79F17-7BA4-49BC-BB37-7F646CF8D2F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361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79F17-7BA4-49BC-BB37-7F646CF8D2F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90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279F17-7BA4-49BC-BB37-7F646CF8D2F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342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85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36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379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530739"/>
            <a:ext cx="4718304" cy="476250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116261"/>
            <a:ext cx="4718304" cy="2632605"/>
          </a:xfrm>
        </p:spPr>
        <p:txBody>
          <a:bodyPr anchor="t">
            <a:norm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530739"/>
            <a:ext cx="4718304" cy="476250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116261"/>
            <a:ext cx="4718304" cy="2632605"/>
          </a:xfrm>
        </p:spPr>
        <p:txBody>
          <a:bodyPr anchor="t">
            <a:norm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178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noProof="0" smtClean="0"/>
              <a:t>3/3/2023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6801681" y="1316976"/>
            <a:ext cx="4037344" cy="5975391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5372113" y="869568"/>
            <a:ext cx="5703690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5584031" y="1077708"/>
            <a:ext cx="5279854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09CB875-1032-49F8-A74E-BD0BA58F9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0" y="2556934"/>
            <a:ext cx="3580381" cy="33120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2454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88294" y="895547"/>
            <a:ext cx="5871325" cy="49749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79CAAA9-085A-46C2-A892-DE935E67C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0" y="2556934"/>
            <a:ext cx="3580381" cy="33120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7113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454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76C9E3-4E12-46D0-A58B-4B548A8E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8805" y="2442732"/>
            <a:ext cx="8814391" cy="3139547"/>
          </a:xfrm>
        </p:spPr>
        <p:txBody>
          <a:bodyPr anchor="ctr"/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1609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92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17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98A5301E-AB93-4945-A0AA-2215B6872DB2}"/>
              </a:ext>
            </a:extLst>
          </p:cNvPr>
          <p:cNvSpPr>
            <a:spLocks noChangeAspect="1"/>
          </p:cNvSpPr>
          <p:nvPr userDrawn="1"/>
        </p:nvSpPr>
        <p:spPr>
          <a:xfrm>
            <a:off x="1871401" y="2602132"/>
            <a:ext cx="1801368" cy="180136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FF1D57-3E5F-584B-94C2-629CD166831B}"/>
              </a:ext>
            </a:extLst>
          </p:cNvPr>
          <p:cNvSpPr>
            <a:spLocks noChangeAspect="1"/>
          </p:cNvSpPr>
          <p:nvPr userDrawn="1"/>
        </p:nvSpPr>
        <p:spPr>
          <a:xfrm>
            <a:off x="5194632" y="2602132"/>
            <a:ext cx="1801368" cy="18013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0A619F7-99B1-EB46-8946-F77C733C4D86}"/>
              </a:ext>
            </a:extLst>
          </p:cNvPr>
          <p:cNvSpPr>
            <a:spLocks noChangeAspect="1"/>
          </p:cNvSpPr>
          <p:nvPr userDrawn="1"/>
        </p:nvSpPr>
        <p:spPr>
          <a:xfrm>
            <a:off x="8519230" y="2602132"/>
            <a:ext cx="1801368" cy="18013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4804495"/>
            <a:ext cx="2952000" cy="110913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noProof="0" smtClean="0"/>
              <a:t>3/3/2023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FC6D4A-DA65-4AB4-A214-ABFCCC77CE2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20000" y="4804495"/>
            <a:ext cx="2952000" cy="110913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4EDB116-654D-48D8-BED5-DCA5C06DA37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944598" y="4804495"/>
            <a:ext cx="2952000" cy="110913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E6232E7-9350-493B-BFD0-883015EB07CE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191441" y="2922172"/>
            <a:ext cx="1161288" cy="1161288"/>
          </a:xfrm>
          <a:prstGeom prst="ellipse">
            <a:avLst/>
          </a:prstGeom>
          <a:noFill/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Icon or 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13A6892-C6C0-404F-96AD-993154ED8C7C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514672" y="2922172"/>
            <a:ext cx="1161288" cy="1161288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40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US" noProof="0" dirty="0"/>
              <a:t>Insert Icon or 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0281C28-F044-4622-B651-CE20C022E72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38000" y="2920902"/>
            <a:ext cx="1163828" cy="1163828"/>
          </a:xfrm>
          <a:prstGeom prst="ellipse">
            <a:avLst/>
          </a:prstGeom>
          <a:noFill/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400" b="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US" noProof="0" dirty="0"/>
              <a:t>Insert Icon or Picture</a:t>
            </a:r>
          </a:p>
        </p:txBody>
      </p:sp>
    </p:spTree>
    <p:extLst>
      <p:ext uri="{BB962C8B-B14F-4D97-AF65-F5344CB8AC3E}">
        <p14:creationId xmlns:p14="http://schemas.microsoft.com/office/powerpoint/2010/main" val="1467037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3498694" y="2421466"/>
            <a:ext cx="740731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8694" y="982132"/>
            <a:ext cx="7397903" cy="1303867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8694" y="2560320"/>
            <a:ext cx="3580381" cy="3310128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6216" y="2560320"/>
            <a:ext cx="3580381" cy="3310128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noProof="0" smtClean="0"/>
              <a:t>3/3/2023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388783" y="2483417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211380" y="1442831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422103" y="1691853"/>
            <a:ext cx="2736000" cy="3367314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376265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F82F76-1F28-4871-AA44-ADE3B29E465F}"/>
              </a:ext>
            </a:extLst>
          </p:cNvPr>
          <p:cNvSpPr/>
          <p:nvPr userDrawn="1"/>
        </p:nvSpPr>
        <p:spPr>
          <a:xfrm>
            <a:off x="1066800" y="1009665"/>
            <a:ext cx="7056969" cy="4847145"/>
          </a:xfrm>
          <a:prstGeom prst="rect">
            <a:avLst/>
          </a:prstGeom>
          <a:solidFill>
            <a:schemeClr val="bg1"/>
          </a:solidFill>
          <a:ln w="82550" cmpd="thickThin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16900" y="982132"/>
            <a:ext cx="2679698" cy="1412725"/>
          </a:xfrm>
        </p:spPr>
        <p:txBody>
          <a:bodyPr anchor="t"/>
          <a:lstStyle>
            <a:lvl1pPr algn="r">
              <a:defRPr/>
            </a:lvl1pPr>
          </a:lstStyle>
          <a:p>
            <a:r>
              <a:rPr lang="en-US" noProof="0"/>
              <a:t>Click to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noProof="0" smtClean="0"/>
              <a:t>3/3/2023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87D12F9-00B3-48A4-8EFB-78ACCA9F99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82052" y="1318687"/>
            <a:ext cx="2338493" cy="28819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Pictures of buildings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242B44F9-2E79-4910-8D1A-CE37EF0524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4222" y="3128436"/>
            <a:ext cx="3974629" cy="24246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US" noProof="0" dirty="0"/>
              <a:t> Pictures of jobs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68412D06-1A64-446B-8E3E-026437ADFB5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00451" y="1318687"/>
            <a:ext cx="1748400" cy="168017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US" noProof="0" dirty="0"/>
              <a:t>Pictures of transportation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3152ED43-82C8-44B9-8B8E-2C0C9CEB1F1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74222" y="1318687"/>
            <a:ext cx="2093027" cy="168017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Pictures of clothing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0BCC3DC8-BDE4-4B07-A8CA-0321A36435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2052" y="4333875"/>
            <a:ext cx="2338493" cy="121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US" noProof="0" dirty="0"/>
              <a:t>Pictures of other items that capture the era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E769B50-B286-4700-AFD4-EFDA8F2FB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16900" y="2507046"/>
            <a:ext cx="2679698" cy="3349763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noProof="0"/>
              <a:t>Subheader</a:t>
            </a:r>
          </a:p>
        </p:txBody>
      </p:sp>
    </p:spTree>
    <p:extLst>
      <p:ext uri="{BB962C8B-B14F-4D97-AF65-F5344CB8AC3E}">
        <p14:creationId xmlns:p14="http://schemas.microsoft.com/office/powerpoint/2010/main" val="426007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3CE66FB-7564-43B1-9A0A-6594394A243B}"/>
              </a:ext>
            </a:extLst>
          </p:cNvPr>
          <p:cNvSpPr/>
          <p:nvPr userDrawn="1"/>
        </p:nvSpPr>
        <p:spPr>
          <a:xfrm>
            <a:off x="476250" y="476250"/>
            <a:ext cx="11239500" cy="59245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335E96D-A567-4898-B2BA-3B8C2F40BA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000" y="567000"/>
            <a:ext cx="11088000" cy="5724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an iconic picture from the era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92939"/>
            <a:ext cx="9601196" cy="75141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pic>
        <p:nvPicPr>
          <p:cNvPr id="7" name="Picture 6" descr="HD-PanelContent-GrommetsCombined.png">
            <a:extLst>
              <a:ext uri="{FF2B5EF4-FFF2-40B4-BE49-F238E27FC236}">
                <a16:creationId xmlns:a16="http://schemas.microsoft.com/office/drawing/2014/main" id="{EE5D561D-B993-4D57-A306-77777AD90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61" y="63106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HD-PanelContent-GrommetsCombined.png">
            <a:extLst>
              <a:ext uri="{FF2B5EF4-FFF2-40B4-BE49-F238E27FC236}">
                <a16:creationId xmlns:a16="http://schemas.microsoft.com/office/drawing/2014/main" id="{56E46F13-579D-42C5-8CB9-411911275F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2858" y="63106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HD-PanelContent-GrommetsCombined.png">
            <a:extLst>
              <a:ext uri="{FF2B5EF4-FFF2-40B4-BE49-F238E27FC236}">
                <a16:creationId xmlns:a16="http://schemas.microsoft.com/office/drawing/2014/main" id="{E055F617-AE0E-412B-BD58-B6C6F1E57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61" y="599602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HD-PanelContent-GrommetsCombined.png">
            <a:extLst>
              <a:ext uri="{FF2B5EF4-FFF2-40B4-BE49-F238E27FC236}">
                <a16:creationId xmlns:a16="http://schemas.microsoft.com/office/drawing/2014/main" id="{E6A3ABD2-1E11-490E-83ED-21CCB1878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2858" y="599602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8287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2560320"/>
            <a:ext cx="3580381" cy="3310128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noProof="0" smtClean="0"/>
              <a:t>3/3/2023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6801681" y="1316976"/>
            <a:ext cx="4037344" cy="5975391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5372113" y="869568"/>
            <a:ext cx="5703690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5584031" y="1077708"/>
            <a:ext cx="5279854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16838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Content-GrommetsCombined.png">
            <a:extLst>
              <a:ext uri="{FF2B5EF4-FFF2-40B4-BE49-F238E27FC236}">
                <a16:creationId xmlns:a16="http://schemas.microsoft.com/office/drawing/2014/main" id="{7BD0150C-9F76-4D95-80BF-675693B48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7" name="Straight Connector 6"/>
          <p:cNvCxnSpPr>
            <a:cxnSpLocks/>
          </p:cNvCxnSpPr>
          <p:nvPr/>
        </p:nvCxnSpPr>
        <p:spPr>
          <a:xfrm>
            <a:off x="1295401" y="2421466"/>
            <a:ext cx="46696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2" y="982132"/>
            <a:ext cx="4669664" cy="1303867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669666" cy="33189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8FEA8B0-7C15-481C-885B-E54C78BC32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26935" y="982132"/>
            <a:ext cx="4669666" cy="41265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DCEB7F9-6056-41AE-93D6-C5D4C94C8F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043309">
            <a:off x="8122162" y="5338536"/>
            <a:ext cx="2746356" cy="425315"/>
          </a:xfrm>
        </p:spPr>
        <p:txBody>
          <a:bodyPr/>
          <a:lstStyle>
            <a:lvl1pPr marL="0" indent="0" algn="r">
              <a:buNone/>
              <a:defRPr i="0">
                <a:latin typeface="Lucida Handwriting" panose="03010101010101010101" pitchFamily="66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Generation XYZ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55771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979709"/>
            <a:ext cx="9601197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073155"/>
            <a:ext cx="9601197" cy="52039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2937688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02A890-9091-4399-80AF-8AF212A1ED4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295401" y="3864479"/>
            <a:ext cx="2952000" cy="1109133"/>
          </a:xfrm>
          <a:ln w="44450" cap="sq" cmpd="thinThick">
            <a:solidFill>
              <a:schemeClr val="accent1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1661F6C-2BB1-41AF-BF4C-144E940F7B2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20000" y="3864479"/>
            <a:ext cx="2952000" cy="1109133"/>
          </a:xfrm>
          <a:ln w="44450" cap="sq" cmpd="thinThick">
            <a:solidFill>
              <a:schemeClr val="accent3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AFB258B-8362-4F6C-94EF-7C1F32CEBF2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944598" y="3864479"/>
            <a:ext cx="2952000" cy="1109133"/>
          </a:xfrm>
          <a:ln w="44450" cap="sq" cmpd="thinThick">
            <a:solidFill>
              <a:schemeClr val="accent2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672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6CE7D5-CF57-46EF-B807-FDD0502418D4}" type="datetimeFigureOut">
              <a:rPr lang="en-US" smtClean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42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71" r:id="rId10"/>
    <p:sldLayoutId id="2147484172" r:id="rId11"/>
    <p:sldLayoutId id="2147484173" r:id="rId12"/>
    <p:sldLayoutId id="2147484193" r:id="rId13"/>
    <p:sldLayoutId id="2147484194" r:id="rId14"/>
    <p:sldLayoutId id="2147484174" r:id="rId15"/>
    <p:sldLayoutId id="2147484195" r:id="rId16"/>
    <p:sldLayoutId id="214748417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7030A0"/>
                </a:solidFill>
              </a:rPr>
              <a:t>BTEC L2 Heath and Social Care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Yr9 Options Assembly</a:t>
            </a:r>
          </a:p>
        </p:txBody>
      </p:sp>
      <p:pic>
        <p:nvPicPr>
          <p:cNvPr id="2050" name="Picture 2" descr="BTEC toolkit | Pearson qualifications">
            <a:extLst>
              <a:ext uri="{FF2B5EF4-FFF2-40B4-BE49-F238E27FC236}">
                <a16:creationId xmlns:a16="http://schemas.microsoft.com/office/drawing/2014/main" id="{000D7E02-5D0E-4C68-9989-11FE70182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77" y="374346"/>
            <a:ext cx="4079846" cy="168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,165 Thought Bubble Kids Illustrations &amp; Clip Art - iStock">
            <a:extLst>
              <a:ext uri="{FF2B5EF4-FFF2-40B4-BE49-F238E27FC236}">
                <a16:creationId xmlns:a16="http://schemas.microsoft.com/office/drawing/2014/main" id="{5D9CDF10-43B8-4591-AD70-567CBAC01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408" y="0"/>
            <a:ext cx="8665184" cy="693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EA864B6-D5F9-4630-AAE0-9219A08F5489}"/>
              </a:ext>
            </a:extLst>
          </p:cNvPr>
          <p:cNvSpPr/>
          <p:nvPr/>
        </p:nvSpPr>
        <p:spPr>
          <a:xfrm>
            <a:off x="2432384" y="216567"/>
            <a:ext cx="7327231" cy="57751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Which Subjects Do These Topics Link to?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E72012-A035-424C-A4A9-5973FAD6C83B}"/>
              </a:ext>
            </a:extLst>
          </p:cNvPr>
          <p:cNvSpPr txBox="1"/>
          <p:nvPr/>
        </p:nvSpPr>
        <p:spPr>
          <a:xfrm>
            <a:off x="5141164" y="1616388"/>
            <a:ext cx="191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Exercise and BMI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0EB44C-6578-497B-B1C6-096FC32CC50A}"/>
              </a:ext>
            </a:extLst>
          </p:cNvPr>
          <p:cNvSpPr txBox="1"/>
          <p:nvPr/>
        </p:nvSpPr>
        <p:spPr>
          <a:xfrm>
            <a:off x="5926658" y="4060070"/>
            <a:ext cx="158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Relationships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29BAA7-9C44-4050-A0BC-AA60E7C4752C}"/>
              </a:ext>
            </a:extLst>
          </p:cNvPr>
          <p:cNvSpPr txBox="1"/>
          <p:nvPr/>
        </p:nvSpPr>
        <p:spPr>
          <a:xfrm>
            <a:off x="6984103" y="2354216"/>
            <a:ext cx="1855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Religious beliefs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C23A7-06F5-4178-AA3D-9CFDB5D8AD4E}"/>
              </a:ext>
            </a:extLst>
          </p:cNvPr>
          <p:cNvSpPr txBox="1"/>
          <p:nvPr/>
        </p:nvSpPr>
        <p:spPr>
          <a:xfrm>
            <a:off x="3348766" y="2420870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Puberty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283D36-2BAD-4271-8EBC-96B5A036DC73}"/>
              </a:ext>
            </a:extLst>
          </p:cNvPr>
          <p:cNvSpPr txBox="1"/>
          <p:nvPr/>
        </p:nvSpPr>
        <p:spPr>
          <a:xfrm>
            <a:off x="7418486" y="336189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NHS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1B8C2D-3BE1-455F-9FB4-D3199BD91095}"/>
              </a:ext>
            </a:extLst>
          </p:cNvPr>
          <p:cNvSpPr txBox="1"/>
          <p:nvPr/>
        </p:nvSpPr>
        <p:spPr>
          <a:xfrm>
            <a:off x="3662288" y="3690192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Housing needs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E9F490-E729-49B7-8D88-52B4C98FDF81}"/>
              </a:ext>
            </a:extLst>
          </p:cNvPr>
          <p:cNvSpPr txBox="1"/>
          <p:nvPr/>
        </p:nvSpPr>
        <p:spPr>
          <a:xfrm>
            <a:off x="4927804" y="2943032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Nutrition</a:t>
            </a:r>
          </a:p>
        </p:txBody>
      </p:sp>
    </p:spTree>
    <p:extLst>
      <p:ext uri="{BB962C8B-B14F-4D97-AF65-F5344CB8AC3E}">
        <p14:creationId xmlns:p14="http://schemas.microsoft.com/office/powerpoint/2010/main" val="3763163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,165 Thought Bubble Kids Illustrations &amp; Clip Art - iStock">
            <a:extLst>
              <a:ext uri="{FF2B5EF4-FFF2-40B4-BE49-F238E27FC236}">
                <a16:creationId xmlns:a16="http://schemas.microsoft.com/office/drawing/2014/main" id="{5D9CDF10-43B8-4591-AD70-567CBAC01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408" y="0"/>
            <a:ext cx="8665184" cy="693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EA864B6-D5F9-4630-AAE0-9219A08F5489}"/>
              </a:ext>
            </a:extLst>
          </p:cNvPr>
          <p:cNvSpPr/>
          <p:nvPr/>
        </p:nvSpPr>
        <p:spPr>
          <a:xfrm>
            <a:off x="1797665" y="189717"/>
            <a:ext cx="8257986" cy="57751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Health and Social Has Links With Many Subjects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E72012-A035-424C-A4A9-5973FAD6C83B}"/>
              </a:ext>
            </a:extLst>
          </p:cNvPr>
          <p:cNvSpPr txBox="1"/>
          <p:nvPr/>
        </p:nvSpPr>
        <p:spPr>
          <a:xfrm>
            <a:off x="5048885" y="1616388"/>
            <a:ext cx="2094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Physical Education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0EB44C-6578-497B-B1C6-096FC32CC50A}"/>
              </a:ext>
            </a:extLst>
          </p:cNvPr>
          <p:cNvSpPr txBox="1"/>
          <p:nvPr/>
        </p:nvSpPr>
        <p:spPr>
          <a:xfrm>
            <a:off x="6161550" y="4060070"/>
            <a:ext cx="69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PSHE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29BAA7-9C44-4050-A0BC-AA60E7C4752C}"/>
              </a:ext>
            </a:extLst>
          </p:cNvPr>
          <p:cNvSpPr txBox="1"/>
          <p:nvPr/>
        </p:nvSpPr>
        <p:spPr>
          <a:xfrm>
            <a:off x="6782767" y="2354216"/>
            <a:ext cx="218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Religious Education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C23A7-06F5-4178-AA3D-9CFDB5D8AD4E}"/>
              </a:ext>
            </a:extLst>
          </p:cNvPr>
          <p:cNvSpPr txBox="1"/>
          <p:nvPr/>
        </p:nvSpPr>
        <p:spPr>
          <a:xfrm>
            <a:off x="3348766" y="2420870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Science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283D36-2BAD-4271-8EBC-96B5A036DC73}"/>
              </a:ext>
            </a:extLst>
          </p:cNvPr>
          <p:cNvSpPr txBox="1"/>
          <p:nvPr/>
        </p:nvSpPr>
        <p:spPr>
          <a:xfrm>
            <a:off x="7418486" y="3361891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History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1B8C2D-3BE1-455F-9FB4-D3199BD91095}"/>
              </a:ext>
            </a:extLst>
          </p:cNvPr>
          <p:cNvSpPr txBox="1"/>
          <p:nvPr/>
        </p:nvSpPr>
        <p:spPr>
          <a:xfrm>
            <a:off x="3762956" y="3690192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Geography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E9F490-E729-49B7-8D88-52B4C98FDF81}"/>
              </a:ext>
            </a:extLst>
          </p:cNvPr>
          <p:cNvSpPr txBox="1"/>
          <p:nvPr/>
        </p:nvSpPr>
        <p:spPr>
          <a:xfrm>
            <a:off x="4684523" y="2943032"/>
            <a:ext cx="1889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Food Technology</a:t>
            </a:r>
          </a:p>
        </p:txBody>
      </p:sp>
    </p:spTree>
    <p:extLst>
      <p:ext uri="{BB962C8B-B14F-4D97-AF65-F5344CB8AC3E}">
        <p14:creationId xmlns:p14="http://schemas.microsoft.com/office/powerpoint/2010/main" val="387423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A864B6-D5F9-4630-AAE0-9219A08F5489}"/>
              </a:ext>
            </a:extLst>
          </p:cNvPr>
          <p:cNvSpPr/>
          <p:nvPr/>
        </p:nvSpPr>
        <p:spPr>
          <a:xfrm>
            <a:off x="2432384" y="216567"/>
            <a:ext cx="7327231" cy="57751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Need to Know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12C41592-EA6B-4C69-91F4-A139E60B7AE8}"/>
              </a:ext>
            </a:extLst>
          </p:cNvPr>
          <p:cNvSpPr/>
          <p:nvPr/>
        </p:nvSpPr>
        <p:spPr>
          <a:xfrm>
            <a:off x="7373815" y="2754923"/>
            <a:ext cx="3959825" cy="3272250"/>
          </a:xfrm>
          <a:prstGeom prst="wedgeRectCallout">
            <a:avLst>
              <a:gd name="adj1" fmla="val -64060"/>
              <a:gd name="adj2" fmla="val -49098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Health and Social Care is the right subject for you if you are: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interesting in the topics that we will learn about,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have a passion for learning,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love to help people,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are organised,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and dedicated to working hard to meet deadlines set throughout the course.</a:t>
            </a:r>
          </a:p>
        </p:txBody>
      </p:sp>
      <p:pic>
        <p:nvPicPr>
          <p:cNvPr id="1026" name="Picture 2" descr="happy student - Clipart World">
            <a:extLst>
              <a:ext uri="{FF2B5EF4-FFF2-40B4-BE49-F238E27FC236}">
                <a16:creationId xmlns:a16="http://schemas.microsoft.com/office/drawing/2014/main" id="{0355F2D6-0E21-442B-87C9-B0F2113B20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2" r="25824"/>
          <a:stretch/>
        </p:blipFill>
        <p:spPr bwMode="auto">
          <a:xfrm>
            <a:off x="5239348" y="1091960"/>
            <a:ext cx="1713303" cy="504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6B89C9DC-73AC-40DF-B4F7-407A743CDDAB}"/>
              </a:ext>
            </a:extLst>
          </p:cNvPr>
          <p:cNvSpPr/>
          <p:nvPr/>
        </p:nvSpPr>
        <p:spPr>
          <a:xfrm>
            <a:off x="762000" y="981136"/>
            <a:ext cx="3927231" cy="2790777"/>
          </a:xfrm>
          <a:prstGeom prst="wedgeEllipseCallout">
            <a:avLst>
              <a:gd name="adj1" fmla="val 65176"/>
              <a:gd name="adj2" fmla="val 7892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This is a level 1/2 qualification and is equivalent to one GCSE. 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The qualification is graded Pass, Merit and Distinction (it is not graded 9-1).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4B27D7-6055-4DC7-BB23-E28F4F08A83A}"/>
              </a:ext>
            </a:extLst>
          </p:cNvPr>
          <p:cNvSpPr/>
          <p:nvPr/>
        </p:nvSpPr>
        <p:spPr>
          <a:xfrm>
            <a:off x="1040211" y="4139127"/>
            <a:ext cx="4020884" cy="1882726"/>
          </a:xfrm>
          <a:prstGeom prst="wedgeRoundRectCallout">
            <a:avLst>
              <a:gd name="adj1" fmla="val 53222"/>
              <a:gd name="adj2" fmla="val -93166"/>
              <a:gd name="adj3" fmla="val 16667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You will be assessed through a mixture of assignments and an exam. You will be formally assessed throughout Yr10 and Yr11 of the course.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80369E94-3C1F-4F80-9FEC-E3B062DC8BA7}"/>
              </a:ext>
            </a:extLst>
          </p:cNvPr>
          <p:cNvSpPr/>
          <p:nvPr/>
        </p:nvSpPr>
        <p:spPr>
          <a:xfrm>
            <a:off x="7831014" y="1091960"/>
            <a:ext cx="3094893" cy="1185542"/>
          </a:xfrm>
          <a:prstGeom prst="cloudCallout">
            <a:avLst>
              <a:gd name="adj1" fmla="val -79166"/>
              <a:gd name="adj2" fmla="val 4159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will I learn on the course?</a:t>
            </a:r>
          </a:p>
        </p:txBody>
      </p:sp>
    </p:spTree>
    <p:extLst>
      <p:ext uri="{BB962C8B-B14F-4D97-AF65-F5344CB8AC3E}">
        <p14:creationId xmlns:p14="http://schemas.microsoft.com/office/powerpoint/2010/main" val="3247144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A864B6-D5F9-4630-AAE0-9219A08F5489}"/>
              </a:ext>
            </a:extLst>
          </p:cNvPr>
          <p:cNvSpPr/>
          <p:nvPr/>
        </p:nvSpPr>
        <p:spPr>
          <a:xfrm>
            <a:off x="2432384" y="216567"/>
            <a:ext cx="7327231" cy="57751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What You Will Learn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A23630C-D83C-4508-8AD8-DCEFB4C5C5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467533"/>
              </p:ext>
            </p:extLst>
          </p:nvPr>
        </p:nvGraphicFramePr>
        <p:xfrm>
          <a:off x="4332654" y="1307123"/>
          <a:ext cx="3221891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1891">
                  <a:extLst>
                    <a:ext uri="{9D8B030D-6E8A-4147-A177-3AD203B41FA5}">
                      <a16:colId xmlns:a16="http://schemas.microsoft.com/office/drawing/2014/main" val="490848056"/>
                    </a:ext>
                  </a:extLst>
                </a:gridCol>
              </a:tblGrid>
              <a:tr h="358858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Component 2 (30%)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8070974"/>
                  </a:ext>
                </a:extLst>
              </a:tr>
              <a:tr h="1914444">
                <a:tc>
                  <a:txBody>
                    <a:bodyPr/>
                    <a:lstStyle/>
                    <a:p>
                      <a:r>
                        <a:rPr lang="en-GB" sz="16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 and Social Care Services and Values</a:t>
                      </a:r>
                    </a:p>
                    <a:p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is assessed through assignments and cover the following topics: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 and social care services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barriers to accessing services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 values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reviewing your own application of care values</a:t>
                      </a:r>
                      <a:endParaRPr lang="en-GB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81875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776AF13-BBD4-4037-9F72-468200092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860057"/>
              </p:ext>
            </p:extLst>
          </p:nvPr>
        </p:nvGraphicFramePr>
        <p:xfrm>
          <a:off x="796116" y="1307123"/>
          <a:ext cx="3221891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1891">
                  <a:extLst>
                    <a:ext uri="{9D8B030D-6E8A-4147-A177-3AD203B41FA5}">
                      <a16:colId xmlns:a16="http://schemas.microsoft.com/office/drawing/2014/main" val="490848056"/>
                    </a:ext>
                  </a:extLst>
                </a:gridCol>
              </a:tblGrid>
              <a:tr h="358858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Component 1 (30%)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8070974"/>
                  </a:ext>
                </a:extLst>
              </a:tr>
              <a:tr h="1914444">
                <a:tc>
                  <a:txBody>
                    <a:bodyPr/>
                    <a:lstStyle/>
                    <a:p>
                      <a:r>
                        <a:rPr lang="en-GB" sz="16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Human Lifespan Development</a:t>
                      </a:r>
                      <a:endParaRPr lang="en-GB" sz="160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is assessed through assignments and cover the following topics: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growth and development across life stages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factors affecting growth and development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different type of life events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coping with change caused by life events</a:t>
                      </a:r>
                      <a:endParaRPr lang="en-GB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81875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75A0510-D87B-4EDA-BD26-85CC8C28B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351632"/>
              </p:ext>
            </p:extLst>
          </p:nvPr>
        </p:nvGraphicFramePr>
        <p:xfrm>
          <a:off x="7869192" y="1307123"/>
          <a:ext cx="3492347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2347">
                  <a:extLst>
                    <a:ext uri="{9D8B030D-6E8A-4147-A177-3AD203B41FA5}">
                      <a16:colId xmlns:a16="http://schemas.microsoft.com/office/drawing/2014/main" val="490848056"/>
                    </a:ext>
                  </a:extLst>
                </a:gridCol>
              </a:tblGrid>
              <a:tr h="358858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Component 3 (40%)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8070974"/>
                  </a:ext>
                </a:extLst>
              </a:tr>
              <a:tr h="1914444">
                <a:tc>
                  <a:txBody>
                    <a:bodyPr/>
                    <a:lstStyle/>
                    <a:p>
                      <a:r>
                        <a:rPr lang="en-GB" sz="16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 and Wellbeing</a:t>
                      </a:r>
                      <a:endParaRPr lang="en-GB" sz="160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6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Human Lifespan Development</a:t>
                      </a:r>
                    </a:p>
                    <a:p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is assessed through an external exam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factors affecting health and wellbeing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physiological indicators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lifestyle indicators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 and wellbeing improvement plans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obstacles to implementing plans</a:t>
                      </a:r>
                      <a:endParaRPr lang="en-GB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818757"/>
                  </a:ext>
                </a:extLst>
              </a:tr>
            </a:tbl>
          </a:graphicData>
        </a:graphic>
      </p:graphicFrame>
      <p:pic>
        <p:nvPicPr>
          <p:cNvPr id="1026" name="Picture 2" descr="10,804 Human Birth Stage Illustrations &amp; Clip Art - iStock">
            <a:extLst>
              <a:ext uri="{FF2B5EF4-FFF2-40B4-BE49-F238E27FC236}">
                <a16:creationId xmlns:a16="http://schemas.microsoft.com/office/drawing/2014/main" id="{D6BBE860-BC98-46A3-8EFB-F6A6BC7A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80" y="4839428"/>
            <a:ext cx="2388940" cy="118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s Staff Stock Illustrations – 79 Nhs Staff Stock Illustrations, Vectors &amp;  Clipart - Dreamstime">
            <a:extLst>
              <a:ext uri="{FF2B5EF4-FFF2-40B4-BE49-F238E27FC236}">
                <a16:creationId xmlns:a16="http://schemas.microsoft.com/office/drawing/2014/main" id="{D4686045-1092-49E6-B488-B06B1A30C7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" t="10398" r="3225" b="16331"/>
          <a:stretch/>
        </p:blipFill>
        <p:spPr bwMode="auto">
          <a:xfrm>
            <a:off x="4911753" y="4839428"/>
            <a:ext cx="2063691" cy="129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dicine Concept with a Doctor and Old Patient in Hospital Medical Office.  Consultation and Diagnosis. Vector Illustration Flat Stock Vector -  Illustration of cartoon, diagnosis: 169693749">
            <a:extLst>
              <a:ext uri="{FF2B5EF4-FFF2-40B4-BE49-F238E27FC236}">
                <a16:creationId xmlns:a16="http://schemas.microsoft.com/office/drawing/2014/main" id="{5E9FC7DB-A3AB-4ABC-BA0B-CF3054553F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" t="10540" r="5565" b="19060"/>
          <a:stretch/>
        </p:blipFill>
        <p:spPr bwMode="auto">
          <a:xfrm>
            <a:off x="8470137" y="4801485"/>
            <a:ext cx="2410061" cy="133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873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508F6-42C2-4FFE-A92E-498133298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Careers in Health and Social Care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92030-ED5A-43D0-870F-DC04D358FF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98694" y="2560320"/>
            <a:ext cx="7397903" cy="331012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The National Health Service (nursing and midwifery)</a:t>
            </a:r>
          </a:p>
          <a:p>
            <a:r>
              <a:rPr lang="en-GB" dirty="0"/>
              <a:t>Social Work</a:t>
            </a:r>
          </a:p>
          <a:p>
            <a:r>
              <a:rPr lang="en-GB" dirty="0"/>
              <a:t>Sports science</a:t>
            </a:r>
          </a:p>
          <a:p>
            <a:r>
              <a:rPr lang="en-GB" dirty="0"/>
              <a:t>Childcare </a:t>
            </a:r>
          </a:p>
          <a:p>
            <a:r>
              <a:rPr lang="en-GB" dirty="0"/>
              <a:t>Community care</a:t>
            </a:r>
          </a:p>
          <a:p>
            <a:r>
              <a:rPr lang="en-GB" dirty="0"/>
              <a:t>Allied Health Professional (physiotherapist, occupational therapist)</a:t>
            </a:r>
          </a:p>
          <a:p>
            <a:r>
              <a:rPr lang="en-GB" dirty="0"/>
              <a:t>Management</a:t>
            </a:r>
          </a:p>
          <a:p>
            <a:r>
              <a:rPr lang="en-GB" dirty="0"/>
              <a:t>Primary education</a:t>
            </a:r>
          </a:p>
          <a:p>
            <a:r>
              <a:rPr lang="en-GB" dirty="0"/>
              <a:t>Health psychologist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60CA39-F6A9-457A-AF9F-9DAEA78B01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544256-7D4D-4921-B341-ABB21213C9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26470">
            <a:off x="370424" y="1625961"/>
            <a:ext cx="2852582" cy="3531818"/>
          </a:xfrm>
          <a:prstGeom prst="rect">
            <a:avLst/>
          </a:prstGeom>
        </p:spPr>
      </p:pic>
      <p:pic>
        <p:nvPicPr>
          <p:cNvPr id="3074" name="Picture 2" descr="ABCmouse: Kids Learning, Phonics, Educational Games, Preschool-Kindergarten  Reading | Teacher cartoon, Abc mouse, Teacher picture">
            <a:extLst>
              <a:ext uri="{FF2B5EF4-FFF2-40B4-BE49-F238E27FC236}">
                <a16:creationId xmlns:a16="http://schemas.microsoft.com/office/drawing/2014/main" id="{CD02E883-B1A3-4CE5-8DBB-090C6CA20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38152" y="4396154"/>
            <a:ext cx="1713170" cy="223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9345C232-E155-49D1-A6A1-E11279C80A7D}"/>
              </a:ext>
            </a:extLst>
          </p:cNvPr>
          <p:cNvSpPr/>
          <p:nvPr/>
        </p:nvSpPr>
        <p:spPr>
          <a:xfrm>
            <a:off x="7826928" y="5020379"/>
            <a:ext cx="2417023" cy="918511"/>
          </a:xfrm>
          <a:prstGeom prst="wedgeRoundRectCallout">
            <a:avLst>
              <a:gd name="adj1" fmla="val 62122"/>
              <a:gd name="adj2" fmla="val 2855"/>
              <a:gd name="adj3" fmla="val 16667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More information is available from </a:t>
            </a:r>
            <a:r>
              <a:rPr lang="en-GB" sz="1200" b="1" dirty="0">
                <a:solidFill>
                  <a:srgbClr val="FF0000"/>
                </a:solidFill>
              </a:rPr>
              <a:t>Miss Macdonald</a:t>
            </a:r>
            <a:r>
              <a:rPr lang="en-GB" sz="1200" b="1" dirty="0">
                <a:solidFill>
                  <a:schemeClr val="tx1"/>
                </a:solidFill>
              </a:rPr>
              <a:t> </a:t>
            </a:r>
            <a:r>
              <a:rPr lang="en-GB" sz="1200" dirty="0">
                <a:solidFill>
                  <a:schemeClr val="tx1"/>
                </a:solidFill>
              </a:rPr>
              <a:t>(Teacher of Health and Social Care)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D9AA1BE2-8993-4803-B966-D3E1DB602D83}"/>
              </a:ext>
            </a:extLst>
          </p:cNvPr>
          <p:cNvSpPr/>
          <p:nvPr/>
        </p:nvSpPr>
        <p:spPr>
          <a:xfrm>
            <a:off x="6598272" y="3131003"/>
            <a:ext cx="4596465" cy="973713"/>
          </a:xfrm>
          <a:prstGeom prst="wedgeRoundRectCallout">
            <a:avLst>
              <a:gd name="adj1" fmla="val 54719"/>
              <a:gd name="adj2" fmla="val 49788"/>
              <a:gd name="adj3" fmla="val 16667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</a:rPr>
              <a:t>There are so many careers that heath and social care can lead to. These careers not only allow you to </a:t>
            </a:r>
            <a:r>
              <a:rPr lang="en-GB" sz="1200" dirty="0">
                <a:solidFill>
                  <a:srgbClr val="FF0000"/>
                </a:solidFill>
              </a:rPr>
              <a:t>work with a wide range of people in society</a:t>
            </a:r>
            <a:r>
              <a:rPr lang="en-GB" sz="1200" dirty="0">
                <a:solidFill>
                  <a:schemeClr val="tx1"/>
                </a:solidFill>
              </a:rPr>
              <a:t> but they allow you to share your caring nature for others and </a:t>
            </a:r>
            <a:r>
              <a:rPr lang="en-GB" sz="1200" dirty="0">
                <a:solidFill>
                  <a:srgbClr val="7030A0"/>
                </a:solidFill>
              </a:rPr>
              <a:t>make a difference in people’s lives</a:t>
            </a:r>
            <a:r>
              <a:rPr lang="en-GB" sz="1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3027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Custom 162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CBAF62"/>
      </a:accent1>
      <a:accent2>
        <a:srgbClr val="4096B0"/>
      </a:accent2>
      <a:accent3>
        <a:srgbClr val="803348"/>
      </a:accent3>
      <a:accent4>
        <a:srgbClr val="8E684C"/>
      </a:accent4>
      <a:accent5>
        <a:srgbClr val="AB946B"/>
      </a:accent5>
      <a:accent6>
        <a:srgbClr val="803348"/>
      </a:accent6>
      <a:hlink>
        <a:srgbClr val="86724D"/>
      </a:hlink>
      <a:folHlink>
        <a:srgbClr val="CBAF62"/>
      </a:folHlink>
    </a:clrScheme>
    <a:fontScheme name="Custom 169">
      <a:majorFont>
        <a:latin typeface="Rockwell"/>
        <a:ea typeface=""/>
        <a:cs typeface=""/>
      </a:majorFont>
      <a:minorFont>
        <a:latin typeface="Trebuchet MS"/>
        <a:ea typeface=""/>
        <a:cs typeface="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931312_Digital time capsule_AAS_v5" id="{70FAC956-2C2E-4E61-8736-FD44862A1361}" vid="{42D0A1C3-4A83-4DA4-BA7B-A54A584438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760F61B-4914-4187-8AF9-DCADA961DF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892278-FDE0-40F8-A58D-8E29B6A538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5548711-126A-42FA-BDC3-C9691394C077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71af3243-3dd4-4a8d-8c0d-dd76da1f02a5"/>
    <ds:schemaRef ds:uri="http://schemas.microsoft.com/office/2006/metadata/properties"/>
    <ds:schemaRef ds:uri="http://purl.org/dc/dcmitype/"/>
    <ds:schemaRef ds:uri="http://schemas.openxmlformats.org/package/2006/metadata/core-properties"/>
    <ds:schemaRef ds:uri="16c05727-aa75-4e4a-9b5f-8a80a116589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391</Words>
  <Application>Microsoft Office PowerPoint</Application>
  <PresentationFormat>Widescreen</PresentationFormat>
  <Paragraphs>74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Lucida Handwriting</vt:lpstr>
      <vt:lpstr>Rockwell</vt:lpstr>
      <vt:lpstr>Times New Roman</vt:lpstr>
      <vt:lpstr>Trebuchet MS</vt:lpstr>
      <vt:lpstr>Organic</vt:lpstr>
      <vt:lpstr>BTEC L2 Heath and Social Care</vt:lpstr>
      <vt:lpstr>PowerPoint Presentation</vt:lpstr>
      <vt:lpstr>PowerPoint Presentation</vt:lpstr>
      <vt:lpstr>PowerPoint Presentation</vt:lpstr>
      <vt:lpstr>PowerPoint Presentation</vt:lpstr>
      <vt:lpstr>Careers in Health and Social Care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</dc:title>
  <dc:creator>Miss F Suleman</dc:creator>
  <cp:lastModifiedBy>Fatima Suleman</cp:lastModifiedBy>
  <cp:revision>186</cp:revision>
  <dcterms:created xsi:type="dcterms:W3CDTF">2021-01-02T19:36:57Z</dcterms:created>
  <dcterms:modified xsi:type="dcterms:W3CDTF">2023-03-03T10:10:11Z</dcterms:modified>
</cp:coreProperties>
</file>