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handoutMasterIdLst>
    <p:handoutMasterId r:id="rId14"/>
  </p:handoutMasterIdLst>
  <p:sldIdLst>
    <p:sldId id="257" r:id="rId5"/>
    <p:sldId id="258" r:id="rId6"/>
    <p:sldId id="289" r:id="rId7"/>
    <p:sldId id="288" r:id="rId8"/>
    <p:sldId id="290" r:id="rId9"/>
    <p:sldId id="274" r:id="rId10"/>
    <p:sldId id="282" r:id="rId11"/>
    <p:sldId id="264"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87" autoAdjust="0"/>
    <p:restoredTop sz="94660"/>
  </p:normalViewPr>
  <p:slideViewPr>
    <p:cSldViewPr snapToGrid="0" showGuides="1">
      <p:cViewPr varScale="1">
        <p:scale>
          <a:sx n="60" d="100"/>
          <a:sy n="60" d="100"/>
        </p:scale>
        <p:origin x="2218" y="58"/>
      </p:cViewPr>
      <p:guideLst>
        <p:guide orient="horz" pos="3120"/>
        <p:guide pos="2160"/>
      </p:guideLst>
    </p:cSldViewPr>
  </p:slideViewPr>
  <p:notesTextViewPr>
    <p:cViewPr>
      <p:scale>
        <a:sx n="1" d="1"/>
        <a:sy n="1" d="1"/>
      </p:scale>
      <p:origin x="0" y="0"/>
    </p:cViewPr>
  </p:notesTextViewPr>
  <p:sorterViewPr>
    <p:cViewPr>
      <p:scale>
        <a:sx n="100" d="100"/>
        <a:sy n="100" d="100"/>
      </p:scale>
      <p:origin x="0" y="-7422"/>
    </p:cViewPr>
  </p:sorterViewPr>
  <p:notesViewPr>
    <p:cSldViewPr snapToGrid="0">
      <p:cViewPr varScale="1">
        <p:scale>
          <a:sx n="69" d="100"/>
          <a:sy n="69" d="100"/>
        </p:scale>
        <p:origin x="27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B704F7-94BB-4213-9A08-B5B3789D55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3698E6F-5503-4E03-83C1-2692EADAFA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655-0AD6-4F4A-ABDF-B036F2AD0D6F}" type="datetimeFigureOut">
              <a:rPr lang="en-GB" smtClean="0"/>
              <a:t>04/07/2024</a:t>
            </a:fld>
            <a:endParaRPr lang="en-GB"/>
          </a:p>
        </p:txBody>
      </p:sp>
      <p:sp>
        <p:nvSpPr>
          <p:cNvPr id="4" name="Footer Placeholder 3">
            <a:extLst>
              <a:ext uri="{FF2B5EF4-FFF2-40B4-BE49-F238E27FC236}">
                <a16:creationId xmlns:a16="http://schemas.microsoft.com/office/drawing/2014/main" id="{E20E94ED-7C68-439C-8943-2F8D3D7C78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1942EB-D79F-415D-9CCA-CB26343A48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BA2718-A306-43EA-852E-F2515DB973F1}" type="slidenum">
              <a:rPr lang="en-GB" smtClean="0"/>
              <a:t>‹#›</a:t>
            </a:fld>
            <a:endParaRPr lang="en-GB"/>
          </a:p>
        </p:txBody>
      </p:sp>
    </p:spTree>
    <p:extLst>
      <p:ext uri="{BB962C8B-B14F-4D97-AF65-F5344CB8AC3E}">
        <p14:creationId xmlns:p14="http://schemas.microsoft.com/office/powerpoint/2010/main" val="411415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09FC0-8CFC-4BCF-B6EE-8F47DECB1E05}" type="datetimeFigureOut">
              <a:rPr lang="en-GB" smtClean="0"/>
              <a:t>04/07/2024</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3D27-FD62-48F9-85E3-41F0E8C29BB2}"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80F8C-5B0E-424E-97FF-DADE5088C92E}"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901AE-B2C9-47C7-950D-6C0CDD26EFC9}"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657A4-EA64-4A25-A368-02F10012D14B}"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pic>
        <p:nvPicPr>
          <p:cNvPr id="7" name="Picture 6" descr="Colleges in South Shields - Academies &amp;amp; Universities">
            <a:extLst>
              <a:ext uri="{FF2B5EF4-FFF2-40B4-BE49-F238E27FC236}">
                <a16:creationId xmlns:a16="http://schemas.microsoft.com/office/drawing/2014/main" id="{83C6CE10-3962-4F00-94D8-97600A7A314E}"/>
              </a:ext>
            </a:extLst>
          </p:cNvPr>
          <p:cNvPicPr/>
          <p:nvPr userDrawn="1"/>
        </p:nvPicPr>
        <p:blipFill>
          <a:blip r:embed="rId2">
            <a:extLst>
              <a:ext uri="{28A0092B-C50C-407E-A947-70E740481C1C}">
                <a14:useLocalDpi xmlns:a14="http://schemas.microsoft.com/office/drawing/2010/main" val="0"/>
              </a:ext>
            </a:extLst>
          </a:blip>
          <a:srcRect l="31136" t="16994" r="31136" b="15686"/>
          <a:stretch>
            <a:fillRect/>
          </a:stretch>
        </p:blipFill>
        <p:spPr bwMode="auto">
          <a:xfrm>
            <a:off x="6102169" y="9121437"/>
            <a:ext cx="710861" cy="735845"/>
          </a:xfrm>
          <a:prstGeom prst="rect">
            <a:avLst/>
          </a:prstGeom>
          <a:noFill/>
          <a:ln>
            <a:noFill/>
          </a:ln>
        </p:spPr>
      </p:pic>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A716E-3428-46D9-B551-1553AFD9F97B}"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8D674-3510-4F7E-9731-B80FA2AD5A84}" type="datetime1">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E6631-AE82-4686-B9A1-7C94D08FA939}" type="datetime1">
              <a:rPr lang="en-GB" smtClean="0"/>
              <a:t>04/07/2024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77605-1B5C-48FD-A50C-7DAB474DEBDE}" type="datetime1">
              <a:rPr lang="en-GB" smtClean="0"/>
              <a:t>04/07/2024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F04-C61D-49FD-951D-CDEBAFB259D7}" type="datetime1">
              <a:rPr lang="en-GB" smtClean="0"/>
              <a:t>04/07/2024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5103F4-F923-4EDF-A6D5-E15CBD9E4479}" type="datetime1">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153BEF-36BE-4950-A6B1-0E202982A9C3}" type="datetime1">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3EA93D-1215-4E68-A34D-D6CC0A17E97D}" type="datetime1">
              <a:rPr lang="en-GB" smtClean="0"/>
              <a:t>04/07/2024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hyperlink" Target="https://brewminate.com/media-and-culture/" TargetMode="Externa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hyperlink" Target="https://en.wikipedia.org/wiki/File:BBC_iPlayer_logo.svg"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476750"/>
            <a:ext cx="6353855" cy="1007481"/>
          </a:xfrm>
        </p:spPr>
        <p:txBody>
          <a:bodyPr>
            <a:normAutofit fontScale="90000"/>
          </a:bodyPr>
          <a:lstStyle/>
          <a:p>
            <a:pPr algn="ctr"/>
            <a:r>
              <a:rPr lang="en-GB" b="1" dirty="0"/>
              <a:t>St Wilfrid’s</a:t>
            </a:r>
            <a:br>
              <a:rPr lang="en-GB" b="1" dirty="0"/>
            </a:br>
            <a:r>
              <a:rPr lang="en-GB" b="1" dirty="0"/>
              <a:t>Level 3</a:t>
            </a:r>
            <a:br>
              <a:rPr lang="en-GB" b="1" dirty="0"/>
            </a:br>
            <a:r>
              <a:rPr lang="en-GB" b="1" dirty="0"/>
              <a:t>Health and Social Care</a:t>
            </a:r>
          </a:p>
        </p:txBody>
      </p:sp>
      <p:sp>
        <p:nvSpPr>
          <p:cNvPr id="15" name="Title 1"/>
          <p:cNvSpPr txBox="1">
            <a:spLocks/>
          </p:cNvSpPr>
          <p:nvPr/>
        </p:nvSpPr>
        <p:spPr>
          <a:xfrm>
            <a:off x="252072" y="7994950"/>
            <a:ext cx="6353855" cy="1007481"/>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dirty="0"/>
              <a:t>Passport to Sixth Form </a:t>
            </a:r>
          </a:p>
          <a:p>
            <a:pPr algn="ctr"/>
            <a:r>
              <a:rPr lang="en-GB" dirty="0"/>
              <a:t>Name: ________________________</a:t>
            </a:r>
          </a:p>
        </p:txBody>
      </p:sp>
      <p:pic>
        <p:nvPicPr>
          <p:cNvPr id="1026" name="Picture 2" descr="Age Generation People Stock Illustrations – 5,296 Age Generation People  Stock Illustrations, Vectors &amp; Clipart - Dreamstime">
            <a:extLst>
              <a:ext uri="{FF2B5EF4-FFF2-40B4-BE49-F238E27FC236}">
                <a16:creationId xmlns:a16="http://schemas.microsoft.com/office/drawing/2014/main" id="{C4391BD1-A3A8-48C4-97EB-0DA3A911B1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5" t="19630" r="5082" b="10602"/>
          <a:stretch/>
        </p:blipFill>
        <p:spPr bwMode="auto">
          <a:xfrm>
            <a:off x="348569" y="2882900"/>
            <a:ext cx="6257358" cy="32385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2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249" y="-289256"/>
            <a:ext cx="3550151" cy="1889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Babies</a:t>
            </a:r>
          </a:p>
        </p:txBody>
      </p:sp>
      <p:sp>
        <p:nvSpPr>
          <p:cNvPr id="7" name="TextBox 6"/>
          <p:cNvSpPr txBox="1"/>
          <p:nvPr/>
        </p:nvSpPr>
        <p:spPr>
          <a:xfrm>
            <a:off x="2098835" y="147231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Marriage Story </a:t>
            </a:r>
          </a:p>
        </p:txBody>
      </p:sp>
      <p:sp>
        <p:nvSpPr>
          <p:cNvPr id="10" name="TextBox 9"/>
          <p:cNvSpPr txBox="1"/>
          <p:nvPr/>
        </p:nvSpPr>
        <p:spPr>
          <a:xfrm>
            <a:off x="3677669" y="1518482"/>
            <a:ext cx="1581367"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Louis Theroux: Extreme love, Dementia</a:t>
            </a:r>
          </a:p>
        </p:txBody>
      </p:sp>
      <p:sp>
        <p:nvSpPr>
          <p:cNvPr id="12" name="TextBox 11"/>
          <p:cNvSpPr txBox="1"/>
          <p:nvPr/>
        </p:nvSpPr>
        <p:spPr>
          <a:xfrm>
            <a:off x="5238439" y="1518482"/>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Five Feet Apart</a:t>
            </a:r>
          </a:p>
        </p:txBody>
      </p:sp>
      <p:sp>
        <p:nvSpPr>
          <p:cNvPr id="15" name="TextBox 14"/>
          <p:cNvSpPr txBox="1"/>
          <p:nvPr/>
        </p:nvSpPr>
        <p:spPr>
          <a:xfrm>
            <a:off x="565041" y="424882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Brain on Fire</a:t>
            </a:r>
          </a:p>
        </p:txBody>
      </p:sp>
      <p:sp>
        <p:nvSpPr>
          <p:cNvPr id="17" name="TextBox 16"/>
          <p:cNvSpPr txBox="1"/>
          <p:nvPr/>
        </p:nvSpPr>
        <p:spPr>
          <a:xfrm>
            <a:off x="1810706" y="4248824"/>
            <a:ext cx="1635766"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Theory of Everything</a:t>
            </a: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What to expect when you’re expecting</a:t>
            </a:r>
          </a:p>
        </p:txBody>
      </p:sp>
      <p:sp>
        <p:nvSpPr>
          <p:cNvPr id="24" name="TextBox 23"/>
          <p:cNvSpPr txBox="1"/>
          <p:nvPr/>
        </p:nvSpPr>
        <p:spPr>
          <a:xfrm>
            <a:off x="5245093" y="4248823"/>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Unbroken</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Girl, interrupted </a:t>
            </a:r>
          </a:p>
        </p:txBody>
      </p:sp>
      <p:sp>
        <p:nvSpPr>
          <p:cNvPr id="29" name="TextBox 28"/>
          <p:cNvSpPr txBox="1"/>
          <p:nvPr/>
        </p:nvSpPr>
        <p:spPr>
          <a:xfrm>
            <a:off x="2023197" y="6658276"/>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Call the Midwife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13 Reasons Why</a:t>
            </a:r>
          </a:p>
        </p:txBody>
      </p:sp>
      <p:sp>
        <p:nvSpPr>
          <p:cNvPr id="34" name="TextBox 33"/>
          <p:cNvSpPr txBox="1"/>
          <p:nvPr/>
        </p:nvSpPr>
        <p:spPr>
          <a:xfrm>
            <a:off x="5259037" y="6658275"/>
            <a:ext cx="1427202"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Pandemic: How to prevent an outbreak</a:t>
            </a:r>
          </a:p>
        </p:txBody>
      </p:sp>
      <p:sp>
        <p:nvSpPr>
          <p:cNvPr id="33" name="Rectangle 32">
            <a:extLst>
              <a:ext uri="{FF2B5EF4-FFF2-40B4-BE49-F238E27FC236}">
                <a16:creationId xmlns:a16="http://schemas.microsoft.com/office/drawing/2014/main" id="{22849B12-F086-453F-B3CA-B97FE98CC5E5}"/>
              </a:ext>
            </a:extLst>
          </p:cNvPr>
          <p:cNvSpPr/>
          <p:nvPr/>
        </p:nvSpPr>
        <p:spPr>
          <a:xfrm>
            <a:off x="380974" y="9228170"/>
            <a:ext cx="6305265" cy="461665"/>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Watching for Health and Social Care</a:t>
            </a:r>
            <a:endParaRPr lang="en-GB" sz="2400" dirty="0">
              <a:latin typeface="Arial Narrow" panose="020B0606020202030204" pitchFamily="34" charset="0"/>
            </a:endParaRPr>
          </a:p>
        </p:txBody>
      </p:sp>
      <p:pic>
        <p:nvPicPr>
          <p:cNvPr id="9" name="Picture 2" descr="Is 'Babies' (2020) available to watch on UK Netflix - NewOnNetflixUK">
            <a:extLst>
              <a:ext uri="{FF2B5EF4-FFF2-40B4-BE49-F238E27FC236}">
                <a16:creationId xmlns:a16="http://schemas.microsoft.com/office/drawing/2014/main" id="{F370E072-3621-4EDC-B117-976FAD2D8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65" y="1955007"/>
            <a:ext cx="1324040" cy="18555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upload.wikimedia.org/wikipedia/en/5/55/MarriageStoryPoster.png">
            <a:extLst>
              <a:ext uri="{FF2B5EF4-FFF2-40B4-BE49-F238E27FC236}">
                <a16:creationId xmlns:a16="http://schemas.microsoft.com/office/drawing/2014/main" id="{EEF9D900-C9E3-4EFE-AF98-69CB7DEB5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795" y="1899347"/>
            <a:ext cx="1289753" cy="19111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Louis Theroux: Extreme Love - Dementia (2012) on Netflix Taiwan ...">
            <a:extLst>
              <a:ext uri="{FF2B5EF4-FFF2-40B4-BE49-F238E27FC236}">
                <a16:creationId xmlns:a16="http://schemas.microsoft.com/office/drawing/2014/main" id="{270BE964-5C38-49EC-9968-97DAE0F41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428" y="1899347"/>
            <a:ext cx="1449608" cy="2029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s 'Five Feet Apart' (2019) available to watch on UK Netflix ...">
            <a:extLst>
              <a:ext uri="{FF2B5EF4-FFF2-40B4-BE49-F238E27FC236}">
                <a16:creationId xmlns:a16="http://schemas.microsoft.com/office/drawing/2014/main" id="{C5E315B2-0B49-418A-A9FD-7A1A604CF3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7271" y="1899347"/>
            <a:ext cx="1365128" cy="19111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Is 'Brain on Fire' (2016) available to watch on UK Netflix ...">
            <a:extLst>
              <a:ext uri="{FF2B5EF4-FFF2-40B4-BE49-F238E27FC236}">
                <a16:creationId xmlns:a16="http://schemas.microsoft.com/office/drawing/2014/main" id="{E6468FC1-B753-4986-9D6D-0D6A590A4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1" y="4576476"/>
            <a:ext cx="1380284" cy="193239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s 'The Theory of Everything' (2014) available to watch on UK ...">
            <a:extLst>
              <a:ext uri="{FF2B5EF4-FFF2-40B4-BE49-F238E27FC236}">
                <a16:creationId xmlns:a16="http://schemas.microsoft.com/office/drawing/2014/main" id="{3717060F-8696-4AB8-8E71-4D56079BC5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4214" y="4544606"/>
            <a:ext cx="1463247" cy="20485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at to Expect When You're Expecting (2012) - Rotten Tomatoes">
            <a:extLst>
              <a:ext uri="{FF2B5EF4-FFF2-40B4-BE49-F238E27FC236}">
                <a16:creationId xmlns:a16="http://schemas.microsoft.com/office/drawing/2014/main" id="{BBE25E45-84CD-4833-A7F6-C08584ADE7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1864" y="4560817"/>
            <a:ext cx="1312976" cy="19480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Unbroken [DVD] [2014]: Amazon.co.uk: Jack O'Connell, Domhnall ...">
            <a:extLst>
              <a:ext uri="{FF2B5EF4-FFF2-40B4-BE49-F238E27FC236}">
                <a16:creationId xmlns:a16="http://schemas.microsoft.com/office/drawing/2014/main" id="{F2737F46-80F8-45EE-91D5-962DA0E2DD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557" y="4540928"/>
            <a:ext cx="1380499" cy="19679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Girl, Interrupted (film) - Wikipedia">
            <a:extLst>
              <a:ext uri="{FF2B5EF4-FFF2-40B4-BE49-F238E27FC236}">
                <a16:creationId xmlns:a16="http://schemas.microsoft.com/office/drawing/2014/main" id="{4A857893-492B-4DF8-AC08-66D9BDF486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665" y="7059757"/>
            <a:ext cx="1241681" cy="18490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List of Call the Midwife episodes - Wikipedia">
            <a:extLst>
              <a:ext uri="{FF2B5EF4-FFF2-40B4-BE49-F238E27FC236}">
                <a16:creationId xmlns:a16="http://schemas.microsoft.com/office/drawing/2014/main" id="{97C67FAB-63D2-4795-8568-F4BD4EE6BB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8596" y="6995134"/>
            <a:ext cx="1427876" cy="19136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13 Reasons Why: Season 1 - Rotten Tomatoes">
            <a:extLst>
              <a:ext uri="{FF2B5EF4-FFF2-40B4-BE49-F238E27FC236}">
                <a16:creationId xmlns:a16="http://schemas.microsoft.com/office/drawing/2014/main" id="{A1A9D984-AAF2-4F00-9941-2817B7D278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5582" y="6992662"/>
            <a:ext cx="1384511" cy="20498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What is Pandemic: How To Prevent An Outbreak about and how can you ...">
            <a:extLst>
              <a:ext uri="{FF2B5EF4-FFF2-40B4-BE49-F238E27FC236}">
                <a16:creationId xmlns:a16="http://schemas.microsoft.com/office/drawing/2014/main" id="{0F62DFC5-EDC4-4C07-AAF6-3872B9E866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6507" y="7130218"/>
            <a:ext cx="1383540" cy="19123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54B9E12-A547-425E-A22B-1F35E051528B}"/>
              </a:ext>
            </a:extLst>
          </p:cNvPr>
          <p:cNvSpPr>
            <a:spLocks noGrp="1"/>
          </p:cNvSpPr>
          <p:nvPr>
            <p:ph type="sldNum" sz="quarter" idx="12"/>
          </p:nvPr>
        </p:nvSpPr>
        <p:spPr/>
        <p:txBody>
          <a:bodyPr/>
          <a:lstStyle/>
          <a:p>
            <a:fld id="{42197ACC-EB3C-4466-A41B-F6CC006DF8B4}" type="slidenum">
              <a:rPr lang="en-GB" smtClean="0"/>
              <a:t>2</a:t>
            </a:fld>
            <a:endParaRPr lang="en-GB"/>
          </a:p>
        </p:txBody>
      </p:sp>
    </p:spTree>
    <p:extLst>
      <p:ext uri="{BB962C8B-B14F-4D97-AF65-F5344CB8AC3E}">
        <p14:creationId xmlns:p14="http://schemas.microsoft.com/office/powerpoint/2010/main" val="109059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Elizabeth is Missing</a:t>
            </a:r>
          </a:p>
        </p:txBody>
      </p:sp>
      <p:sp>
        <p:nvSpPr>
          <p:cNvPr id="7" name="TextBox 6"/>
          <p:cNvSpPr txBox="1"/>
          <p:nvPr/>
        </p:nvSpPr>
        <p:spPr>
          <a:xfrm>
            <a:off x="2023197" y="1472315"/>
            <a:ext cx="1427202"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Rio &amp; Kate: Becoming a Step family</a:t>
            </a:r>
          </a:p>
        </p:txBody>
      </p:sp>
      <p:sp>
        <p:nvSpPr>
          <p:cNvPr id="5" name="TextBox 4"/>
          <p:cNvSpPr txBox="1"/>
          <p:nvPr/>
        </p:nvSpPr>
        <p:spPr>
          <a:xfrm rot="16200000">
            <a:off x="4584981" y="2536952"/>
            <a:ext cx="1378424" cy="369332"/>
          </a:xfrm>
          <a:prstGeom prst="rect">
            <a:avLst/>
          </a:prstGeom>
          <a:noFill/>
        </p:spPr>
        <p:txBody>
          <a:bodyPr wrap="square" rtlCol="0">
            <a:spAutoFit/>
          </a:bodyPr>
          <a:lstStyle/>
          <a:p>
            <a:pPr algn="ctr"/>
            <a:r>
              <a:rPr lang="en-GB" b="1" dirty="0">
                <a:solidFill>
                  <a:schemeClr val="bg1"/>
                </a:solidFill>
              </a:rPr>
              <a:t>DVD</a:t>
            </a: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dirty="0" err="1">
                <a:solidFill>
                  <a:schemeClr val="bg1"/>
                </a:solidFill>
                <a:latin typeface="Arial Narrow" panose="020B0606020202030204" pitchFamily="34" charset="0"/>
              </a:rPr>
              <a:t>Jesy</a:t>
            </a:r>
            <a:r>
              <a:rPr lang="en-GB" sz="1200" b="1" dirty="0">
                <a:solidFill>
                  <a:schemeClr val="bg1"/>
                </a:solidFill>
                <a:latin typeface="Arial Narrow" panose="020B0606020202030204" pitchFamily="34" charset="0"/>
              </a:rPr>
              <a:t> Nelson: Odd one out</a:t>
            </a:r>
          </a:p>
        </p:txBody>
      </p:sp>
      <p:sp>
        <p:nvSpPr>
          <p:cNvPr id="12" name="TextBox 11"/>
          <p:cNvSpPr txBox="1"/>
          <p:nvPr/>
        </p:nvSpPr>
        <p:spPr>
          <a:xfrm>
            <a:off x="5296332" y="1500440"/>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Bohemian Rhapsody</a:t>
            </a:r>
          </a:p>
        </p:txBody>
      </p:sp>
      <p:sp>
        <p:nvSpPr>
          <p:cNvPr id="13" name="TextBox 12"/>
          <p:cNvSpPr txBox="1"/>
          <p:nvPr/>
        </p:nvSpPr>
        <p:spPr>
          <a:xfrm rot="5400000">
            <a:off x="-445506" y="5273660"/>
            <a:ext cx="1523602" cy="369332"/>
          </a:xfrm>
          <a:prstGeom prst="rect">
            <a:avLst/>
          </a:prstGeom>
          <a:noFill/>
        </p:spPr>
        <p:txBody>
          <a:bodyPr wrap="square" rtlCol="0">
            <a:spAutoFit/>
          </a:bodyPr>
          <a:lstStyle/>
          <a:p>
            <a:pPr algn="ctr"/>
            <a:r>
              <a:rPr lang="en-GB" b="1" dirty="0">
                <a:solidFill>
                  <a:schemeClr val="bg1"/>
                </a:solidFill>
              </a:rPr>
              <a:t>4 On Demand</a:t>
            </a:r>
          </a:p>
        </p:txBody>
      </p:sp>
      <p:sp>
        <p:nvSpPr>
          <p:cNvPr id="15" name="TextBox 14"/>
          <p:cNvSpPr txBox="1"/>
          <p:nvPr/>
        </p:nvSpPr>
        <p:spPr>
          <a:xfrm>
            <a:off x="500961" y="4088674"/>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Confessions of a Junior Doctor</a:t>
            </a:r>
          </a:p>
        </p:txBody>
      </p:sp>
      <p:sp>
        <p:nvSpPr>
          <p:cNvPr id="17" name="TextBox 16"/>
          <p:cNvSpPr txBox="1"/>
          <p:nvPr/>
        </p:nvSpPr>
        <p:spPr>
          <a:xfrm>
            <a:off x="2085049" y="4088673"/>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Born to be different</a:t>
            </a:r>
          </a:p>
        </p:txBody>
      </p:sp>
      <p:sp>
        <p:nvSpPr>
          <p:cNvPr id="18" name="TextBox 17"/>
          <p:cNvSpPr txBox="1"/>
          <p:nvPr/>
        </p:nvSpPr>
        <p:spPr>
          <a:xfrm rot="5400000">
            <a:off x="-429260" y="2536952"/>
            <a:ext cx="1523602" cy="369332"/>
          </a:xfrm>
          <a:prstGeom prst="rect">
            <a:avLst/>
          </a:prstGeom>
          <a:noFill/>
        </p:spPr>
        <p:txBody>
          <a:bodyPr wrap="square" rtlCol="0">
            <a:spAutoFit/>
          </a:bodyPr>
          <a:lstStyle/>
          <a:p>
            <a:pPr algn="ctr"/>
            <a:r>
              <a:rPr lang="en-GB" b="1" dirty="0">
                <a:solidFill>
                  <a:schemeClr val="bg1"/>
                </a:solidFill>
              </a:rPr>
              <a:t>BBC iPlayer</a:t>
            </a:r>
          </a:p>
        </p:txBody>
      </p:sp>
      <p:sp>
        <p:nvSpPr>
          <p:cNvPr id="21" name="TextBox 20"/>
          <p:cNvSpPr txBox="1"/>
          <p:nvPr/>
        </p:nvSpPr>
        <p:spPr>
          <a:xfrm>
            <a:off x="3711010" y="4088673"/>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Secret life of… Year Olds</a:t>
            </a:r>
          </a:p>
        </p:txBody>
      </p:sp>
      <p:sp>
        <p:nvSpPr>
          <p:cNvPr id="24" name="TextBox 23"/>
          <p:cNvSpPr txBox="1"/>
          <p:nvPr/>
        </p:nvSpPr>
        <p:spPr>
          <a:xfrm>
            <a:off x="5247834" y="4088378"/>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Still Alice</a:t>
            </a:r>
          </a:p>
        </p:txBody>
      </p:sp>
      <p:sp>
        <p:nvSpPr>
          <p:cNvPr id="26" name="TextBox 25"/>
          <p:cNvSpPr txBox="1"/>
          <p:nvPr/>
        </p:nvSpPr>
        <p:spPr>
          <a:xfrm rot="5400000">
            <a:off x="-761092" y="7763441"/>
            <a:ext cx="2103575" cy="369332"/>
          </a:xfrm>
          <a:prstGeom prst="rect">
            <a:avLst/>
          </a:prstGeom>
          <a:noFill/>
        </p:spPr>
        <p:txBody>
          <a:bodyPr wrap="square" rtlCol="0">
            <a:spAutoFit/>
          </a:bodyPr>
          <a:lstStyle/>
          <a:p>
            <a:pPr algn="ctr"/>
            <a:r>
              <a:rPr lang="en-GB" b="1" dirty="0">
                <a:solidFill>
                  <a:schemeClr val="bg1"/>
                </a:solidFill>
              </a:rPr>
              <a:t>Amazon Prime</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Children Act</a:t>
            </a:r>
          </a:p>
        </p:txBody>
      </p:sp>
      <p:sp>
        <p:nvSpPr>
          <p:cNvPr id="29" name="TextBox 28"/>
          <p:cNvSpPr txBox="1"/>
          <p:nvPr/>
        </p:nvSpPr>
        <p:spPr>
          <a:xfrm>
            <a:off x="216726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Upside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Beautiful Boy </a:t>
            </a:r>
          </a:p>
        </p:txBody>
      </p:sp>
      <p:sp>
        <p:nvSpPr>
          <p:cNvPr id="34" name="TextBox 33"/>
          <p:cNvSpPr txBox="1"/>
          <p:nvPr/>
        </p:nvSpPr>
        <p:spPr>
          <a:xfrm>
            <a:off x="5259037"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Miss you Already</a:t>
            </a:r>
          </a:p>
        </p:txBody>
      </p:sp>
      <p:pic>
        <p:nvPicPr>
          <p:cNvPr id="3076" name="Picture 4" descr="BBC One - Rio and Kate: Becoming a Stepfamily">
            <a:extLst>
              <a:ext uri="{FF2B5EF4-FFF2-40B4-BE49-F238E27FC236}">
                <a16:creationId xmlns:a16="http://schemas.microsoft.com/office/drawing/2014/main" id="{AC4678E0-DE1D-4BBB-88C0-7AF6201B0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31" r="19351"/>
          <a:stretch/>
        </p:blipFill>
        <p:spPr bwMode="auto">
          <a:xfrm>
            <a:off x="2187899" y="2018197"/>
            <a:ext cx="1489771" cy="14510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BC Radio 1 - Jesy Nelson: Odd One Out on iPlayer Now | Facebook">
            <a:extLst>
              <a:ext uri="{FF2B5EF4-FFF2-40B4-BE49-F238E27FC236}">
                <a16:creationId xmlns:a16="http://schemas.microsoft.com/office/drawing/2014/main" id="{107544DD-DA29-4864-9C52-85295EFCE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979" y="1959817"/>
            <a:ext cx="1230548" cy="153665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39B41F7-2DE5-4396-9060-35385F8042A6}"/>
              </a:ext>
            </a:extLst>
          </p:cNvPr>
          <p:cNvSpPr txBox="1"/>
          <p:nvPr/>
        </p:nvSpPr>
        <p:spPr>
          <a:xfrm rot="16200000">
            <a:off x="4656831" y="5234679"/>
            <a:ext cx="1378424" cy="369332"/>
          </a:xfrm>
          <a:prstGeom prst="rect">
            <a:avLst/>
          </a:prstGeom>
          <a:noFill/>
        </p:spPr>
        <p:txBody>
          <a:bodyPr wrap="square" rtlCol="0">
            <a:spAutoFit/>
          </a:bodyPr>
          <a:lstStyle/>
          <a:p>
            <a:pPr algn="ctr"/>
            <a:r>
              <a:rPr lang="en-GB" b="1" dirty="0">
                <a:solidFill>
                  <a:schemeClr val="bg1"/>
                </a:solidFill>
              </a:rPr>
              <a:t>DVD</a:t>
            </a:r>
          </a:p>
        </p:txBody>
      </p:sp>
      <p:pic>
        <p:nvPicPr>
          <p:cNvPr id="3080" name="Picture 8" descr="Bohemian Rhapsody (2018) - IMDb">
            <a:extLst>
              <a:ext uri="{FF2B5EF4-FFF2-40B4-BE49-F238E27FC236}">
                <a16:creationId xmlns:a16="http://schemas.microsoft.com/office/drawing/2014/main" id="{0B6F7FFB-3217-4796-AE39-DD03E4B54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6893" y="1959817"/>
            <a:ext cx="1230549" cy="18324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nfessions of a Junior Doctor - Episode Guide - All 4">
            <a:extLst>
              <a:ext uri="{FF2B5EF4-FFF2-40B4-BE49-F238E27FC236}">
                <a16:creationId xmlns:a16="http://schemas.microsoft.com/office/drawing/2014/main" id="{970C8958-E84F-46E4-80D4-4BF2A4C05B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681" r="19512"/>
          <a:stretch/>
        </p:blipFill>
        <p:spPr bwMode="auto">
          <a:xfrm>
            <a:off x="570242" y="4755582"/>
            <a:ext cx="1358822" cy="13529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children from Born To Be Different reveal how their lives have ...">
            <a:extLst>
              <a:ext uri="{FF2B5EF4-FFF2-40B4-BE49-F238E27FC236}">
                <a16:creationId xmlns:a16="http://schemas.microsoft.com/office/drawing/2014/main" id="{168D4014-29E2-4178-866F-37766FED7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933" y="4755582"/>
            <a:ext cx="1697759" cy="12939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lizabeth Is Missing on the BBC: Cast, plot, air date and spoilers">
            <a:extLst>
              <a:ext uri="{FF2B5EF4-FFF2-40B4-BE49-F238E27FC236}">
                <a16:creationId xmlns:a16="http://schemas.microsoft.com/office/drawing/2014/main" id="{8BD2EF73-2C8D-40A1-8A8D-6A9F20A6D0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039" r="27276"/>
          <a:stretch/>
        </p:blipFill>
        <p:spPr bwMode="auto">
          <a:xfrm>
            <a:off x="530072" y="2034007"/>
            <a:ext cx="1469144" cy="13697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Secret Life Of 4 Year Olds: Everything you need to know about ...">
            <a:extLst>
              <a:ext uri="{FF2B5EF4-FFF2-40B4-BE49-F238E27FC236}">
                <a16:creationId xmlns:a16="http://schemas.microsoft.com/office/drawing/2014/main" id="{ED3258B8-2DF2-47C1-AE74-5849F1EA75D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425" r="14912"/>
          <a:stretch/>
        </p:blipFill>
        <p:spPr bwMode="auto">
          <a:xfrm>
            <a:off x="3791942" y="4755582"/>
            <a:ext cx="1368675" cy="132647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till Alice [DVD] by Julianne Moore: Amazon.co.uk: DVD &amp; Blu-ray">
            <a:extLst>
              <a:ext uri="{FF2B5EF4-FFF2-40B4-BE49-F238E27FC236}">
                <a16:creationId xmlns:a16="http://schemas.microsoft.com/office/drawing/2014/main" id="{BD7586E1-AC94-4BAB-909C-B1477D0240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1335" y="4575141"/>
            <a:ext cx="1081663" cy="152806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The Children Act (DVD) - RT DVD Shop">
            <a:extLst>
              <a:ext uri="{FF2B5EF4-FFF2-40B4-BE49-F238E27FC236}">
                <a16:creationId xmlns:a16="http://schemas.microsoft.com/office/drawing/2014/main" id="{73796B4B-5A1E-46B1-8EAA-B94D647AA17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52" r="19344"/>
          <a:stretch/>
        </p:blipFill>
        <p:spPr bwMode="auto">
          <a:xfrm>
            <a:off x="607687" y="7125473"/>
            <a:ext cx="135882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he Upside (2017) - IMDb">
            <a:extLst>
              <a:ext uri="{FF2B5EF4-FFF2-40B4-BE49-F238E27FC236}">
                <a16:creationId xmlns:a16="http://schemas.microsoft.com/office/drawing/2014/main" id="{00FE823D-441B-49EE-A8A2-48EAF1B9C9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7899" y="7087355"/>
            <a:ext cx="1470142" cy="218124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Amazon.com: Watch Beautiful Boy (4K UHD) | Prime Video">
            <a:extLst>
              <a:ext uri="{FF2B5EF4-FFF2-40B4-BE49-F238E27FC236}">
                <a16:creationId xmlns:a16="http://schemas.microsoft.com/office/drawing/2014/main" id="{A53162EF-78DA-4310-AA51-CD1595E44D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1942" y="7066083"/>
            <a:ext cx="1427202" cy="218124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Miss You Already - Wikipedia">
            <a:extLst>
              <a:ext uri="{FF2B5EF4-FFF2-40B4-BE49-F238E27FC236}">
                <a16:creationId xmlns:a16="http://schemas.microsoft.com/office/drawing/2014/main" id="{E04ADF4F-AA80-40B8-9AFA-1000BB18BC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9076" y="7066083"/>
            <a:ext cx="1442895" cy="214081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113A6AF-57BE-434C-B599-25C1D866FD00}"/>
              </a:ext>
            </a:extLst>
          </p:cNvPr>
          <p:cNvSpPr>
            <a:spLocks noGrp="1"/>
          </p:cNvSpPr>
          <p:nvPr>
            <p:ph type="sldNum" sz="quarter" idx="12"/>
          </p:nvPr>
        </p:nvSpPr>
        <p:spPr/>
        <p:txBody>
          <a:bodyPr/>
          <a:lstStyle/>
          <a:p>
            <a:fld id="{42197ACC-EB3C-4466-A41B-F6CC006DF8B4}" type="slidenum">
              <a:rPr lang="en-GB" smtClean="0"/>
              <a:t>3</a:t>
            </a:fld>
            <a:endParaRPr lang="en-GB"/>
          </a:p>
        </p:txBody>
      </p:sp>
    </p:spTree>
    <p:extLst>
      <p:ext uri="{BB962C8B-B14F-4D97-AF65-F5344CB8AC3E}">
        <p14:creationId xmlns:p14="http://schemas.microsoft.com/office/powerpoint/2010/main" val="415630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Pig Heart Boy</a:t>
            </a:r>
            <a:r>
              <a:rPr lang="en-GB" sz="1200" b="1" dirty="0">
                <a:solidFill>
                  <a:schemeClr val="bg1"/>
                </a:solidFill>
                <a:latin typeface="Arial Narrow" panose="020B0606020202030204" pitchFamily="34" charset="0"/>
              </a:rPr>
              <a:t> by Malorie Blackman</a:t>
            </a:r>
            <a:endParaRPr lang="en-GB" sz="1200" b="1" i="1" dirty="0">
              <a:solidFill>
                <a:schemeClr val="bg1"/>
              </a:solidFill>
              <a:latin typeface="Arial Narrow" panose="020B0606020202030204" pitchFamily="34" charset="0"/>
            </a:endParaRPr>
          </a:p>
        </p:txBody>
      </p:sp>
      <p:sp>
        <p:nvSpPr>
          <p:cNvPr id="7" name="TextBox 6"/>
          <p:cNvSpPr txBox="1"/>
          <p:nvPr/>
        </p:nvSpPr>
        <p:spPr>
          <a:xfrm>
            <a:off x="2326617" y="1472315"/>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Wonder </a:t>
            </a:r>
            <a:r>
              <a:rPr lang="en-GB" sz="1200" b="1" dirty="0">
                <a:solidFill>
                  <a:schemeClr val="bg1"/>
                </a:solidFill>
                <a:latin typeface="Arial Narrow" panose="020B0606020202030204" pitchFamily="34" charset="0"/>
              </a:rPr>
              <a:t> by R.J. Palacio</a:t>
            </a:r>
            <a:endParaRPr lang="en-GB" sz="1200" b="1" i="1" dirty="0">
              <a:solidFill>
                <a:schemeClr val="bg1"/>
              </a:solidFill>
              <a:latin typeface="Arial Narrow" panose="020B0606020202030204" pitchFamily="34" charset="0"/>
            </a:endParaRP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This is Going to Hurt </a:t>
            </a:r>
            <a:r>
              <a:rPr lang="en-GB" sz="1200" b="1" dirty="0">
                <a:solidFill>
                  <a:schemeClr val="bg1"/>
                </a:solidFill>
                <a:latin typeface="Arial Narrow" panose="020B0606020202030204" pitchFamily="34" charset="0"/>
              </a:rPr>
              <a:t> by Adam Kay</a:t>
            </a:r>
            <a:endParaRPr lang="en-GB" sz="1200" b="1" i="1" dirty="0">
              <a:solidFill>
                <a:schemeClr val="bg1"/>
              </a:solidFill>
              <a:latin typeface="Arial Narrow" panose="020B0606020202030204" pitchFamily="34" charset="0"/>
            </a:endParaRPr>
          </a:p>
        </p:txBody>
      </p:sp>
      <p:sp>
        <p:nvSpPr>
          <p:cNvPr id="12" name="TextBox 11"/>
          <p:cNvSpPr txBox="1"/>
          <p:nvPr/>
        </p:nvSpPr>
        <p:spPr>
          <a:xfrm>
            <a:off x="5174546" y="1379981"/>
            <a:ext cx="1567910"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When Breathe becomes Air</a:t>
            </a:r>
            <a:r>
              <a:rPr lang="en-GB" sz="1200" b="1" dirty="0">
                <a:solidFill>
                  <a:schemeClr val="bg1"/>
                </a:solidFill>
                <a:latin typeface="Arial Narrow" panose="020B0606020202030204" pitchFamily="34" charset="0"/>
              </a:rPr>
              <a:t> by Paul Kalanithi</a:t>
            </a:r>
            <a:endParaRPr lang="en-GB" sz="1200" b="1" i="1" dirty="0">
              <a:solidFill>
                <a:schemeClr val="bg1"/>
              </a:solidFill>
              <a:latin typeface="Arial Narrow" panose="020B0606020202030204" pitchFamily="34" charset="0"/>
            </a:endParaRPr>
          </a:p>
        </p:txBody>
      </p:sp>
      <p:sp>
        <p:nvSpPr>
          <p:cNvPr id="15" name="TextBox 14"/>
          <p:cNvSpPr txBox="1"/>
          <p:nvPr/>
        </p:nvSpPr>
        <p:spPr>
          <a:xfrm>
            <a:off x="633974" y="4231537"/>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Hate U Give</a:t>
            </a:r>
            <a:r>
              <a:rPr lang="en-GB" sz="1200" b="1" dirty="0">
                <a:solidFill>
                  <a:schemeClr val="bg1"/>
                </a:solidFill>
                <a:latin typeface="Arial Narrow" panose="020B0606020202030204" pitchFamily="34" charset="0"/>
              </a:rPr>
              <a:t> by Angie Thomas</a:t>
            </a:r>
            <a:endParaRPr lang="en-GB" sz="1200" b="1" i="1" dirty="0">
              <a:solidFill>
                <a:schemeClr val="bg1"/>
              </a:solidFill>
              <a:latin typeface="Arial Narrow" panose="020B0606020202030204" pitchFamily="34" charset="0"/>
            </a:endParaRPr>
          </a:p>
        </p:txBody>
      </p:sp>
      <p:sp>
        <p:nvSpPr>
          <p:cNvPr id="17" name="TextBox 16"/>
          <p:cNvSpPr txBox="1"/>
          <p:nvPr/>
        </p:nvSpPr>
        <p:spPr>
          <a:xfrm>
            <a:off x="2316701" y="4231536"/>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Me Before you</a:t>
            </a:r>
            <a:r>
              <a:rPr lang="en-GB" sz="1200" b="1" dirty="0">
                <a:solidFill>
                  <a:schemeClr val="bg1"/>
                </a:solidFill>
                <a:latin typeface="Arial Narrow" panose="020B0606020202030204" pitchFamily="34" charset="0"/>
              </a:rPr>
              <a:t> by </a:t>
            </a:r>
            <a:r>
              <a:rPr lang="en-GB" sz="1200" b="1" dirty="0" err="1">
                <a:solidFill>
                  <a:schemeClr val="bg1"/>
                </a:solidFill>
                <a:latin typeface="Arial Narrow" panose="020B0606020202030204" pitchFamily="34" charset="0"/>
              </a:rPr>
              <a:t>Jojo</a:t>
            </a:r>
            <a:r>
              <a:rPr lang="en-GB" sz="1200" b="1" dirty="0">
                <a:solidFill>
                  <a:schemeClr val="bg1"/>
                </a:solidFill>
                <a:latin typeface="Arial Narrow" panose="020B0606020202030204" pitchFamily="34" charset="0"/>
              </a:rPr>
              <a:t> Moyes</a:t>
            </a:r>
            <a:endParaRPr lang="en-GB" sz="1200" b="1" i="1" dirty="0">
              <a:solidFill>
                <a:schemeClr val="bg1"/>
              </a:solidFill>
              <a:latin typeface="Arial Narrow" panose="020B0606020202030204" pitchFamily="34" charset="0"/>
            </a:endParaRP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Fault in Our Stars</a:t>
            </a:r>
            <a:r>
              <a:rPr lang="en-GB" sz="1200" b="1" dirty="0">
                <a:solidFill>
                  <a:schemeClr val="bg1"/>
                </a:solidFill>
                <a:latin typeface="Arial Narrow" panose="020B0606020202030204" pitchFamily="34" charset="0"/>
              </a:rPr>
              <a:t> by John Green</a:t>
            </a:r>
            <a:endParaRPr lang="en-GB" sz="1200" b="1" i="1" dirty="0">
              <a:solidFill>
                <a:schemeClr val="bg1"/>
              </a:solidFill>
              <a:latin typeface="Arial Narrow" panose="020B0606020202030204" pitchFamily="34" charset="0"/>
            </a:endParaRPr>
          </a:p>
        </p:txBody>
      </p:sp>
      <p:sp>
        <p:nvSpPr>
          <p:cNvPr id="24" name="TextBox 23"/>
          <p:cNvSpPr txBox="1"/>
          <p:nvPr/>
        </p:nvSpPr>
        <p:spPr>
          <a:xfrm>
            <a:off x="5245093" y="4248823"/>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Story of Baby P</a:t>
            </a:r>
            <a:r>
              <a:rPr lang="en-GB" sz="1200" b="1" dirty="0">
                <a:solidFill>
                  <a:schemeClr val="bg1"/>
                </a:solidFill>
                <a:latin typeface="Arial Narrow" panose="020B0606020202030204" pitchFamily="34" charset="0"/>
              </a:rPr>
              <a:t> by Ray James</a:t>
            </a:r>
            <a:endParaRPr lang="en-GB" sz="1200" b="1" i="1" dirty="0">
              <a:solidFill>
                <a:schemeClr val="bg1"/>
              </a:solidFill>
              <a:latin typeface="Arial Narrow" panose="020B0606020202030204" pitchFamily="34" charset="0"/>
            </a:endParaRPr>
          </a:p>
        </p:txBody>
      </p:sp>
      <p:sp>
        <p:nvSpPr>
          <p:cNvPr id="26" name="TextBox 25"/>
          <p:cNvSpPr txBox="1"/>
          <p:nvPr/>
        </p:nvSpPr>
        <p:spPr>
          <a:xfrm rot="5400000">
            <a:off x="-821676" y="2662602"/>
            <a:ext cx="2103575" cy="369332"/>
          </a:xfrm>
          <a:prstGeom prst="rect">
            <a:avLst/>
          </a:prstGeom>
          <a:noFill/>
        </p:spPr>
        <p:txBody>
          <a:bodyPr wrap="square" rtlCol="0">
            <a:spAutoFit/>
          </a:bodyPr>
          <a:lstStyle/>
          <a:p>
            <a:pPr algn="ctr"/>
            <a:r>
              <a:rPr lang="en-GB" b="1" dirty="0">
                <a:solidFill>
                  <a:schemeClr val="bg1"/>
                </a:solidFill>
              </a:rPr>
              <a:t>Further Reading</a:t>
            </a:r>
          </a:p>
        </p:txBody>
      </p:sp>
      <p:sp>
        <p:nvSpPr>
          <p:cNvPr id="27" name="TextBox 26"/>
          <p:cNvSpPr txBox="1"/>
          <p:nvPr/>
        </p:nvSpPr>
        <p:spPr>
          <a:xfrm>
            <a:off x="353795" y="6802884"/>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Savage Girls and Wild Boys</a:t>
            </a:r>
            <a:r>
              <a:rPr lang="en-GB" sz="1200" b="1" dirty="0">
                <a:solidFill>
                  <a:schemeClr val="bg1"/>
                </a:solidFill>
                <a:latin typeface="Arial Narrow" panose="020B0606020202030204" pitchFamily="34" charset="0"/>
              </a:rPr>
              <a:t> by Michael Newton</a:t>
            </a:r>
            <a:endParaRPr lang="en-GB" sz="1200" b="1" i="1" dirty="0">
              <a:solidFill>
                <a:schemeClr val="bg1"/>
              </a:solidFill>
              <a:latin typeface="Arial Narrow" panose="020B0606020202030204" pitchFamily="34" charset="0"/>
            </a:endParaRPr>
          </a:p>
        </p:txBody>
      </p:sp>
      <p:sp>
        <p:nvSpPr>
          <p:cNvPr id="29" name="TextBox 28"/>
          <p:cNvSpPr txBox="1"/>
          <p:nvPr/>
        </p:nvSpPr>
        <p:spPr>
          <a:xfrm>
            <a:off x="2316701" y="6818841"/>
            <a:ext cx="1427202"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Language of Kindness</a:t>
            </a:r>
            <a:r>
              <a:rPr lang="en-GB" sz="1200" b="1" dirty="0">
                <a:solidFill>
                  <a:schemeClr val="bg1"/>
                </a:solidFill>
                <a:latin typeface="Arial Narrow" panose="020B0606020202030204" pitchFamily="34" charset="0"/>
              </a:rPr>
              <a:t> by Christie Watson</a:t>
            </a:r>
            <a:endParaRPr lang="en-GB" sz="1200" b="1" i="1" dirty="0">
              <a:solidFill>
                <a:schemeClr val="bg1"/>
              </a:solidFill>
              <a:latin typeface="Arial Narrow" panose="020B0606020202030204" pitchFamily="34" charset="0"/>
            </a:endParaRPr>
          </a:p>
        </p:txBody>
      </p:sp>
      <p:sp>
        <p:nvSpPr>
          <p:cNvPr id="32" name="TextBox 31"/>
          <p:cNvSpPr txBox="1"/>
          <p:nvPr/>
        </p:nvSpPr>
        <p:spPr>
          <a:xfrm>
            <a:off x="3801414" y="6821132"/>
            <a:ext cx="1427202"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I am Malala</a:t>
            </a:r>
            <a:r>
              <a:rPr lang="en-GB" sz="1200" b="1" dirty="0">
                <a:solidFill>
                  <a:schemeClr val="bg1"/>
                </a:solidFill>
                <a:latin typeface="Arial Narrow" panose="020B0606020202030204" pitchFamily="34" charset="0"/>
              </a:rPr>
              <a:t> by Malala Yousafzai</a:t>
            </a:r>
            <a:endParaRPr lang="en-GB" sz="1200" b="1" i="1" dirty="0">
              <a:solidFill>
                <a:schemeClr val="bg1"/>
              </a:solidFill>
              <a:latin typeface="Arial Narrow" panose="020B0606020202030204" pitchFamily="34" charset="0"/>
            </a:endParaRPr>
          </a:p>
        </p:txBody>
      </p:sp>
      <p:sp>
        <p:nvSpPr>
          <p:cNvPr id="34" name="TextBox 33"/>
          <p:cNvSpPr txBox="1"/>
          <p:nvPr/>
        </p:nvSpPr>
        <p:spPr>
          <a:xfrm>
            <a:off x="5286127" y="6745154"/>
            <a:ext cx="1427202" cy="830997"/>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Boy Who Couldn’t Stop Washing  </a:t>
            </a:r>
            <a:r>
              <a:rPr lang="en-GB" sz="1200" b="1" dirty="0">
                <a:solidFill>
                  <a:schemeClr val="bg1"/>
                </a:solidFill>
                <a:latin typeface="Arial Narrow" panose="020B0606020202030204" pitchFamily="34" charset="0"/>
              </a:rPr>
              <a:t>by Dr Judith Rapaport</a:t>
            </a:r>
            <a:endParaRPr lang="en-GB" sz="1200" b="1" i="1" dirty="0">
              <a:solidFill>
                <a:schemeClr val="bg1"/>
              </a:solidFill>
              <a:latin typeface="Arial Narrow" panose="020B0606020202030204" pitchFamily="34" charset="0"/>
            </a:endParaRPr>
          </a:p>
        </p:txBody>
      </p:sp>
      <p:pic>
        <p:nvPicPr>
          <p:cNvPr id="5124" name="Picture 4" descr="Cartoon little girl reading a book Royalty Free Vector Image">
            <a:extLst>
              <a:ext uri="{FF2B5EF4-FFF2-40B4-BE49-F238E27FC236}">
                <a16:creationId xmlns:a16="http://schemas.microsoft.com/office/drawing/2014/main" id="{8EC76A5D-0351-44D5-B7BC-AD51EB1A3F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07"/>
          <a:stretch/>
        </p:blipFill>
        <p:spPr bwMode="auto">
          <a:xfrm>
            <a:off x="353795" y="176434"/>
            <a:ext cx="990600" cy="109460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E106D03-5326-476A-AB9A-BD8B3D816E75}"/>
              </a:ext>
            </a:extLst>
          </p:cNvPr>
          <p:cNvSpPr/>
          <p:nvPr/>
        </p:nvSpPr>
        <p:spPr>
          <a:xfrm>
            <a:off x="380974" y="9228170"/>
            <a:ext cx="6305265" cy="677108"/>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Reading for Health and Social Care</a:t>
            </a:r>
          </a:p>
          <a:p>
            <a:pPr algn="ctr"/>
            <a:r>
              <a:rPr lang="en-GB" sz="1400" dirty="0">
                <a:solidFill>
                  <a:srgbClr val="FFFFFF"/>
                </a:solidFill>
                <a:latin typeface="Arial Narrow" panose="020B0606020202030204" pitchFamily="34" charset="0"/>
              </a:rPr>
              <a:t>Yes some of these are also films, if you prefer!</a:t>
            </a:r>
            <a:endParaRPr lang="en-GB" sz="1400" dirty="0">
              <a:latin typeface="Arial Narrow" panose="020B0606020202030204" pitchFamily="34" charset="0"/>
            </a:endParaRPr>
          </a:p>
        </p:txBody>
      </p:sp>
      <p:pic>
        <p:nvPicPr>
          <p:cNvPr id="5128" name="Picture 8" descr="Collins Readers - Collins Readers – Pig-heart Boy: School edition">
            <a:extLst>
              <a:ext uri="{FF2B5EF4-FFF2-40B4-BE49-F238E27FC236}">
                <a16:creationId xmlns:a16="http://schemas.microsoft.com/office/drawing/2014/main" id="{77BB01F2-B0D9-4EE5-BF25-4BE467959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74" y="2019697"/>
            <a:ext cx="1245664" cy="188902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Wonder: Amazon.co.uk: Palacio, R J, Palacio, R J: Books">
            <a:extLst>
              <a:ext uri="{FF2B5EF4-FFF2-40B4-BE49-F238E27FC236}">
                <a16:creationId xmlns:a16="http://schemas.microsoft.com/office/drawing/2014/main" id="{7F4E70F2-586A-4103-A8BE-93EE51576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878" y="2000910"/>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his is Going to Hurt: Secret Diaries of a Junior Doctor: Amazon ...">
            <a:extLst>
              <a:ext uri="{FF2B5EF4-FFF2-40B4-BE49-F238E27FC236}">
                <a16:creationId xmlns:a16="http://schemas.microsoft.com/office/drawing/2014/main" id="{50E0B0E4-4A1D-4FBC-BD80-8B30F2350B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290" y="2010002"/>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When Breath Becomes Air: Amazon.co.uk: Kalanithi, Paul: Books">
            <a:extLst>
              <a:ext uri="{FF2B5EF4-FFF2-40B4-BE49-F238E27FC236}">
                <a16:creationId xmlns:a16="http://schemas.microsoft.com/office/drawing/2014/main" id="{2D0831CF-9EE4-4482-B8E6-066E0CE31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6064" y="1993047"/>
            <a:ext cx="1267329" cy="192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7A9631-0E9E-4B9C-B9B4-AE5458057169}"/>
              </a:ext>
            </a:extLst>
          </p:cNvPr>
          <p:cNvPicPr>
            <a:picLocks noChangeAspect="1"/>
          </p:cNvPicPr>
          <p:nvPr/>
        </p:nvPicPr>
        <p:blipFill rotWithShape="1">
          <a:blip r:embed="rId8"/>
          <a:srcRect l="14286" r="9168"/>
          <a:stretch/>
        </p:blipFill>
        <p:spPr>
          <a:xfrm>
            <a:off x="633974" y="4760319"/>
            <a:ext cx="1371306" cy="1791473"/>
          </a:xfrm>
          <a:prstGeom prst="rect">
            <a:avLst/>
          </a:prstGeom>
        </p:spPr>
      </p:pic>
      <p:pic>
        <p:nvPicPr>
          <p:cNvPr id="5136" name="Picture 16" descr="Me Before You: The international bestselling phenomenon: Amazon.co ...">
            <a:extLst>
              <a:ext uri="{FF2B5EF4-FFF2-40B4-BE49-F238E27FC236}">
                <a16:creationId xmlns:a16="http://schemas.microsoft.com/office/drawing/2014/main" id="{45536378-14D2-40AB-8EDB-FB6CCCBE2B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878" y="4731235"/>
            <a:ext cx="1134203" cy="176431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The Fault in Our Stars: Amazon.co.uk: John Green: Books">
            <a:extLst>
              <a:ext uri="{FF2B5EF4-FFF2-40B4-BE49-F238E27FC236}">
                <a16:creationId xmlns:a16="http://schemas.microsoft.com/office/drawing/2014/main" id="{2CE8B1EC-F7C9-483B-89ED-FC5C0C22AF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500" y="4731235"/>
            <a:ext cx="1245664" cy="189587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Story of Baby P: Setting the record straight: Amazon.co.uk ...">
            <a:extLst>
              <a:ext uri="{FF2B5EF4-FFF2-40B4-BE49-F238E27FC236}">
                <a16:creationId xmlns:a16="http://schemas.microsoft.com/office/drawing/2014/main" id="{9ECA68C8-73F2-4831-A8D3-EB15C83FE7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0658" y="4731236"/>
            <a:ext cx="1245664" cy="1955484"/>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Savage Girls and Wild Boys: A History of Feral Children: Amazon.co ...">
            <a:extLst>
              <a:ext uri="{FF2B5EF4-FFF2-40B4-BE49-F238E27FC236}">
                <a16:creationId xmlns:a16="http://schemas.microsoft.com/office/drawing/2014/main" id="{54A85361-5CE7-4FB8-AC3B-07F99EA573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974" y="7330817"/>
            <a:ext cx="1098183" cy="1745987"/>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Language of Kindness: A Nurse's Story eBook: Watson, Christie ...">
            <a:extLst>
              <a:ext uri="{FF2B5EF4-FFF2-40B4-BE49-F238E27FC236}">
                <a16:creationId xmlns:a16="http://schemas.microsoft.com/office/drawing/2014/main" id="{FF74FA63-D1F7-4DF8-AB28-8C40B77F65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4878" y="7465172"/>
            <a:ext cx="1167403" cy="1799477"/>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I Am Malala: The Girl Who Stood Up for Education and Was Shot by ...">
            <a:extLst>
              <a:ext uri="{FF2B5EF4-FFF2-40B4-BE49-F238E27FC236}">
                <a16:creationId xmlns:a16="http://schemas.microsoft.com/office/drawing/2014/main" id="{A6ACA098-71B6-4442-A97E-CBDC50CC9B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3378" y="7407026"/>
            <a:ext cx="1181168" cy="1774979"/>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The Boy Who Couldn't Stop Washing: Experience and Treatment of ...">
            <a:extLst>
              <a:ext uri="{FF2B5EF4-FFF2-40B4-BE49-F238E27FC236}">
                <a16:creationId xmlns:a16="http://schemas.microsoft.com/office/drawing/2014/main" id="{537820F5-09BD-49A1-8E4E-2D53D329FC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4168" y="7585251"/>
            <a:ext cx="971119" cy="14915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0864F21-AB04-4A03-B62D-8819AB947730}"/>
              </a:ext>
            </a:extLst>
          </p:cNvPr>
          <p:cNvSpPr>
            <a:spLocks noGrp="1"/>
          </p:cNvSpPr>
          <p:nvPr>
            <p:ph type="sldNum" sz="quarter" idx="12"/>
          </p:nvPr>
        </p:nvSpPr>
        <p:spPr/>
        <p:txBody>
          <a:bodyPr/>
          <a:lstStyle/>
          <a:p>
            <a:fld id="{42197ACC-EB3C-4466-A41B-F6CC006DF8B4}" type="slidenum">
              <a:rPr lang="en-GB" smtClean="0"/>
              <a:t>4</a:t>
            </a:fld>
            <a:endParaRPr lang="en-GB"/>
          </a:p>
        </p:txBody>
      </p:sp>
    </p:spTree>
    <p:extLst>
      <p:ext uri="{BB962C8B-B14F-4D97-AF65-F5344CB8AC3E}">
        <p14:creationId xmlns:p14="http://schemas.microsoft.com/office/powerpoint/2010/main" val="326347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F02B-B226-4654-A0EB-D38F3C4C1BE9}"/>
              </a:ext>
            </a:extLst>
          </p:cNvPr>
          <p:cNvSpPr>
            <a:spLocks noGrp="1"/>
          </p:cNvSpPr>
          <p:nvPr>
            <p:ph type="title"/>
          </p:nvPr>
        </p:nvSpPr>
        <p:spPr>
          <a:xfrm>
            <a:off x="166687" y="451205"/>
            <a:ext cx="4119563" cy="1129945"/>
          </a:xfrm>
        </p:spPr>
        <p:txBody>
          <a:bodyPr/>
          <a:lstStyle/>
          <a:p>
            <a:r>
              <a:rPr lang="en-GB" b="1" dirty="0"/>
              <a:t>Health and Social Care in the Media</a:t>
            </a:r>
          </a:p>
        </p:txBody>
      </p:sp>
      <p:sp>
        <p:nvSpPr>
          <p:cNvPr id="3" name="Content Placeholder 2">
            <a:extLst>
              <a:ext uri="{FF2B5EF4-FFF2-40B4-BE49-F238E27FC236}">
                <a16:creationId xmlns:a16="http://schemas.microsoft.com/office/drawing/2014/main" id="{E967B901-08C8-476F-98CA-8C9BB14803E8}"/>
              </a:ext>
            </a:extLst>
          </p:cNvPr>
          <p:cNvSpPr>
            <a:spLocks noGrp="1"/>
          </p:cNvSpPr>
          <p:nvPr>
            <p:ph idx="1"/>
          </p:nvPr>
        </p:nvSpPr>
        <p:spPr>
          <a:xfrm>
            <a:off x="166687" y="1821034"/>
            <a:ext cx="6524626" cy="5627516"/>
          </a:xfrm>
        </p:spPr>
        <p:txBody>
          <a:bodyPr>
            <a:normAutofit fontScale="77500" lnSpcReduction="20000"/>
          </a:bodyPr>
          <a:lstStyle/>
          <a:p>
            <a:pPr marL="0" indent="0">
              <a:buNone/>
            </a:pPr>
            <a:r>
              <a:rPr lang="en-GB" dirty="0"/>
              <a:t>It is important to make the public realise about the issues which are prevailing in society relating to health and social care. One way in which public awareness is raised about health and social care in general and issues that exist within the health and social care sector is through the media. </a:t>
            </a:r>
          </a:p>
          <a:p>
            <a:pPr marL="0" indent="0">
              <a:buNone/>
            </a:pPr>
            <a:r>
              <a:rPr lang="en-GB" dirty="0"/>
              <a:t>Your task is to pick… </a:t>
            </a:r>
          </a:p>
          <a:p>
            <a:pPr marL="0" indent="0">
              <a:buNone/>
            </a:pPr>
            <a:r>
              <a:rPr lang="en-GB" dirty="0"/>
              <a:t>➢ x1 Film</a:t>
            </a:r>
          </a:p>
          <a:p>
            <a:pPr marL="0" indent="0">
              <a:buNone/>
            </a:pPr>
            <a:r>
              <a:rPr lang="en-GB" dirty="0"/>
              <a:t>➢ x1 Book </a:t>
            </a:r>
          </a:p>
          <a:p>
            <a:pPr marL="0" indent="0">
              <a:buNone/>
            </a:pPr>
            <a:r>
              <a:rPr lang="en-GB" dirty="0"/>
              <a:t>➢ x1 Documentary</a:t>
            </a:r>
          </a:p>
          <a:p>
            <a:pPr marL="0" indent="0">
              <a:buNone/>
            </a:pPr>
            <a:r>
              <a:rPr lang="en-GB" dirty="0"/>
              <a:t>You will then be asked to write an essay with the following title: </a:t>
            </a:r>
            <a:r>
              <a:rPr lang="en-GB" b="1" dirty="0"/>
              <a:t>‘Discuss the portrayal of Health and Social Care within the media’ </a:t>
            </a:r>
          </a:p>
          <a:p>
            <a:pPr marL="0" indent="0">
              <a:buNone/>
            </a:pPr>
            <a:endParaRPr lang="en-GB" b="1" dirty="0"/>
          </a:p>
          <a:p>
            <a:pPr marL="0" indent="0">
              <a:buNone/>
            </a:pPr>
            <a:r>
              <a:rPr lang="en-GB" dirty="0"/>
              <a:t>You must watch/read the some of the examples on the previous slides you have picked and create notes to help with your essay. Consider the following:</a:t>
            </a:r>
          </a:p>
          <a:p>
            <a:pPr marL="0" indent="0">
              <a:buNone/>
            </a:pPr>
            <a:r>
              <a:rPr lang="en-GB" dirty="0"/>
              <a:t> • What issues, if any, are being raised in the stimulus?</a:t>
            </a:r>
          </a:p>
          <a:p>
            <a:pPr marL="0" indent="0">
              <a:buNone/>
            </a:pPr>
            <a:r>
              <a:rPr lang="en-GB" dirty="0"/>
              <a:t> • How does the stimulus present H&amp;SC? </a:t>
            </a:r>
          </a:p>
          <a:p>
            <a:pPr marL="0" indent="0">
              <a:buNone/>
            </a:pPr>
            <a:r>
              <a:rPr lang="en-GB" dirty="0"/>
              <a:t> Is the stimulus informative/helpful and why? </a:t>
            </a:r>
          </a:p>
          <a:p>
            <a:pPr marL="0" indent="0">
              <a:buNone/>
            </a:pPr>
            <a:r>
              <a:rPr lang="en-GB" dirty="0"/>
              <a:t>• Are there any quotes/scenes etc that stand out to you and why? </a:t>
            </a:r>
          </a:p>
          <a:p>
            <a:pPr marL="0" indent="0">
              <a:buNone/>
            </a:pPr>
            <a:r>
              <a:rPr lang="en-GB" dirty="0"/>
              <a:t>• How effective is the stimulus in raising public awareness about H&amp;SC/Issues? </a:t>
            </a:r>
          </a:p>
          <a:p>
            <a:pPr marL="0" indent="0">
              <a:buNone/>
            </a:pPr>
            <a:endParaRPr lang="en-GB" dirty="0"/>
          </a:p>
          <a:p>
            <a:pPr marL="0" indent="0">
              <a:buNone/>
            </a:pPr>
            <a:r>
              <a:rPr lang="en-GB" dirty="0"/>
              <a:t>This list is NOT exhaustive there may be other questions/ideas you wish to consider as you watch or read.</a:t>
            </a:r>
          </a:p>
        </p:txBody>
      </p:sp>
      <p:pic>
        <p:nvPicPr>
          <p:cNvPr id="5" name="Picture 4">
            <a:extLst>
              <a:ext uri="{FF2B5EF4-FFF2-40B4-BE49-F238E27FC236}">
                <a16:creationId xmlns:a16="http://schemas.microsoft.com/office/drawing/2014/main" id="{CCF0A338-A0A2-45C7-A6E2-6E1C62F0393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2791" y="127355"/>
            <a:ext cx="2578522" cy="1453795"/>
          </a:xfrm>
          <a:prstGeom prst="rect">
            <a:avLst/>
          </a:prstGeom>
        </p:spPr>
      </p:pic>
      <p:pic>
        <p:nvPicPr>
          <p:cNvPr id="7" name="Picture 6">
            <a:extLst>
              <a:ext uri="{FF2B5EF4-FFF2-40B4-BE49-F238E27FC236}">
                <a16:creationId xmlns:a16="http://schemas.microsoft.com/office/drawing/2014/main" id="{9BD6D855-78FE-4DD2-BD09-AFABFC226AA9}"/>
              </a:ext>
            </a:extLst>
          </p:cNvPr>
          <p:cNvPicPr>
            <a:picLocks noChangeAspect="1"/>
          </p:cNvPicPr>
          <p:nvPr/>
        </p:nvPicPr>
        <p:blipFill rotWithShape="1">
          <a:blip r:embed="rId4"/>
          <a:srcRect l="34167" t="15974" r="32500" b="42267"/>
          <a:stretch/>
        </p:blipFill>
        <p:spPr>
          <a:xfrm>
            <a:off x="3577535" y="7600947"/>
            <a:ext cx="3189107" cy="2152647"/>
          </a:xfrm>
          <a:prstGeom prst="rect">
            <a:avLst/>
          </a:prstGeom>
        </p:spPr>
      </p:pic>
      <p:pic>
        <p:nvPicPr>
          <p:cNvPr id="9" name="Picture 8">
            <a:extLst>
              <a:ext uri="{FF2B5EF4-FFF2-40B4-BE49-F238E27FC236}">
                <a16:creationId xmlns:a16="http://schemas.microsoft.com/office/drawing/2014/main" id="{4323C3DA-5D3F-4017-A3D6-EA5F5723FD6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6687" y="7439028"/>
            <a:ext cx="2633014" cy="438150"/>
          </a:xfrm>
          <a:prstGeom prst="rect">
            <a:avLst/>
          </a:prstGeom>
        </p:spPr>
      </p:pic>
      <p:cxnSp>
        <p:nvCxnSpPr>
          <p:cNvPr id="12" name="Straight Connector 11">
            <a:extLst>
              <a:ext uri="{FF2B5EF4-FFF2-40B4-BE49-F238E27FC236}">
                <a16:creationId xmlns:a16="http://schemas.microsoft.com/office/drawing/2014/main" id="{52BC0639-4A93-4517-B1F8-DCCD41E14258}"/>
              </a:ext>
            </a:extLst>
          </p:cNvPr>
          <p:cNvCxnSpPr/>
          <p:nvPr/>
        </p:nvCxnSpPr>
        <p:spPr>
          <a:xfrm>
            <a:off x="166687" y="7296150"/>
            <a:ext cx="652462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F7BC221-E577-4FCA-B8D5-DB6A5BAB57B9}"/>
              </a:ext>
            </a:extLst>
          </p:cNvPr>
          <p:cNvPicPr>
            <a:picLocks noChangeAspect="1"/>
          </p:cNvPicPr>
          <p:nvPr/>
        </p:nvPicPr>
        <p:blipFill rotWithShape="1">
          <a:blip r:embed="rId4"/>
          <a:srcRect l="34167" t="60826" r="32500" b="6694"/>
          <a:stretch/>
        </p:blipFill>
        <p:spPr>
          <a:xfrm>
            <a:off x="166687" y="7962899"/>
            <a:ext cx="3410848" cy="1790695"/>
          </a:xfrm>
          <a:prstGeom prst="rect">
            <a:avLst/>
          </a:prstGeom>
        </p:spPr>
      </p:pic>
      <p:sp>
        <p:nvSpPr>
          <p:cNvPr id="14" name="TextBox 13">
            <a:extLst>
              <a:ext uri="{FF2B5EF4-FFF2-40B4-BE49-F238E27FC236}">
                <a16:creationId xmlns:a16="http://schemas.microsoft.com/office/drawing/2014/main" id="{9032116F-3B15-4BCA-9A56-56F7CF41DE8C}"/>
              </a:ext>
            </a:extLst>
          </p:cNvPr>
          <p:cNvSpPr txBox="1"/>
          <p:nvPr/>
        </p:nvSpPr>
        <p:spPr>
          <a:xfrm>
            <a:off x="2799701" y="7293532"/>
            <a:ext cx="3314700" cy="369332"/>
          </a:xfrm>
          <a:prstGeom prst="rect">
            <a:avLst/>
          </a:prstGeom>
          <a:noFill/>
        </p:spPr>
        <p:txBody>
          <a:bodyPr wrap="square" rtlCol="0">
            <a:spAutoFit/>
          </a:bodyPr>
          <a:lstStyle/>
          <a:p>
            <a:r>
              <a:rPr lang="en-GB" dirty="0"/>
              <a:t>Documentary Suggestions:</a:t>
            </a:r>
          </a:p>
        </p:txBody>
      </p:sp>
      <p:sp>
        <p:nvSpPr>
          <p:cNvPr id="4" name="Slide Number Placeholder 3">
            <a:extLst>
              <a:ext uri="{FF2B5EF4-FFF2-40B4-BE49-F238E27FC236}">
                <a16:creationId xmlns:a16="http://schemas.microsoft.com/office/drawing/2014/main" id="{DED6C861-885A-4B47-ABC7-AEDCFE708DAD}"/>
              </a:ext>
            </a:extLst>
          </p:cNvPr>
          <p:cNvSpPr>
            <a:spLocks noGrp="1"/>
          </p:cNvSpPr>
          <p:nvPr>
            <p:ph type="sldNum" sz="quarter" idx="12"/>
          </p:nvPr>
        </p:nvSpPr>
        <p:spPr/>
        <p:txBody>
          <a:bodyPr/>
          <a:lstStyle/>
          <a:p>
            <a:fld id="{42197ACC-EB3C-4466-A41B-F6CC006DF8B4}" type="slidenum">
              <a:rPr lang="en-GB" smtClean="0"/>
              <a:t>5</a:t>
            </a:fld>
            <a:endParaRPr lang="en-GB"/>
          </a:p>
        </p:txBody>
      </p:sp>
    </p:spTree>
    <p:extLst>
      <p:ext uri="{BB962C8B-B14F-4D97-AF65-F5344CB8AC3E}">
        <p14:creationId xmlns:p14="http://schemas.microsoft.com/office/powerpoint/2010/main" val="75742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330" y="1272209"/>
            <a:ext cx="6639339" cy="477077"/>
          </a:xfrm>
          <a:prstGeom prst="rect">
            <a:avLst/>
          </a:prstGeom>
          <a:noFill/>
        </p:spPr>
        <p:txBody>
          <a:bodyPr wrap="square" rtlCol="0">
            <a:spAutoFit/>
          </a:bodyPr>
          <a:lstStyle/>
          <a:p>
            <a:r>
              <a:rPr lang="en-GB" sz="1200" b="1" dirty="0"/>
              <a:t>Task: </a:t>
            </a:r>
            <a:r>
              <a:rPr lang="en-GB" sz="1200" dirty="0"/>
              <a:t>Research and define the following words which are central to the Modern Britain unit. Then, draw a symbol to summarise the term and help you remember it.</a:t>
            </a:r>
          </a:p>
        </p:txBody>
      </p:sp>
      <p:graphicFrame>
        <p:nvGraphicFramePr>
          <p:cNvPr id="6" name="Table 5"/>
          <p:cNvGraphicFramePr>
            <a:graphicFrameLocks noGrp="1"/>
          </p:cNvGraphicFramePr>
          <p:nvPr>
            <p:extLst>
              <p:ext uri="{D42A27DB-BD31-4B8C-83A1-F6EECF244321}">
                <p14:modId xmlns:p14="http://schemas.microsoft.com/office/powerpoint/2010/main" val="2375606657"/>
              </p:ext>
            </p:extLst>
          </p:nvPr>
        </p:nvGraphicFramePr>
        <p:xfrm>
          <a:off x="0" y="1789040"/>
          <a:ext cx="6858000" cy="8116959"/>
        </p:xfrm>
        <a:graphic>
          <a:graphicData uri="http://schemas.openxmlformats.org/drawingml/2006/table">
            <a:tbl>
              <a:tblPr firstRow="1" bandRow="1">
                <a:tableStyleId>{5940675A-B579-460E-94D1-54222C63F5DA}</a:tableStyleId>
              </a:tblPr>
              <a:tblGrid>
                <a:gridCol w="1732547">
                  <a:extLst>
                    <a:ext uri="{9D8B030D-6E8A-4147-A177-3AD203B41FA5}">
                      <a16:colId xmlns:a16="http://schemas.microsoft.com/office/drawing/2014/main" val="4230499068"/>
                    </a:ext>
                  </a:extLst>
                </a:gridCol>
                <a:gridCol w="4917173">
                  <a:extLst>
                    <a:ext uri="{9D8B030D-6E8A-4147-A177-3AD203B41FA5}">
                      <a16:colId xmlns:a16="http://schemas.microsoft.com/office/drawing/2014/main" val="4098062936"/>
                    </a:ext>
                  </a:extLst>
                </a:gridCol>
                <a:gridCol w="208280">
                  <a:extLst>
                    <a:ext uri="{9D8B030D-6E8A-4147-A177-3AD203B41FA5}">
                      <a16:colId xmlns:a16="http://schemas.microsoft.com/office/drawing/2014/main" val="1352746463"/>
                    </a:ext>
                  </a:extLst>
                </a:gridCol>
              </a:tblGrid>
              <a:tr h="300529">
                <a:tc>
                  <a:txBody>
                    <a:bodyPr/>
                    <a:lstStyle/>
                    <a:p>
                      <a:pPr algn="ctr"/>
                      <a:r>
                        <a:rPr lang="en-GB" sz="1200" b="1" dirty="0"/>
                        <a:t>Term</a:t>
                      </a:r>
                    </a:p>
                  </a:txBody>
                  <a:tcPr anchor="ctr"/>
                </a:tc>
                <a:tc>
                  <a:txBody>
                    <a:bodyPr/>
                    <a:lstStyle/>
                    <a:p>
                      <a:pPr algn="ctr"/>
                      <a:r>
                        <a:rPr lang="en-GB" sz="1200" b="1" dirty="0"/>
                        <a:t>Definition</a:t>
                      </a:r>
                    </a:p>
                  </a:txBody>
                  <a:tcPr anchor="ctr"/>
                </a:tc>
                <a:tc rowSpan="11">
                  <a:txBody>
                    <a:bodyPr/>
                    <a:lstStyle/>
                    <a:p>
                      <a:pPr algn="ctr"/>
                      <a:endParaRPr lang="en-GB" sz="1200" b="1" dirty="0"/>
                    </a:p>
                  </a:txBody>
                  <a:tcPr anchor="ctr"/>
                </a:tc>
                <a:extLst>
                  <a:ext uri="{0D108BD9-81ED-4DB2-BD59-A6C34878D82A}">
                    <a16:rowId xmlns:a16="http://schemas.microsoft.com/office/drawing/2014/main" val="2859577045"/>
                  </a:ext>
                </a:extLst>
              </a:tr>
              <a:tr h="781643">
                <a:tc>
                  <a:txBody>
                    <a:bodyPr/>
                    <a:lstStyle/>
                    <a:p>
                      <a:pPr algn="ctr"/>
                      <a:r>
                        <a:rPr lang="en-GB" dirty="0"/>
                        <a:t>Adolescence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a:t>An important status change following the onset of puberty during which a young person develops from a child into a adult. </a:t>
                      </a:r>
                    </a:p>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5487915"/>
                  </a:ext>
                </a:extLst>
              </a:tr>
              <a:tr h="781643">
                <a:tc>
                  <a:txBody>
                    <a:bodyPr/>
                    <a:lstStyle/>
                    <a:p>
                      <a:pPr algn="ctr"/>
                      <a:r>
                        <a:rPr lang="en-GB" dirty="0"/>
                        <a:t>Advocate</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4004193445"/>
                  </a:ext>
                </a:extLst>
              </a:tr>
              <a:tr h="781643">
                <a:tc>
                  <a:txBody>
                    <a:bodyPr/>
                    <a:lstStyle/>
                    <a:p>
                      <a:pPr algn="ctr"/>
                      <a:r>
                        <a:rPr lang="en-GB" dirty="0"/>
                        <a:t>Attachment</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1609015055"/>
                  </a:ext>
                </a:extLst>
              </a:tr>
              <a:tr h="781643">
                <a:tc>
                  <a:txBody>
                    <a:bodyPr/>
                    <a:lstStyle/>
                    <a:p>
                      <a:pPr algn="ctr"/>
                      <a:r>
                        <a:rPr lang="en-GB" dirty="0"/>
                        <a:t>Care package</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305835539"/>
                  </a:ext>
                </a:extLst>
              </a:tr>
              <a:tr h="781643">
                <a:tc>
                  <a:txBody>
                    <a:bodyPr/>
                    <a:lstStyle/>
                    <a:p>
                      <a:pPr algn="ctr"/>
                      <a:r>
                        <a:rPr lang="en-GB" dirty="0"/>
                        <a:t>Clinical Commissioning Groups (CCGs)</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360651910"/>
                  </a:ext>
                </a:extLst>
              </a:tr>
              <a:tr h="781643">
                <a:tc>
                  <a:txBody>
                    <a:bodyPr/>
                    <a:lstStyle/>
                    <a:p>
                      <a:pPr algn="ctr"/>
                      <a:r>
                        <a:rPr lang="en-GB" dirty="0"/>
                        <a:t>Development</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471158902"/>
                  </a:ext>
                </a:extLst>
              </a:tr>
              <a:tr h="781643">
                <a:tc>
                  <a:txBody>
                    <a:bodyPr/>
                    <a:lstStyle/>
                    <a:p>
                      <a:pPr algn="ctr"/>
                      <a:r>
                        <a:rPr lang="en-GB" dirty="0"/>
                        <a:t>Discrimination</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499787311"/>
                  </a:ext>
                </a:extLst>
              </a:tr>
              <a:tr h="781643">
                <a:tc>
                  <a:txBody>
                    <a:bodyPr/>
                    <a:lstStyle/>
                    <a:p>
                      <a:pPr algn="ctr"/>
                      <a:r>
                        <a:rPr lang="en-GB" dirty="0"/>
                        <a:t>Diversity</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1628823345"/>
                  </a:ext>
                </a:extLst>
              </a:tr>
              <a:tr h="781643">
                <a:tc>
                  <a:txBody>
                    <a:bodyPr/>
                    <a:lstStyle/>
                    <a:p>
                      <a:pPr algn="ctr"/>
                      <a:r>
                        <a:rPr lang="en-GB" dirty="0"/>
                        <a:t>Empathy </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1507914247"/>
                  </a:ext>
                </a:extLst>
              </a:tr>
              <a:tr h="781643">
                <a:tc>
                  <a:txBody>
                    <a:bodyPr/>
                    <a:lstStyle/>
                    <a:p>
                      <a:pPr algn="ctr"/>
                      <a:r>
                        <a:rPr lang="en-GB" dirty="0"/>
                        <a:t>Ethical</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3648356941"/>
                  </a:ext>
                </a:extLst>
              </a:tr>
            </a:tbl>
          </a:graphicData>
        </a:graphic>
      </p:graphicFrame>
      <p:sp>
        <p:nvSpPr>
          <p:cNvPr id="2" name="Slide Number Placeholder 1">
            <a:extLst>
              <a:ext uri="{FF2B5EF4-FFF2-40B4-BE49-F238E27FC236}">
                <a16:creationId xmlns:a16="http://schemas.microsoft.com/office/drawing/2014/main" id="{9E5A111D-064E-4CE6-B74E-ABF7503E1416}"/>
              </a:ext>
            </a:extLst>
          </p:cNvPr>
          <p:cNvSpPr>
            <a:spLocks noGrp="1"/>
          </p:cNvSpPr>
          <p:nvPr>
            <p:ph type="sldNum" sz="quarter" idx="12"/>
          </p:nvPr>
        </p:nvSpPr>
        <p:spPr/>
        <p:txBody>
          <a:bodyPr/>
          <a:lstStyle/>
          <a:p>
            <a:fld id="{42197ACC-EB3C-4466-A41B-F6CC006DF8B4}" type="slidenum">
              <a:rPr lang="en-GB" smtClean="0"/>
              <a:t>6</a:t>
            </a:fld>
            <a:endParaRPr lang="en-GB"/>
          </a:p>
        </p:txBody>
      </p:sp>
    </p:spTree>
    <p:extLst>
      <p:ext uri="{BB962C8B-B14F-4D97-AF65-F5344CB8AC3E}">
        <p14:creationId xmlns:p14="http://schemas.microsoft.com/office/powerpoint/2010/main" val="297929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238243470"/>
              </p:ext>
            </p:extLst>
          </p:nvPr>
        </p:nvGraphicFramePr>
        <p:xfrm>
          <a:off x="0" y="1232453"/>
          <a:ext cx="6858000" cy="8673546"/>
        </p:xfrm>
        <a:graphic>
          <a:graphicData uri="http://schemas.openxmlformats.org/drawingml/2006/table">
            <a:tbl>
              <a:tblPr firstRow="1" bandRow="1">
                <a:tableStyleId>{5940675A-B579-460E-94D1-54222C63F5DA}</a:tableStyleId>
              </a:tblPr>
              <a:tblGrid>
                <a:gridCol w="1732547">
                  <a:extLst>
                    <a:ext uri="{9D8B030D-6E8A-4147-A177-3AD203B41FA5}">
                      <a16:colId xmlns:a16="http://schemas.microsoft.com/office/drawing/2014/main" val="4230499068"/>
                    </a:ext>
                  </a:extLst>
                </a:gridCol>
                <a:gridCol w="4917173">
                  <a:extLst>
                    <a:ext uri="{9D8B030D-6E8A-4147-A177-3AD203B41FA5}">
                      <a16:colId xmlns:a16="http://schemas.microsoft.com/office/drawing/2014/main" val="4098062936"/>
                    </a:ext>
                  </a:extLst>
                </a:gridCol>
                <a:gridCol w="208280">
                  <a:extLst>
                    <a:ext uri="{9D8B030D-6E8A-4147-A177-3AD203B41FA5}">
                      <a16:colId xmlns:a16="http://schemas.microsoft.com/office/drawing/2014/main" val="1352746463"/>
                    </a:ext>
                  </a:extLst>
                </a:gridCol>
              </a:tblGrid>
              <a:tr h="326926">
                <a:tc>
                  <a:txBody>
                    <a:bodyPr/>
                    <a:lstStyle/>
                    <a:p>
                      <a:pPr algn="ctr"/>
                      <a:r>
                        <a:rPr lang="en-GB" sz="1200" b="1" dirty="0"/>
                        <a:t>Term</a:t>
                      </a:r>
                    </a:p>
                  </a:txBody>
                  <a:tcPr anchor="ctr"/>
                </a:tc>
                <a:tc>
                  <a:txBody>
                    <a:bodyPr/>
                    <a:lstStyle/>
                    <a:p>
                      <a:pPr algn="ctr"/>
                      <a:r>
                        <a:rPr lang="en-GB" sz="1200" b="1" dirty="0"/>
                        <a:t>Definition</a:t>
                      </a:r>
                    </a:p>
                  </a:txBody>
                  <a:tcPr anchor="ctr"/>
                </a:tc>
                <a:tc rowSpan="11">
                  <a:txBody>
                    <a:bodyPr/>
                    <a:lstStyle/>
                    <a:p>
                      <a:pPr algn="ctr"/>
                      <a:endParaRPr lang="en-GB" sz="1200" b="1" dirty="0"/>
                    </a:p>
                  </a:txBody>
                  <a:tcPr anchor="ctr"/>
                </a:tc>
                <a:extLst>
                  <a:ext uri="{0D108BD9-81ED-4DB2-BD59-A6C34878D82A}">
                    <a16:rowId xmlns:a16="http://schemas.microsoft.com/office/drawing/2014/main" val="2859577045"/>
                  </a:ext>
                </a:extLst>
              </a:tr>
              <a:tr h="834662">
                <a:tc>
                  <a:txBody>
                    <a:bodyPr/>
                    <a:lstStyle/>
                    <a:p>
                      <a:pPr algn="ctr"/>
                      <a:r>
                        <a:rPr lang="en-GB" dirty="0"/>
                        <a:t>Fine Motor Skills</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5487915"/>
                  </a:ext>
                </a:extLst>
              </a:tr>
              <a:tr h="834662">
                <a:tc>
                  <a:txBody>
                    <a:bodyPr/>
                    <a:lstStyle/>
                    <a:p>
                      <a:pPr algn="ctr"/>
                      <a:r>
                        <a:rPr lang="en-GB" dirty="0"/>
                        <a:t>Growth </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4004193445"/>
                  </a:ext>
                </a:extLst>
              </a:tr>
              <a:tr h="834662">
                <a:tc>
                  <a:txBody>
                    <a:bodyPr/>
                    <a:lstStyle/>
                    <a:p>
                      <a:pPr algn="ctr"/>
                      <a:r>
                        <a:rPr lang="en-GB" dirty="0"/>
                        <a:t>Holistic Approach</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1609015055"/>
                  </a:ext>
                </a:extLst>
              </a:tr>
              <a:tr h="834662">
                <a:tc>
                  <a:txBody>
                    <a:bodyPr/>
                    <a:lstStyle/>
                    <a:p>
                      <a:pPr algn="ctr"/>
                      <a:r>
                        <a:rPr lang="en-GB" dirty="0"/>
                        <a:t>Milestone </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305835539"/>
                  </a:ext>
                </a:extLst>
              </a:tr>
              <a:tr h="834662">
                <a:tc>
                  <a:txBody>
                    <a:bodyPr/>
                    <a:lstStyle/>
                    <a:p>
                      <a:pPr algn="ctr"/>
                      <a:r>
                        <a:rPr lang="en-GB" dirty="0"/>
                        <a:t>Nature</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360651910"/>
                  </a:ext>
                </a:extLst>
              </a:tr>
              <a:tr h="834662">
                <a:tc>
                  <a:txBody>
                    <a:bodyPr/>
                    <a:lstStyle/>
                    <a:p>
                      <a:pPr algn="ctr"/>
                      <a:r>
                        <a:rPr lang="en-GB" dirty="0"/>
                        <a:t>Nurture</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471158902"/>
                  </a:ext>
                </a:extLst>
              </a:tr>
              <a:tr h="834662">
                <a:tc>
                  <a:txBody>
                    <a:bodyPr/>
                    <a:lstStyle/>
                    <a:p>
                      <a:pPr algn="ctr"/>
                      <a:r>
                        <a:rPr lang="en-GB" dirty="0"/>
                        <a:t>Risk Assessment </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2499787311"/>
                  </a:ext>
                </a:extLst>
              </a:tr>
              <a:tr h="834662">
                <a:tc>
                  <a:txBody>
                    <a:bodyPr/>
                    <a:lstStyle/>
                    <a:p>
                      <a:pPr algn="ctr"/>
                      <a:r>
                        <a:rPr lang="en-GB" dirty="0"/>
                        <a:t>Safeguarding </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1628823345"/>
                  </a:ext>
                </a:extLst>
              </a:tr>
              <a:tr h="834662">
                <a:tc>
                  <a:txBody>
                    <a:bodyPr/>
                    <a:lstStyle/>
                    <a:p>
                      <a:pPr algn="ctr"/>
                      <a:r>
                        <a:rPr lang="en-GB" dirty="0"/>
                        <a:t>Self-Concept</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1507914247"/>
                  </a:ext>
                </a:extLst>
              </a:tr>
              <a:tr h="834662">
                <a:tc>
                  <a:txBody>
                    <a:bodyPr/>
                    <a:lstStyle/>
                    <a:p>
                      <a:pPr algn="ctr"/>
                      <a:r>
                        <a:rPr lang="en-GB" dirty="0"/>
                        <a:t>Self-Esteem </a:t>
                      </a:r>
                    </a:p>
                  </a:txBody>
                  <a:tcPr anchor="ctr"/>
                </a:tc>
                <a:tc>
                  <a:txBody>
                    <a:bodyPr/>
                    <a:lstStyle/>
                    <a:p>
                      <a:pPr algn="ctr"/>
                      <a:endParaRPr lang="en-GB" sz="1100" dirty="0"/>
                    </a:p>
                  </a:txBody>
                  <a:tcPr anchor="ctr"/>
                </a:tc>
                <a:tc vMerge="1">
                  <a:txBody>
                    <a:bodyPr/>
                    <a:lstStyle/>
                    <a:p>
                      <a:pPr algn="ctr"/>
                      <a:endParaRPr lang="en-GB" sz="1100" dirty="0"/>
                    </a:p>
                  </a:txBody>
                  <a:tcPr anchor="ctr"/>
                </a:tc>
                <a:extLst>
                  <a:ext uri="{0D108BD9-81ED-4DB2-BD59-A6C34878D82A}">
                    <a16:rowId xmlns:a16="http://schemas.microsoft.com/office/drawing/2014/main" val="3648356941"/>
                  </a:ext>
                </a:extLst>
              </a:tr>
            </a:tbl>
          </a:graphicData>
        </a:graphic>
      </p:graphicFrame>
      <p:sp>
        <p:nvSpPr>
          <p:cNvPr id="2" name="Slide Number Placeholder 1">
            <a:extLst>
              <a:ext uri="{FF2B5EF4-FFF2-40B4-BE49-F238E27FC236}">
                <a16:creationId xmlns:a16="http://schemas.microsoft.com/office/drawing/2014/main" id="{798D3217-0EA7-4DE8-B5F9-3A6D515D2701}"/>
              </a:ext>
            </a:extLst>
          </p:cNvPr>
          <p:cNvSpPr>
            <a:spLocks noGrp="1"/>
          </p:cNvSpPr>
          <p:nvPr>
            <p:ph type="sldNum" sz="quarter" idx="12"/>
          </p:nvPr>
        </p:nvSpPr>
        <p:spPr/>
        <p:txBody>
          <a:bodyPr/>
          <a:lstStyle/>
          <a:p>
            <a:fld id="{42197ACC-EB3C-4466-A41B-F6CC006DF8B4}" type="slidenum">
              <a:rPr lang="en-GB" smtClean="0"/>
              <a:t>7</a:t>
            </a:fld>
            <a:endParaRPr lang="en-GB"/>
          </a:p>
        </p:txBody>
      </p:sp>
    </p:spTree>
    <p:extLst>
      <p:ext uri="{BB962C8B-B14F-4D97-AF65-F5344CB8AC3E}">
        <p14:creationId xmlns:p14="http://schemas.microsoft.com/office/powerpoint/2010/main" val="207172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Point Star 4">
            <a:extLst>
              <a:ext uri="{FF2B5EF4-FFF2-40B4-BE49-F238E27FC236}">
                <a16:creationId xmlns:a16="http://schemas.microsoft.com/office/drawing/2014/main" id="{8BA12546-4386-421F-BBBA-64EC67640E8B}"/>
              </a:ext>
            </a:extLst>
          </p:cNvPr>
          <p:cNvSpPr/>
          <p:nvPr/>
        </p:nvSpPr>
        <p:spPr>
          <a:xfrm>
            <a:off x="497204" y="1774912"/>
            <a:ext cx="1978001" cy="1901738"/>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district nurse will only work with the elderly.</a:t>
            </a:r>
          </a:p>
        </p:txBody>
      </p:sp>
      <p:sp>
        <p:nvSpPr>
          <p:cNvPr id="5" name="12-Point Star 5">
            <a:extLst>
              <a:ext uri="{FF2B5EF4-FFF2-40B4-BE49-F238E27FC236}">
                <a16:creationId xmlns:a16="http://schemas.microsoft.com/office/drawing/2014/main" id="{EEFF70ED-25BA-4183-91A3-04DC0EC13475}"/>
              </a:ext>
            </a:extLst>
          </p:cNvPr>
          <p:cNvSpPr/>
          <p:nvPr/>
        </p:nvSpPr>
        <p:spPr>
          <a:xfrm>
            <a:off x="4234890" y="7235563"/>
            <a:ext cx="2432609" cy="1848514"/>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Auxiliary nurses help support other nurses to do their roles. </a:t>
            </a:r>
          </a:p>
        </p:txBody>
      </p:sp>
      <p:sp>
        <p:nvSpPr>
          <p:cNvPr id="6" name="12-Point Star 6">
            <a:extLst>
              <a:ext uri="{FF2B5EF4-FFF2-40B4-BE49-F238E27FC236}">
                <a16:creationId xmlns:a16="http://schemas.microsoft.com/office/drawing/2014/main" id="{A1E4ED57-51A1-4957-89E3-F2F17990C843}"/>
              </a:ext>
            </a:extLst>
          </p:cNvPr>
          <p:cNvSpPr/>
          <p:nvPr/>
        </p:nvSpPr>
        <p:spPr>
          <a:xfrm>
            <a:off x="3428999" y="1426164"/>
            <a:ext cx="2564990" cy="2250486"/>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palliative care nurse will get involved with everyone who gets coronavirus.</a:t>
            </a:r>
          </a:p>
        </p:txBody>
      </p:sp>
      <p:sp>
        <p:nvSpPr>
          <p:cNvPr id="7" name="12-Point Star 7">
            <a:extLst>
              <a:ext uri="{FF2B5EF4-FFF2-40B4-BE49-F238E27FC236}">
                <a16:creationId xmlns:a16="http://schemas.microsoft.com/office/drawing/2014/main" id="{20C6F292-3773-4B83-B097-CEFCD9193A1E}"/>
              </a:ext>
            </a:extLst>
          </p:cNvPr>
          <p:cNvSpPr/>
          <p:nvPr/>
        </p:nvSpPr>
        <p:spPr>
          <a:xfrm>
            <a:off x="594108" y="7429011"/>
            <a:ext cx="2834891" cy="1899162"/>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Only phlebotomists are allowed to take blood.</a:t>
            </a:r>
          </a:p>
        </p:txBody>
      </p:sp>
      <p:sp>
        <p:nvSpPr>
          <p:cNvPr id="8" name="12-Point Star 8">
            <a:extLst>
              <a:ext uri="{FF2B5EF4-FFF2-40B4-BE49-F238E27FC236}">
                <a16:creationId xmlns:a16="http://schemas.microsoft.com/office/drawing/2014/main" id="{E3F668E9-B8D6-4594-9DD1-E01E040D4E36}"/>
              </a:ext>
            </a:extLst>
          </p:cNvPr>
          <p:cNvSpPr/>
          <p:nvPr/>
        </p:nvSpPr>
        <p:spPr>
          <a:xfrm>
            <a:off x="3924301" y="4248150"/>
            <a:ext cx="2190458" cy="1848515"/>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Domiciliary carers provide care in the home. </a:t>
            </a:r>
          </a:p>
        </p:txBody>
      </p:sp>
      <p:sp>
        <p:nvSpPr>
          <p:cNvPr id="9" name="12-Point Star 9">
            <a:extLst>
              <a:ext uri="{FF2B5EF4-FFF2-40B4-BE49-F238E27FC236}">
                <a16:creationId xmlns:a16="http://schemas.microsoft.com/office/drawing/2014/main" id="{7046C188-C75B-4488-9541-60161DB0C1E1}"/>
              </a:ext>
            </a:extLst>
          </p:cNvPr>
          <p:cNvSpPr/>
          <p:nvPr/>
        </p:nvSpPr>
        <p:spPr>
          <a:xfrm>
            <a:off x="247650" y="4435152"/>
            <a:ext cx="2872187" cy="2403797"/>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chemeClr val="tx1"/>
                </a:solidFill>
                <a:latin typeface="Century Gothic" panose="020B0502020202020204" pitchFamily="34" charset="0"/>
              </a:rPr>
              <a:t>Adult social workers support people with poor mental health.</a:t>
            </a:r>
          </a:p>
        </p:txBody>
      </p:sp>
      <p:sp>
        <p:nvSpPr>
          <p:cNvPr id="10" name="Rectangle 9">
            <a:extLst>
              <a:ext uri="{FF2B5EF4-FFF2-40B4-BE49-F238E27FC236}">
                <a16:creationId xmlns:a16="http://schemas.microsoft.com/office/drawing/2014/main" id="{DC116C8B-457D-48A6-A0E2-00DD6F0B7CE2}"/>
              </a:ext>
            </a:extLst>
          </p:cNvPr>
          <p:cNvSpPr/>
          <p:nvPr/>
        </p:nvSpPr>
        <p:spPr>
          <a:xfrm>
            <a:off x="2089751" y="203759"/>
            <a:ext cx="2145139" cy="438582"/>
          </a:xfrm>
          <a:prstGeom prst="rect">
            <a:avLst/>
          </a:prstGeom>
        </p:spPr>
        <p:txBody>
          <a:bodyPr wrap="none">
            <a:spAutoFit/>
          </a:bodyPr>
          <a:lstStyle/>
          <a:p>
            <a:pPr algn="ctr"/>
            <a:r>
              <a:rPr lang="en-GB" sz="2250" b="1" dirty="0">
                <a:solidFill>
                  <a:schemeClr val="accent1"/>
                </a:solidFill>
                <a:latin typeface="Century Gothic" panose="020B0502020202020204" pitchFamily="34" charset="0"/>
              </a:rPr>
              <a:t>True or False? </a:t>
            </a:r>
          </a:p>
        </p:txBody>
      </p:sp>
      <p:sp>
        <p:nvSpPr>
          <p:cNvPr id="2" name="TextBox 1">
            <a:extLst>
              <a:ext uri="{FF2B5EF4-FFF2-40B4-BE49-F238E27FC236}">
                <a16:creationId xmlns:a16="http://schemas.microsoft.com/office/drawing/2014/main" id="{AAF044D9-BB1D-43EC-9F79-D6D984412A1B}"/>
              </a:ext>
            </a:extLst>
          </p:cNvPr>
          <p:cNvSpPr txBox="1"/>
          <p:nvPr/>
        </p:nvSpPr>
        <p:spPr>
          <a:xfrm>
            <a:off x="497204" y="642341"/>
            <a:ext cx="5863592" cy="923330"/>
          </a:xfrm>
          <a:prstGeom prst="rect">
            <a:avLst/>
          </a:prstGeom>
          <a:noFill/>
        </p:spPr>
        <p:txBody>
          <a:bodyPr wrap="square" rtlCol="0">
            <a:spAutoFit/>
          </a:bodyPr>
          <a:lstStyle/>
          <a:p>
            <a:r>
              <a:rPr lang="en-GB" dirty="0"/>
              <a:t>Colour code the statements in order to show if they are true or false. </a:t>
            </a:r>
          </a:p>
          <a:p>
            <a:r>
              <a:rPr lang="en-GB" dirty="0"/>
              <a:t>		True				False</a:t>
            </a:r>
          </a:p>
        </p:txBody>
      </p:sp>
      <p:sp>
        <p:nvSpPr>
          <p:cNvPr id="3" name="Rectangle 2">
            <a:extLst>
              <a:ext uri="{FF2B5EF4-FFF2-40B4-BE49-F238E27FC236}">
                <a16:creationId xmlns:a16="http://schemas.microsoft.com/office/drawing/2014/main" id="{84DE1C12-8BE0-48F2-9CF1-38D85A1AE9EB}"/>
              </a:ext>
            </a:extLst>
          </p:cNvPr>
          <p:cNvSpPr/>
          <p:nvPr/>
        </p:nvSpPr>
        <p:spPr>
          <a:xfrm>
            <a:off x="914400"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F19D761-41F0-4957-A562-3A59968AC951}"/>
              </a:ext>
            </a:extLst>
          </p:cNvPr>
          <p:cNvSpPr/>
          <p:nvPr/>
        </p:nvSpPr>
        <p:spPr>
          <a:xfrm>
            <a:off x="2713977"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7E5295E8-1F1E-401A-8F08-49814F487854}"/>
              </a:ext>
            </a:extLst>
          </p:cNvPr>
          <p:cNvSpPr>
            <a:spLocks noGrp="1"/>
          </p:cNvSpPr>
          <p:nvPr>
            <p:ph type="sldNum" sz="quarter" idx="12"/>
          </p:nvPr>
        </p:nvSpPr>
        <p:spPr/>
        <p:txBody>
          <a:bodyPr/>
          <a:lstStyle/>
          <a:p>
            <a:fld id="{42197ACC-EB3C-4466-A41B-F6CC006DF8B4}" type="slidenum">
              <a:rPr lang="en-GB" smtClean="0"/>
              <a:t>8</a:t>
            </a:fld>
            <a:endParaRPr lang="en-GB"/>
          </a:p>
        </p:txBody>
      </p:sp>
      <p:pic>
        <p:nvPicPr>
          <p:cNvPr id="13" name="Picture 12" descr="Colleges in South Shields - Academies &amp;amp; Universities">
            <a:extLst>
              <a:ext uri="{FF2B5EF4-FFF2-40B4-BE49-F238E27FC236}">
                <a16:creationId xmlns:a16="http://schemas.microsoft.com/office/drawing/2014/main" id="{33EB4BDF-8FA8-4A51-B9D7-CC316CA88C3F}"/>
              </a:ext>
            </a:extLst>
          </p:cNvPr>
          <p:cNvPicPr/>
          <p:nvPr/>
        </p:nvPicPr>
        <p:blipFill>
          <a:blip r:embed="rId2">
            <a:extLst>
              <a:ext uri="{28A0092B-C50C-407E-A947-70E740481C1C}">
                <a14:useLocalDpi xmlns:a14="http://schemas.microsoft.com/office/drawing/2010/main" val="0"/>
              </a:ext>
            </a:extLst>
          </a:blip>
          <a:srcRect l="31136" t="16994" r="31136" b="15686"/>
          <a:stretch>
            <a:fillRect/>
          </a:stretch>
        </p:blipFill>
        <p:spPr bwMode="auto">
          <a:xfrm>
            <a:off x="6102169" y="9121437"/>
            <a:ext cx="710861" cy="735845"/>
          </a:xfrm>
          <a:prstGeom prst="rect">
            <a:avLst/>
          </a:prstGeom>
          <a:noFill/>
          <a:ln>
            <a:noFill/>
          </a:ln>
        </p:spPr>
      </p:pic>
    </p:spTree>
    <p:extLst>
      <p:ext uri="{BB962C8B-B14F-4D97-AF65-F5344CB8AC3E}">
        <p14:creationId xmlns:p14="http://schemas.microsoft.com/office/powerpoint/2010/main" val="642205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DEB7F535F114B85D5670462DE7652" ma:contentTypeVersion="11" ma:contentTypeDescription="Create a new document." ma:contentTypeScope="" ma:versionID="4230226b06f2acfc812e6b6dc38f4fc2">
  <xsd:schema xmlns:xsd="http://www.w3.org/2001/XMLSchema" xmlns:xs="http://www.w3.org/2001/XMLSchema" xmlns:p="http://schemas.microsoft.com/office/2006/metadata/properties" xmlns:ns2="77118728-2be9-44af-b46e-ae9892377dc6" xmlns:ns3="ee0624f3-f323-4c68-81f2-9919d7658a34" targetNamespace="http://schemas.microsoft.com/office/2006/metadata/properties" ma:root="true" ma:fieldsID="00c1f72fbb0c473adf51504a2e45ebf8" ns2:_="" ns3:_="">
    <xsd:import namespace="77118728-2be9-44af-b46e-ae9892377dc6"/>
    <xsd:import namespace="ee0624f3-f323-4c68-81f2-9919d7658a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18728-2be9-44af-b46e-ae9892377d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048cd5e-80d7-43cd-959c-e6f0153a1bd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0624f3-f323-4c68-81f2-9919d7658a3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6056583-e280-4612-80c0-197c0412f8a0}" ma:internalName="TaxCatchAll" ma:showField="CatchAllData" ma:web="ee0624f3-f323-4c68-81f2-9919d7658a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7118728-2be9-44af-b46e-ae9892377dc6">
      <Terms xmlns="http://schemas.microsoft.com/office/infopath/2007/PartnerControls"/>
    </lcf76f155ced4ddcb4097134ff3c332f>
    <TaxCatchAll xmlns="ee0624f3-f323-4c68-81f2-9919d7658a34" xsi:nil="true"/>
  </documentManagement>
</p:properties>
</file>

<file path=customXml/itemProps1.xml><?xml version="1.0" encoding="utf-8"?>
<ds:datastoreItem xmlns:ds="http://schemas.openxmlformats.org/officeDocument/2006/customXml" ds:itemID="{9148B664-E291-4230-8E93-5DB5382C405F}"/>
</file>

<file path=customXml/itemProps2.xml><?xml version="1.0" encoding="utf-8"?>
<ds:datastoreItem xmlns:ds="http://schemas.openxmlformats.org/officeDocument/2006/customXml" ds:itemID="{BBB5E93F-4DAE-42DE-A65F-3137F34E1A94}">
  <ds:schemaRefs>
    <ds:schemaRef ds:uri="http://schemas.microsoft.com/sharepoint/v3/contenttype/forms"/>
  </ds:schemaRefs>
</ds:datastoreItem>
</file>

<file path=customXml/itemProps3.xml><?xml version="1.0" encoding="utf-8"?>
<ds:datastoreItem xmlns:ds="http://schemas.openxmlformats.org/officeDocument/2006/customXml" ds:itemID="{D3A780E6-3300-4141-80CF-1035F150ADD3}">
  <ds:schemaRefs>
    <ds:schemaRef ds:uri="http://schemas.microsoft.com/office/2006/documentManagement/types"/>
    <ds:schemaRef ds:uri="http://purl.org/dc/elements/1.1/"/>
    <ds:schemaRef ds:uri="30aae7b2-642f-41b8-a4e6-290acbe00346"/>
    <ds:schemaRef ds:uri="22f8f695-1c5a-4817-a68a-82578e610226"/>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1356</TotalTime>
  <Words>641</Words>
  <Application>Microsoft Office PowerPoint</Application>
  <PresentationFormat>A4 Paper (210x297 mm)</PresentationFormat>
  <Paragraphs>109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Calibri Light</vt:lpstr>
      <vt:lpstr>Century Gothic</vt:lpstr>
      <vt:lpstr>Office Theme</vt:lpstr>
      <vt:lpstr>St Wilfrid’s Level 3 Health and Social Care</vt:lpstr>
      <vt:lpstr>PowerPoint Presentation</vt:lpstr>
      <vt:lpstr>Beyond</vt:lpstr>
      <vt:lpstr>Beyond</vt:lpstr>
      <vt:lpstr>Health and Social Care in the Media</vt:lpstr>
      <vt:lpstr>PowerPoint Presentation</vt:lpstr>
      <vt:lpstr>PowerPoint Presentation</vt:lpstr>
      <vt:lpstr>PowerPoint Presentation</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Timms</dc:creator>
  <cp:lastModifiedBy>Angela Flannery</cp:lastModifiedBy>
  <cp:revision>118</cp:revision>
  <dcterms:created xsi:type="dcterms:W3CDTF">2020-03-22T16:46:05Z</dcterms:created>
  <dcterms:modified xsi:type="dcterms:W3CDTF">2024-07-04T10:41:05Z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0x010100C63DEB7F535F114B85D5670462DE7652</vt:lpwstr>
  </property>
</Properties>
</file>