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>
        <p:scale>
          <a:sx n="60" d="100"/>
          <a:sy n="60" d="100"/>
        </p:scale>
        <p:origin x="1728" y="-8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6350" y="-15054"/>
            <a:ext cx="6877353" cy="12222107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7947" y="4274727"/>
            <a:ext cx="4370039" cy="2926759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7947" y="7201483"/>
            <a:ext cx="4370039" cy="1950043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80EAF-D3B8-47E4-9B49-885065EC4572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480E8-C502-49AF-A267-72DF9CBE15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19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3734"/>
            <a:ext cx="4760786" cy="6050844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7947378"/>
            <a:ext cx="4760786" cy="2792821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80EAF-D3B8-47E4-9B49-885065EC4572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480E8-C502-49AF-A267-72DF9CBE15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696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64" y="1083733"/>
            <a:ext cx="4554137" cy="5373511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25806" y="6457245"/>
            <a:ext cx="4064853" cy="677333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7947378"/>
            <a:ext cx="4760786" cy="2792821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80EAF-D3B8-47E4-9B49-885065EC4572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480E8-C502-49AF-A267-72DF9CBE15B6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362034" y="1405116"/>
            <a:ext cx="342989" cy="103960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60775" y="5131655"/>
            <a:ext cx="342989" cy="103960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4575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434645"/>
            <a:ext cx="4760786" cy="4614151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8048796"/>
            <a:ext cx="4760786" cy="2691403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80EAF-D3B8-47E4-9B49-885065EC4572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480E8-C502-49AF-A267-72DF9CBE15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01209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64" y="1083733"/>
            <a:ext cx="4554137" cy="5373511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198" y="7134578"/>
            <a:ext cx="4760787" cy="914219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8048796"/>
            <a:ext cx="4760786" cy="2691403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80EAF-D3B8-47E4-9B49-885065EC4572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480E8-C502-49AF-A267-72DF9CBE15B6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362034" y="1405116"/>
            <a:ext cx="342989" cy="103960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60775" y="5131655"/>
            <a:ext cx="342989" cy="103960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52283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886" y="1083733"/>
            <a:ext cx="4756099" cy="5373511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198" y="7134578"/>
            <a:ext cx="4760787" cy="914219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8048796"/>
            <a:ext cx="4760786" cy="2691403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80EAF-D3B8-47E4-9B49-885065EC4572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480E8-C502-49AF-A267-72DF9CBE15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156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80EAF-D3B8-47E4-9B49-885065EC4572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480E8-C502-49AF-A267-72DF9CBE15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58255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82984" y="1083734"/>
            <a:ext cx="734109" cy="9335913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1083734"/>
            <a:ext cx="3896270" cy="933591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80EAF-D3B8-47E4-9B49-885065EC4572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480E8-C502-49AF-A267-72DF9CBE15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299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80EAF-D3B8-47E4-9B49-885065EC4572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480E8-C502-49AF-A267-72DF9CBE15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5829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801544"/>
            <a:ext cx="4760786" cy="3247255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8048796"/>
            <a:ext cx="4760786" cy="15296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80EAF-D3B8-47E4-9B49-885065EC4572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480E8-C502-49AF-A267-72DF9CBE15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383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3733"/>
            <a:ext cx="4760786" cy="23480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841047"/>
            <a:ext cx="2316082" cy="6899150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1903" y="3841050"/>
            <a:ext cx="2316083" cy="6899152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80EAF-D3B8-47E4-9B49-885065EC4572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480E8-C502-49AF-A267-72DF9CBE15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045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3733"/>
            <a:ext cx="4760785" cy="234808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3841747"/>
            <a:ext cx="2318004" cy="1024466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199" y="4866216"/>
            <a:ext cx="2318004" cy="587398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99980" y="3841747"/>
            <a:ext cx="2318004" cy="1024466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899980" y="4866216"/>
            <a:ext cx="2318004" cy="587398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80EAF-D3B8-47E4-9B49-885065EC4572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480E8-C502-49AF-A267-72DF9CBE15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793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083733"/>
            <a:ext cx="4760786" cy="23480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80EAF-D3B8-47E4-9B49-885065EC4572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480E8-C502-49AF-A267-72DF9CBE15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081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80EAF-D3B8-47E4-9B49-885065EC4572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480E8-C502-49AF-A267-72DF9CBE15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7802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664185"/>
            <a:ext cx="2092637" cy="2272828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8456" y="915423"/>
            <a:ext cx="2539528" cy="982477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4937012"/>
            <a:ext cx="2092637" cy="4594576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80EAF-D3B8-47E4-9B49-885065EC4572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480E8-C502-49AF-A267-72DF9CBE15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3927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8534400"/>
            <a:ext cx="4760786" cy="100753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199" y="1083733"/>
            <a:ext cx="4760786" cy="6836832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9541934"/>
            <a:ext cx="4760786" cy="1198265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80EAF-D3B8-47E4-9B49-885065EC4572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480E8-C502-49AF-A267-72DF9CBE15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787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6350" y="-15054"/>
            <a:ext cx="6877354" cy="12222107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083733"/>
            <a:ext cx="4760785" cy="23480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3841050"/>
            <a:ext cx="4760786" cy="6899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53944" y="10740202"/>
            <a:ext cx="513099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80EAF-D3B8-47E4-9B49-885065EC4572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10740202"/>
            <a:ext cx="346723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3507" y="10740202"/>
            <a:ext cx="384479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4B4480E8-C502-49AF-A267-72DF9CBE15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1179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" TargetMode="External"/><Relationship Id="rId2" Type="http://schemas.openxmlformats.org/officeDocument/2006/relationships/hyperlink" Target="https://www.judiciary.uk/about-the-judiciary/the-justice-system/court-structure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lawsociety.org.uk/en/public/for-public-visitors/resources/glossar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3ACBCDE-B3EF-4D46-AFDE-248ED5B98894}"/>
              </a:ext>
            </a:extLst>
          </p:cNvPr>
          <p:cNvSpPr/>
          <p:nvPr/>
        </p:nvSpPr>
        <p:spPr>
          <a:xfrm>
            <a:off x="952500" y="285750"/>
            <a:ext cx="5029200" cy="1219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>
                <a:latin typeface="Century Gothic" panose="020B0502020202020204" pitchFamily="34" charset="0"/>
              </a:rPr>
              <a:t>St. Wilfrid’s RC College Sixth Form</a:t>
            </a:r>
          </a:p>
        </p:txBody>
      </p:sp>
      <p:pic>
        <p:nvPicPr>
          <p:cNvPr id="1026" name="Picture 2" descr="St. Wilfrid's RC Col (@StWilfridsRCcol) / Twitter">
            <a:extLst>
              <a:ext uri="{FF2B5EF4-FFF2-40B4-BE49-F238E27FC236}">
                <a16:creationId xmlns:a16="http://schemas.microsoft.com/office/drawing/2014/main" id="{F7B53060-A13C-48C1-8A7F-460EE4F60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543" y="4922043"/>
            <a:ext cx="3490913" cy="3490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3ECF25-21C6-4392-B89D-28AC7D0FB24D}"/>
              </a:ext>
            </a:extLst>
          </p:cNvPr>
          <p:cNvSpPr/>
          <p:nvPr/>
        </p:nvSpPr>
        <p:spPr>
          <a:xfrm>
            <a:off x="952500" y="4000499"/>
            <a:ext cx="5029200" cy="6357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latin typeface="Century Gothic" panose="020B0502020202020204" pitchFamily="34" charset="0"/>
              </a:rPr>
              <a:t>Law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16C62A-DF2A-4F53-98B1-F7FCD2B8010D}"/>
              </a:ext>
            </a:extLst>
          </p:cNvPr>
          <p:cNvSpPr/>
          <p:nvPr/>
        </p:nvSpPr>
        <p:spPr>
          <a:xfrm>
            <a:off x="952500" y="10131028"/>
            <a:ext cx="5029200" cy="15692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>
                <a:latin typeface="Century Gothic" panose="020B0502020202020204" pitchFamily="34" charset="0"/>
              </a:rPr>
              <a:t>Year 12 Bridging Course</a:t>
            </a:r>
          </a:p>
          <a:p>
            <a:pPr algn="ctr"/>
            <a:r>
              <a:rPr lang="en-GB" sz="3200" dirty="0">
                <a:latin typeface="Century Gothic" panose="020B0502020202020204" pitchFamily="34" charset="0"/>
              </a:rPr>
              <a:t>2025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0A6FF0-10D8-4DFE-B2A0-3298578D7D8D}"/>
              </a:ext>
            </a:extLst>
          </p:cNvPr>
          <p:cNvSpPr txBox="1"/>
          <p:nvPr/>
        </p:nvSpPr>
        <p:spPr>
          <a:xfrm>
            <a:off x="6286500" y="11468100"/>
            <a:ext cx="742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entury Gothic" panose="020B0502020202020204" pitchFamily="34" charset="0"/>
              </a:rPr>
              <a:t>1.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B5003D3-2A6E-46E1-9966-2A62DFCF3218}"/>
              </a:ext>
            </a:extLst>
          </p:cNvPr>
          <p:cNvSpPr/>
          <p:nvPr/>
        </p:nvSpPr>
        <p:spPr>
          <a:xfrm>
            <a:off x="-1038225" y="11837432"/>
            <a:ext cx="9010650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kern="1400" dirty="0">
                <a:latin typeface="Century Gothic" panose="020B0502020202020204" pitchFamily="34" charset="0"/>
              </a:rPr>
              <a:t>Contact Mrs Wood with any questions or queries</a:t>
            </a:r>
          </a:p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en-GB" sz="800" kern="1400" dirty="0">
                <a:solidFill>
                  <a:srgbClr val="FFFFFF"/>
                </a:solidFill>
                <a:latin typeface="Constantia" panose="02030602050306030303" pitchFamily="18" charset="0"/>
              </a:rPr>
              <a:t> </a:t>
            </a:r>
            <a:endParaRPr lang="en-GB" sz="800" kern="1400" dirty="0">
              <a:ln>
                <a:noFill/>
              </a:ln>
              <a:solidFill>
                <a:srgbClr val="FFFFFF"/>
              </a:solidFill>
              <a:effectLst/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356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8A4A7B0-ACC9-4A4B-A0A0-7A9876176DA1}"/>
              </a:ext>
            </a:extLst>
          </p:cNvPr>
          <p:cNvSpPr/>
          <p:nvPr/>
        </p:nvSpPr>
        <p:spPr>
          <a:xfrm>
            <a:off x="-1038225" y="11837432"/>
            <a:ext cx="9010650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kern="1400" dirty="0">
                <a:latin typeface="Century Gothic" panose="020B0502020202020204" pitchFamily="34" charset="0"/>
              </a:rPr>
              <a:t>Contact Mrs Wood  with any questions or queries</a:t>
            </a:r>
          </a:p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en-GB" sz="800" kern="1400" dirty="0">
                <a:solidFill>
                  <a:srgbClr val="FFFFFF"/>
                </a:solidFill>
                <a:latin typeface="Constantia" panose="02030602050306030303" pitchFamily="18" charset="0"/>
              </a:rPr>
              <a:t> </a:t>
            </a:r>
            <a:endParaRPr lang="en-GB" sz="800" kern="1400" dirty="0">
              <a:ln>
                <a:noFill/>
              </a:ln>
              <a:solidFill>
                <a:srgbClr val="FFFFFF"/>
              </a:solidFill>
              <a:effectLst/>
              <a:latin typeface="Constantia" panose="02030602050306030303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610FBC-91DF-41FA-BD9D-626EEC571DD8}"/>
              </a:ext>
            </a:extLst>
          </p:cNvPr>
          <p:cNvSpPr txBox="1"/>
          <p:nvPr/>
        </p:nvSpPr>
        <p:spPr>
          <a:xfrm>
            <a:off x="6310313" y="11602998"/>
            <a:ext cx="742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entury Gothic" panose="020B0502020202020204" pitchFamily="34" charset="0"/>
              </a:rPr>
              <a:t>2.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0866AFC-FCD3-4BC3-A48D-8DD63A214873}"/>
              </a:ext>
            </a:extLst>
          </p:cNvPr>
          <p:cNvSpPr/>
          <p:nvPr/>
        </p:nvSpPr>
        <p:spPr>
          <a:xfrm>
            <a:off x="228598" y="152400"/>
            <a:ext cx="6496050" cy="25196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600" b="1" u="sng" dirty="0">
                <a:latin typeface="Century Gothic" panose="020B0502020202020204" pitchFamily="34" charset="0"/>
              </a:rPr>
              <a:t>WELCOME!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altLang="en-US" sz="1600" u="sng" dirty="0">
              <a:latin typeface="Century Gothic" panose="020B0502020202020204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600" dirty="0">
                <a:latin typeface="Century Gothic" panose="020B0502020202020204" pitchFamily="34" charset="0"/>
              </a:rPr>
              <a:t>Every single part of your life is 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600" dirty="0">
                <a:latin typeface="Century Gothic" panose="020B0502020202020204" pitchFamily="34" charset="0"/>
              </a:rPr>
              <a:t>impacted by the law.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altLang="en-US" sz="1600" dirty="0">
              <a:latin typeface="Century Gothic" panose="020B0502020202020204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600" dirty="0">
                <a:latin typeface="Century Gothic" panose="020B0502020202020204" pitchFamily="34" charset="0"/>
              </a:rPr>
              <a:t>Over the next two years, you are going to study some of the key areas which govern what people can and cannot do in England and Wales.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altLang="en-US" sz="1600" dirty="0">
              <a:latin typeface="Century Gothic" panose="020B0502020202020204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600" dirty="0">
                <a:latin typeface="Century Gothic" panose="020B0502020202020204" pitchFamily="34" charset="0"/>
              </a:rPr>
              <a:t>Attempt each of the 4 following tasks to the best of your ability. </a:t>
            </a:r>
            <a:endParaRPr lang="en-US" altLang="en-US" sz="1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AD8218A-D82C-43B4-B3EE-ECDF71C28DA3}"/>
              </a:ext>
            </a:extLst>
          </p:cNvPr>
          <p:cNvSpPr/>
          <p:nvPr/>
        </p:nvSpPr>
        <p:spPr>
          <a:xfrm>
            <a:off x="252412" y="2856742"/>
            <a:ext cx="6429376" cy="87960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b="1" u="sng" dirty="0">
                <a:solidFill>
                  <a:srgbClr val="000000"/>
                </a:solidFill>
                <a:latin typeface="Century Gothic" panose="020B0502020202020204" pitchFamily="34" charset="0"/>
              </a:rPr>
              <a:t>Task One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Create a diagram of the court structure of England and Wales. Use the following website to help: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  <a:hlinkClick r:id="rId2"/>
              </a:rPr>
              <a:t>https://www.judiciary.uk/about-the-judiciary/the-justice-system/court-structure/</a:t>
            </a: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6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b="1" u="sng" dirty="0">
                <a:solidFill>
                  <a:srgbClr val="000000"/>
                </a:solidFill>
                <a:latin typeface="Century Gothic" panose="020B0502020202020204" pitchFamily="34" charset="0"/>
              </a:rPr>
              <a:t>Task Two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Research a </a:t>
            </a:r>
            <a:r>
              <a:rPr lang="en-US" altLang="en-US" sz="16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civil case </a:t>
            </a: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and a 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criminal case </a:t>
            </a: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(both from 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England and Wales) and write a 100 word summary of each.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The BBC Website is a good place to find the cases: </a:t>
            </a: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  <a:hlinkClick r:id="rId3"/>
              </a:rPr>
              <a:t>https://www.bbc.co.uk/</a:t>
            </a: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6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b="1" u="sng" dirty="0">
                <a:solidFill>
                  <a:srgbClr val="000000"/>
                </a:solidFill>
                <a:latin typeface="Century Gothic" panose="020B0502020202020204" pitchFamily="34" charset="0"/>
              </a:rPr>
              <a:t>Task Three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Give a definition for each of the following terms: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Use the following website to help: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  <a:hlinkClick r:id="rId4"/>
              </a:rPr>
              <a:t>https://www.lawsociety.org.uk/en/public/for-public-visitors/resources/glossary</a:t>
            </a: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</a:p>
          <a:p>
            <a:pPr marL="285750" lvl="0" indent="-285750" algn="ctr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Defendant</a:t>
            </a:r>
          </a:p>
          <a:p>
            <a:pPr marL="285750" lvl="0" indent="-285750" algn="ctr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Claimant</a:t>
            </a:r>
          </a:p>
          <a:p>
            <a:pPr marL="285750" lvl="0" indent="-285750" algn="ctr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600" dirty="0">
                <a:solidFill>
                  <a:schemeClr val="tx1"/>
                </a:solidFill>
                <a:latin typeface="Century Gothic" panose="020B0502020202020204" pitchFamily="34" charset="0"/>
              </a:rPr>
              <a:t>G</a:t>
            </a: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uilty</a:t>
            </a:r>
          </a:p>
          <a:p>
            <a:pPr marL="285750" lvl="0" indent="-285750" algn="ctr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600" dirty="0">
                <a:solidFill>
                  <a:schemeClr val="tx1"/>
                </a:solidFill>
                <a:latin typeface="Century Gothic" panose="020B0502020202020204" pitchFamily="34" charset="0"/>
              </a:rPr>
              <a:t>L</a:t>
            </a: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iable</a:t>
            </a:r>
          </a:p>
          <a:p>
            <a:pPr marL="285750" lvl="0" indent="-285750" algn="ctr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Standard of Proof</a:t>
            </a:r>
          </a:p>
          <a:p>
            <a:pPr marL="285750" lvl="0" indent="-285750" algn="ctr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Burden of Proof</a:t>
            </a:r>
          </a:p>
          <a:p>
            <a:pPr marL="285750" lvl="0" indent="-285750" algn="ctr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Jury</a:t>
            </a:r>
          </a:p>
          <a:p>
            <a:pPr marL="285750" lvl="0" indent="-285750" algn="ctr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Bail</a:t>
            </a:r>
          </a:p>
          <a:p>
            <a:pPr marL="285750" lvl="0" indent="-285750" algn="ctr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Human Rights</a:t>
            </a:r>
          </a:p>
          <a:p>
            <a:pPr marL="285750" lvl="0" indent="-285750" algn="ctr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Parliament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6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b="1" u="sng" dirty="0">
                <a:solidFill>
                  <a:srgbClr val="000000"/>
                </a:solidFill>
                <a:latin typeface="Century Gothic" panose="020B0502020202020204" pitchFamily="34" charset="0"/>
              </a:rPr>
              <a:t>Task Four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Read the attached article and write a 200 word answer to the Following: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6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What is ‘access to justice’ and what steps are the government taking to improve legal aid?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71523318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Custom 2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6C911C"/>
      </a:accent1>
      <a:accent2>
        <a:srgbClr val="3F7818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3F7818"/>
      </a:hlink>
      <a:folHlink>
        <a:srgbClr val="2F5A12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</TotalTime>
  <Words>263</Words>
  <Application>Microsoft Office PowerPoint</Application>
  <PresentationFormat>Widescreen</PresentationFormat>
  <Paragraphs>47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Century Gothic</vt:lpstr>
      <vt:lpstr>Constantia</vt:lpstr>
      <vt:lpstr>Trebuchet MS</vt:lpstr>
      <vt:lpstr>Wingdings 3</vt:lpstr>
      <vt:lpstr>Facet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Mia Robson</dc:creator>
  <cp:lastModifiedBy>Faye Wood</cp:lastModifiedBy>
  <cp:revision>6</cp:revision>
  <dcterms:created xsi:type="dcterms:W3CDTF">2022-07-11T08:20:46Z</dcterms:created>
  <dcterms:modified xsi:type="dcterms:W3CDTF">2025-06-30T15:13:19Z</dcterms:modified>
</cp:coreProperties>
</file>