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56" r:id="rId2"/>
    <p:sldId id="267" r:id="rId3"/>
    <p:sldId id="279" r:id="rId4"/>
    <p:sldId id="268" r:id="rId5"/>
    <p:sldId id="278" r:id="rId6"/>
    <p:sldId id="265" r:id="rId7"/>
    <p:sldId id="266" r:id="rId8"/>
    <p:sldId id="270" r:id="rId9"/>
    <p:sldId id="269" r:id="rId10"/>
    <p:sldId id="272" r:id="rId11"/>
    <p:sldId id="280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663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2150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699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4799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2338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8134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789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0338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86905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991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086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95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73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545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42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315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3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8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176" y="1911926"/>
            <a:ext cx="10586907" cy="1141667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Year 10 </a:t>
            </a:r>
            <a:b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Experience Week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028" y="4144161"/>
            <a:ext cx="9393302" cy="864067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tx1"/>
                </a:solidFill>
              </a:rPr>
              <a:t>Monday 6</a:t>
            </a:r>
            <a:r>
              <a:rPr lang="en-GB" sz="2800" b="1" baseline="30000" dirty="0">
                <a:solidFill>
                  <a:schemeClr val="tx1"/>
                </a:solidFill>
              </a:rPr>
              <a:t>th</a:t>
            </a:r>
            <a:r>
              <a:rPr lang="en-GB" sz="2800" b="1" dirty="0">
                <a:solidFill>
                  <a:schemeClr val="tx1"/>
                </a:solidFill>
              </a:rPr>
              <a:t> July – </a:t>
            </a:r>
            <a:r>
              <a:rPr lang="en-GB" sz="2800" b="1">
                <a:solidFill>
                  <a:schemeClr val="tx1"/>
                </a:solidFill>
              </a:rPr>
              <a:t>Friday 10</a:t>
            </a:r>
            <a:r>
              <a:rPr lang="en-GB" sz="2800" b="1" baseline="30000">
                <a:solidFill>
                  <a:schemeClr val="tx1"/>
                </a:solidFill>
              </a:rPr>
              <a:t>th</a:t>
            </a:r>
            <a:r>
              <a:rPr lang="en-GB" sz="2800" b="1">
                <a:solidFill>
                  <a:schemeClr val="tx1"/>
                </a:solidFill>
              </a:rPr>
              <a:t> </a:t>
            </a:r>
            <a:r>
              <a:rPr lang="en-GB" sz="2800" b="1" dirty="0">
                <a:solidFill>
                  <a:schemeClr val="tx1"/>
                </a:solidFill>
              </a:rPr>
              <a:t>July 2026</a:t>
            </a:r>
            <a:endParaRPr lang="en-GB" sz="2800" dirty="0">
              <a:solidFill>
                <a:schemeClr val="tx1"/>
              </a:solidFill>
            </a:endParaRPr>
          </a:p>
          <a:p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77800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4E68-E5E6-49FB-8032-CBB76481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7781"/>
            <a:ext cx="10364451" cy="1333848"/>
          </a:xfrm>
        </p:spPr>
        <p:txBody>
          <a:bodyPr/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Pupil packs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B2FA7-9AEA-4E86-A684-343D2EC0B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233182"/>
            <a:ext cx="10364452" cy="52347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800" dirty="0"/>
              <a:t>Recently,  you will have received a pack containing: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u="sng" dirty="0"/>
              <a:t>Parental Consent Form </a:t>
            </a:r>
            <a:r>
              <a:rPr lang="en-GB" sz="2800" dirty="0"/>
              <a:t>- For insurance purposes, no pupil can be considered for Work Experience unless a Parental Consent Form has been returned to school.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u="sng" dirty="0"/>
              <a:t>Work experience placement form </a:t>
            </a:r>
            <a:r>
              <a:rPr lang="en-GB" sz="2800" dirty="0"/>
              <a:t>- Most pupils make their own arrangement to go to a particular place of work.  If the workplace has agreed that you can go there, then you MUST complete a Personal Placement Form.  You will not be allowed to attend the placement unless this form is completed and handed in to main reception.</a:t>
            </a:r>
          </a:p>
          <a:p>
            <a:pPr marL="457200" lvl="1" indent="0">
              <a:buNone/>
            </a:pPr>
            <a:r>
              <a:rPr lang="en-GB" sz="2900" dirty="0"/>
              <a:t>The Personal Placement form then gets sent over to </a:t>
            </a:r>
            <a:r>
              <a:rPr lang="en-GB" sz="2900" dirty="0" err="1"/>
              <a:t>penshaw</a:t>
            </a:r>
            <a:r>
              <a:rPr lang="en-GB" sz="2900" dirty="0"/>
              <a:t> view – a company we use who do all of the health &amp; safety checks to make sure that it is a safe place for you work.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u="sng" dirty="0"/>
              <a:t>Guidance Notes </a:t>
            </a:r>
            <a:r>
              <a:rPr lang="en-GB" sz="2800" dirty="0"/>
              <a:t>containing dates and key information.</a:t>
            </a:r>
          </a:p>
        </p:txBody>
      </p:sp>
    </p:spTree>
    <p:extLst>
      <p:ext uri="{BB962C8B-B14F-4D97-AF65-F5344CB8AC3E}">
        <p14:creationId xmlns:p14="http://schemas.microsoft.com/office/powerpoint/2010/main" val="3933427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4E68-E5E6-49FB-8032-CBB76481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9842"/>
            <a:ext cx="10364451" cy="864066"/>
          </a:xfrm>
        </p:spPr>
        <p:txBody>
          <a:bodyPr/>
          <a:lstStyle/>
          <a:p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should I do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B2FA7-9AEA-4E86-A684-343D2EC0B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94577"/>
            <a:ext cx="10364452" cy="40966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/>
              <a:t>show pack to parents/carers.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Return the parental consent form to main reception by 20</a:t>
            </a:r>
            <a:r>
              <a:rPr lang="en-GB" sz="2800" baseline="30000" dirty="0"/>
              <a:t>th</a:t>
            </a:r>
            <a:r>
              <a:rPr lang="en-GB" sz="2800" dirty="0"/>
              <a:t> February 2026.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Organise a placement and return the personal placement form to main school reception before Friday 1</a:t>
            </a:r>
            <a:r>
              <a:rPr lang="en-GB" sz="2800" baseline="30000" dirty="0"/>
              <a:t>st</a:t>
            </a:r>
            <a:r>
              <a:rPr lang="en-GB" sz="2800" dirty="0"/>
              <a:t> </a:t>
            </a:r>
            <a:r>
              <a:rPr lang="en-GB" sz="2800" dirty="0" err="1"/>
              <a:t>april</a:t>
            </a:r>
            <a:r>
              <a:rPr lang="en-GB" sz="2800" dirty="0"/>
              <a:t> </a:t>
            </a:r>
            <a:r>
              <a:rPr lang="en-GB" sz="2800"/>
              <a:t>2026.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72160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D841-AD62-4230-A5B2-DE4B6A9C9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u="sng" dirty="0"/>
              <a:t>Why work Experience?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A7682-7E5F-4D26-AAE4-5E19D128B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828801"/>
            <a:ext cx="10364452" cy="46139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800" dirty="0"/>
              <a:t>This week is invaluable to students for a number of reasons:</a:t>
            </a:r>
          </a:p>
          <a:p>
            <a:r>
              <a:rPr lang="en-GB" sz="2800" dirty="0"/>
              <a:t>It develops skills, knowledge and confidence for adult life.</a:t>
            </a:r>
          </a:p>
          <a:p>
            <a:r>
              <a:rPr lang="en-GB" sz="2800" dirty="0"/>
              <a:t>makes pupils appreciate the relevance of what you learn at school/college.</a:t>
            </a:r>
          </a:p>
          <a:p>
            <a:r>
              <a:rPr lang="en-GB" sz="2800" dirty="0"/>
              <a:t>It shows students how skills learned in schools can be applied in a real work situation.</a:t>
            </a:r>
          </a:p>
          <a:p>
            <a:r>
              <a:rPr lang="en-GB" sz="2800" dirty="0"/>
              <a:t>It helps decide what kind of work you might choose when you leave school (or what you don't want to do!).</a:t>
            </a:r>
          </a:p>
          <a:p>
            <a:r>
              <a:rPr lang="en-GB" sz="2800" dirty="0"/>
              <a:t>It gives pupils an opportunity to learn different aspects of their desired career, and finally…</a:t>
            </a:r>
          </a:p>
          <a:p>
            <a:r>
              <a:rPr lang="en-GB" sz="2800" dirty="0"/>
              <a:t>Work Experience is a useful feature to include on your CV when applying for jobs after leaving school.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90084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D841-AD62-4230-A5B2-DE4B6A9C9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130030"/>
            <a:ext cx="10364451" cy="1178654"/>
          </a:xfrm>
        </p:spPr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get a placement?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A7682-7E5F-4D26-AAE4-5E19D128B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308684"/>
            <a:ext cx="10364452" cy="54192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Think carefully about the type of work that you would be interested in doing.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Finding a Placement</a:t>
            </a:r>
          </a:p>
          <a:p>
            <a:pPr marL="0" indent="0">
              <a:buNone/>
            </a:pPr>
            <a:r>
              <a:rPr lang="en-GB" sz="2800" dirty="0"/>
              <a:t>You can:</a:t>
            </a:r>
          </a:p>
          <a:p>
            <a:r>
              <a:rPr lang="en-GB" sz="2800" dirty="0"/>
              <a:t>Phone					</a:t>
            </a:r>
          </a:p>
          <a:p>
            <a:r>
              <a:rPr lang="en-GB" sz="2800" dirty="0"/>
              <a:t>Go in person</a:t>
            </a:r>
          </a:p>
          <a:p>
            <a:r>
              <a:rPr lang="en-GB" sz="2800" dirty="0"/>
              <a:t>Write or email a letter of request</a:t>
            </a:r>
          </a:p>
          <a:p>
            <a:r>
              <a:rPr lang="en-GB" sz="2800" dirty="0"/>
              <a:t>Personal Placements must be in before 1st </a:t>
            </a:r>
            <a:r>
              <a:rPr lang="en-GB" sz="2800" dirty="0" err="1"/>
              <a:t>april</a:t>
            </a:r>
            <a:r>
              <a:rPr lang="en-GB" sz="2800" dirty="0"/>
              <a:t> 2026. </a:t>
            </a:r>
          </a:p>
          <a:p>
            <a:pPr marL="0" indent="0">
              <a:buNone/>
            </a:pPr>
            <a:r>
              <a:rPr lang="en-GB" sz="2800" dirty="0"/>
              <a:t>No changes can be made after this date. </a:t>
            </a:r>
          </a:p>
        </p:txBody>
      </p:sp>
    </p:spTree>
    <p:extLst>
      <p:ext uri="{BB962C8B-B14F-4D97-AF65-F5344CB8AC3E}">
        <p14:creationId xmlns:p14="http://schemas.microsoft.com/office/powerpoint/2010/main" val="236282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DBD43-E90F-4112-AA04-D3F0ABA9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78667"/>
            <a:ext cx="10364451" cy="1596177"/>
          </a:xfrm>
        </p:spPr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130B-C436-47EF-AABF-792E74206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Work experience placements last </a:t>
            </a:r>
            <a:r>
              <a:rPr lang="en-GB" sz="2800"/>
              <a:t>for five </a:t>
            </a:r>
            <a:r>
              <a:rPr lang="en-GB" sz="2800" dirty="0"/>
              <a:t>days between Monday to </a:t>
            </a:r>
            <a:r>
              <a:rPr lang="en-GB" sz="2800" dirty="0" err="1"/>
              <a:t>friday</a:t>
            </a:r>
            <a:r>
              <a:rPr lang="en-GB" sz="2800" dirty="0"/>
              <a:t> 8.30 am to 5.30 pm. weekend and late evening work is not permitted.</a:t>
            </a:r>
          </a:p>
          <a:p>
            <a:r>
              <a:rPr lang="en-GB" sz="2800" dirty="0"/>
              <a:t>A reminder, you are not paid for the work you do by the employer, you are gaining an experience.</a:t>
            </a:r>
          </a:p>
        </p:txBody>
      </p:sp>
    </p:spTree>
    <p:extLst>
      <p:ext uri="{BB962C8B-B14F-4D97-AF65-F5344CB8AC3E}">
        <p14:creationId xmlns:p14="http://schemas.microsoft.com/office/powerpoint/2010/main" val="343011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D841-AD62-4230-A5B2-DE4B6A9C9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A7682-7E5F-4D26-AAE4-5E19D128B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You need to make your own way to work and back home again.  Make sure you know the timings of buses/metro etc and how long it will take you to get to work.  </a:t>
            </a:r>
          </a:p>
          <a:p>
            <a:r>
              <a:rPr lang="en-GB" sz="2800" dirty="0"/>
              <a:t>Turning up late, especially on your first day does not set the right example.</a:t>
            </a:r>
          </a:p>
        </p:txBody>
      </p:sp>
    </p:spTree>
    <p:extLst>
      <p:ext uri="{BB962C8B-B14F-4D97-AF65-F5344CB8AC3E}">
        <p14:creationId xmlns:p14="http://schemas.microsoft.com/office/powerpoint/2010/main" val="148657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375E9-9A77-4EB1-A4E8-6323A7420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E2278-56D4-49E3-B945-436D77ECD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79818"/>
            <a:ext cx="10364452" cy="4259617"/>
          </a:xfrm>
        </p:spPr>
        <p:txBody>
          <a:bodyPr>
            <a:noAutofit/>
          </a:bodyPr>
          <a:lstStyle/>
          <a:p>
            <a:r>
              <a:rPr lang="en-GB" sz="2800" dirty="0"/>
              <a:t>Some businesses have a canteen where you can buy your lunch from.  Others may have asked you to bring a packed lunch. Some placements may be close to local shops where you can buy your lunch.</a:t>
            </a:r>
          </a:p>
          <a:p>
            <a:r>
              <a:rPr lang="en-GB" sz="2800" dirty="0"/>
              <a:t>Make sure you are aware of lunch arrangements and have money if necessary to buy lunch.  Your preliminary meeting with the business should have made this clear for you.</a:t>
            </a:r>
          </a:p>
        </p:txBody>
      </p:sp>
    </p:spTree>
    <p:extLst>
      <p:ext uri="{BB962C8B-B14F-4D97-AF65-F5344CB8AC3E}">
        <p14:creationId xmlns:p14="http://schemas.microsoft.com/office/powerpoint/2010/main" val="1085384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63E97-CC30-40E9-BEB9-D18E8267C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394399"/>
            <a:ext cx="10364451" cy="1596177"/>
          </a:xfrm>
        </p:spPr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24EBD-9626-4C4F-AF1D-C96BFE749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667846"/>
            <a:ext cx="10364452" cy="4270375"/>
          </a:xfrm>
        </p:spPr>
        <p:txBody>
          <a:bodyPr>
            <a:noAutofit/>
          </a:bodyPr>
          <a:lstStyle/>
          <a:p>
            <a:r>
              <a:rPr lang="en-GB" sz="2800" dirty="0"/>
              <a:t>You will have to dress appropriately.  First impressions count for a lot.  Your employer will tell you the dress code when they agreed to take you.</a:t>
            </a:r>
          </a:p>
          <a:p>
            <a:r>
              <a:rPr lang="en-GB" sz="2800" dirty="0"/>
              <a:t>The dress code also applies to make-up and the wearing of jewellery and certain types of footwear.  In some work places these are not allowed under health and safety policies.</a:t>
            </a:r>
          </a:p>
        </p:txBody>
      </p:sp>
    </p:spTree>
    <p:extLst>
      <p:ext uri="{BB962C8B-B14F-4D97-AF65-F5344CB8AC3E}">
        <p14:creationId xmlns:p14="http://schemas.microsoft.com/office/powerpoint/2010/main" val="1268461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B713D-FF5A-4B56-A51D-DF1ADEC4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956" y="0"/>
            <a:ext cx="10364451" cy="1596177"/>
          </a:xfrm>
        </p:spPr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984F0-1F4C-4784-91FA-851CFC735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855305"/>
            <a:ext cx="10364452" cy="438417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Employers are not teachers.  They are not obliged to accept students, indeed it is at their goodwill that they take on students for work experience.</a:t>
            </a:r>
          </a:p>
          <a:p>
            <a:r>
              <a:rPr lang="en-GB" dirty="0"/>
              <a:t>If you misbehave they will not have you back the next day. You will have to return to school to explain yourself.</a:t>
            </a:r>
          </a:p>
          <a:p>
            <a:r>
              <a:rPr lang="en-GB" dirty="0"/>
              <a:t>Remember that whilst on work experience you are an ambassador for St Wilfrid’s RC college.</a:t>
            </a:r>
          </a:p>
          <a:p>
            <a:r>
              <a:rPr lang="en-GB" dirty="0"/>
              <a:t>Exemplary behaviour is expected at all times whilst on placement as it would be in school.</a:t>
            </a:r>
          </a:p>
          <a:p>
            <a:r>
              <a:rPr lang="en-GB" dirty="0"/>
              <a:t>Our expectation is that every employer will write a great reference about you at the end of your placement.</a:t>
            </a:r>
          </a:p>
          <a:p>
            <a:r>
              <a:rPr lang="en-GB" dirty="0"/>
              <a:t>In school we eagerly look forward to reading these. So don’t forget to have them returned to school as quickly as possible.</a:t>
            </a:r>
          </a:p>
        </p:txBody>
      </p:sp>
    </p:spTree>
    <p:extLst>
      <p:ext uri="{BB962C8B-B14F-4D97-AF65-F5344CB8AC3E}">
        <p14:creationId xmlns:p14="http://schemas.microsoft.com/office/powerpoint/2010/main" val="115844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9273-5A54-443F-B9EF-0FBC91CA2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03BB3-165C-4F38-8B73-F8C6713C3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If you are ill on your placement then you must contact your employer </a:t>
            </a:r>
            <a:r>
              <a:rPr lang="en-GB" sz="2800" u="sng" dirty="0"/>
              <a:t>and</a:t>
            </a:r>
            <a:r>
              <a:rPr lang="en-GB" sz="2800" dirty="0"/>
              <a:t> the school to inform both that you cannot attend for whatever reason.</a:t>
            </a:r>
          </a:p>
        </p:txBody>
      </p:sp>
    </p:spTree>
    <p:extLst>
      <p:ext uri="{BB962C8B-B14F-4D97-AF65-F5344CB8AC3E}">
        <p14:creationId xmlns:p14="http://schemas.microsoft.com/office/powerpoint/2010/main" val="331015301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1066</TotalTime>
  <Words>781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Droplet</vt:lpstr>
      <vt:lpstr>Year 10  Work Experience Week</vt:lpstr>
      <vt:lpstr>Why work Experience?</vt:lpstr>
      <vt:lpstr>How do I get a placement?</vt:lpstr>
      <vt:lpstr>Hours of work</vt:lpstr>
      <vt:lpstr>Travel</vt:lpstr>
      <vt:lpstr>Meals</vt:lpstr>
      <vt:lpstr>Appearance</vt:lpstr>
      <vt:lpstr>behaviour</vt:lpstr>
      <vt:lpstr>illness</vt:lpstr>
      <vt:lpstr>Pupil packs</vt:lpstr>
      <vt:lpstr>What should I do now?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10 Work Experience Week</dc:title>
  <dc:creator>Francesca Craik</dc:creator>
  <cp:lastModifiedBy>Paul Given</cp:lastModifiedBy>
  <cp:revision>91</cp:revision>
  <cp:lastPrinted>2025-01-16T08:06:15Z</cp:lastPrinted>
  <dcterms:created xsi:type="dcterms:W3CDTF">2017-01-18T16:50:05Z</dcterms:created>
  <dcterms:modified xsi:type="dcterms:W3CDTF">2026-01-09T12:20:20Z</dcterms:modified>
</cp:coreProperties>
</file>