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5" r:id="rId8"/>
    <p:sldId id="259" r:id="rId9"/>
    <p:sldId id="261" r:id="rId10"/>
    <p:sldId id="262" r:id="rId11"/>
    <p:sldId id="263" r:id="rId12"/>
    <p:sldId id="264"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AA69EC5-0431-4B05-9D67-F875D9F0CEF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B05A3-0E84-480D-95CE-67EBC7BE5543}"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4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69EC5-0431-4B05-9D67-F875D9F0CEF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B05A3-0E84-480D-95CE-67EBC7BE5543}" type="slidenum">
              <a:rPr lang="en-GB" smtClean="0"/>
              <a:t>‹#›</a:t>
            </a:fld>
            <a:endParaRPr lang="en-GB"/>
          </a:p>
        </p:txBody>
      </p:sp>
    </p:spTree>
    <p:extLst>
      <p:ext uri="{BB962C8B-B14F-4D97-AF65-F5344CB8AC3E}">
        <p14:creationId xmlns:p14="http://schemas.microsoft.com/office/powerpoint/2010/main" val="315945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69EC5-0431-4B05-9D67-F875D9F0CEF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B05A3-0E84-480D-95CE-67EBC7BE5543}"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12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69EC5-0431-4B05-9D67-F875D9F0CEF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B05A3-0E84-480D-95CE-67EBC7BE5543}" type="slidenum">
              <a:rPr lang="en-GB" smtClean="0"/>
              <a:t>‹#›</a:t>
            </a:fld>
            <a:endParaRPr lang="en-GB"/>
          </a:p>
        </p:txBody>
      </p:sp>
    </p:spTree>
    <p:extLst>
      <p:ext uri="{BB962C8B-B14F-4D97-AF65-F5344CB8AC3E}">
        <p14:creationId xmlns:p14="http://schemas.microsoft.com/office/powerpoint/2010/main" val="290774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A69EC5-0431-4B05-9D67-F875D9F0CEF3}"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B05A3-0E84-480D-95CE-67EBC7BE5543}"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83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A69EC5-0431-4B05-9D67-F875D9F0CEF3}"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B05A3-0E84-480D-95CE-67EBC7BE5543}" type="slidenum">
              <a:rPr lang="en-GB" smtClean="0"/>
              <a:t>‹#›</a:t>
            </a:fld>
            <a:endParaRPr lang="en-GB"/>
          </a:p>
        </p:txBody>
      </p:sp>
    </p:spTree>
    <p:extLst>
      <p:ext uri="{BB962C8B-B14F-4D97-AF65-F5344CB8AC3E}">
        <p14:creationId xmlns:p14="http://schemas.microsoft.com/office/powerpoint/2010/main" val="225690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A69EC5-0431-4B05-9D67-F875D9F0CEF3}" type="datetimeFigureOut">
              <a:rPr lang="en-GB" smtClean="0"/>
              <a:t>31/01/2024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0B05A3-0E84-480D-95CE-67EBC7BE5543}" type="slidenum">
              <a:rPr lang="en-GB" smtClean="0"/>
              <a:t>‹#›</a:t>
            </a:fld>
            <a:endParaRPr lang="en-GB"/>
          </a:p>
        </p:txBody>
      </p:sp>
    </p:spTree>
    <p:extLst>
      <p:ext uri="{BB962C8B-B14F-4D97-AF65-F5344CB8AC3E}">
        <p14:creationId xmlns:p14="http://schemas.microsoft.com/office/powerpoint/2010/main" val="212941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A69EC5-0431-4B05-9D67-F875D9F0CEF3}" type="datetimeFigureOut">
              <a:rPr lang="en-GB" smtClean="0"/>
              <a:t>31/01/2024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0B05A3-0E84-480D-95CE-67EBC7BE5543}" type="slidenum">
              <a:rPr lang="en-GB" smtClean="0"/>
              <a:t>‹#›</a:t>
            </a:fld>
            <a:endParaRPr lang="en-GB"/>
          </a:p>
        </p:txBody>
      </p:sp>
    </p:spTree>
    <p:extLst>
      <p:ext uri="{BB962C8B-B14F-4D97-AF65-F5344CB8AC3E}">
        <p14:creationId xmlns:p14="http://schemas.microsoft.com/office/powerpoint/2010/main" val="298402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69EC5-0431-4B05-9D67-F875D9F0CEF3}" type="datetimeFigureOut">
              <a:rPr lang="en-GB" smtClean="0"/>
              <a:t>31/01/2024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0B05A3-0E84-480D-95CE-67EBC7BE5543}" type="slidenum">
              <a:rPr lang="en-GB" smtClean="0"/>
              <a:t>‹#›</a:t>
            </a:fld>
            <a:endParaRPr lang="en-GB"/>
          </a:p>
        </p:txBody>
      </p:sp>
    </p:spTree>
    <p:extLst>
      <p:ext uri="{BB962C8B-B14F-4D97-AF65-F5344CB8AC3E}">
        <p14:creationId xmlns:p14="http://schemas.microsoft.com/office/powerpoint/2010/main" val="122157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A69EC5-0431-4B05-9D67-F875D9F0CEF3}"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B05A3-0E84-480D-95CE-67EBC7BE5543}" type="slidenum">
              <a:rPr lang="en-GB" smtClean="0"/>
              <a:t>‹#›</a:t>
            </a:fld>
            <a:endParaRPr lang="en-GB"/>
          </a:p>
        </p:txBody>
      </p:sp>
    </p:spTree>
    <p:extLst>
      <p:ext uri="{BB962C8B-B14F-4D97-AF65-F5344CB8AC3E}">
        <p14:creationId xmlns:p14="http://schemas.microsoft.com/office/powerpoint/2010/main" val="427357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A69EC5-0431-4B05-9D67-F875D9F0CEF3}"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B05A3-0E84-480D-95CE-67EBC7BE5543}"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AA69EC5-0431-4B05-9D67-F875D9F0CEF3}" type="datetimeFigureOut">
              <a:rPr lang="en-GB" smtClean="0"/>
              <a:t>31/01/2024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D0B05A3-0E84-480D-95CE-67EBC7BE5543}"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483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BE50-4594-49A1-9DA3-4E456F531277}"/>
              </a:ext>
            </a:extLst>
          </p:cNvPr>
          <p:cNvSpPr>
            <a:spLocks noGrp="1"/>
          </p:cNvSpPr>
          <p:nvPr>
            <p:ph type="ctrTitle"/>
          </p:nvPr>
        </p:nvSpPr>
        <p:spPr>
          <a:xfrm>
            <a:off x="2425752" y="4639511"/>
            <a:ext cx="9144000" cy="2387600"/>
          </a:xfrm>
        </p:spPr>
        <p:txBody>
          <a:bodyPr>
            <a:normAutofit/>
          </a:bodyPr>
          <a:lstStyle/>
          <a:p>
            <a:r>
              <a:rPr lang="en-GB" sz="4800" dirty="0"/>
              <a:t>Bring Your Parents to School Day</a:t>
            </a:r>
            <a:br>
              <a:rPr lang="en-GB" sz="4800" dirty="0"/>
            </a:br>
            <a:br>
              <a:rPr lang="en-GB" sz="4800" dirty="0"/>
            </a:br>
            <a:r>
              <a:rPr lang="en-GB" sz="4800" dirty="0"/>
              <a:t>Maths: Number Workshop</a:t>
            </a:r>
          </a:p>
        </p:txBody>
      </p:sp>
      <p:sp>
        <p:nvSpPr>
          <p:cNvPr id="3" name="Subtitle 2">
            <a:extLst>
              <a:ext uri="{FF2B5EF4-FFF2-40B4-BE49-F238E27FC236}">
                <a16:creationId xmlns:a16="http://schemas.microsoft.com/office/drawing/2014/main" id="{7D2A8080-CDD9-44BE-8A03-B6345EC9300C}"/>
              </a:ext>
            </a:extLst>
          </p:cNvPr>
          <p:cNvSpPr>
            <a:spLocks noGrp="1"/>
          </p:cNvSpPr>
          <p:nvPr>
            <p:ph type="subTitle" idx="1"/>
          </p:nvPr>
        </p:nvSpPr>
        <p:spPr>
          <a:xfrm>
            <a:off x="387089" y="5005430"/>
            <a:ext cx="9144000" cy="1655762"/>
          </a:xfrm>
        </p:spPr>
        <p:txBody>
          <a:bodyPr/>
          <a:lstStyle/>
          <a:p>
            <a:r>
              <a:rPr lang="en-GB" sz="3600" dirty="0"/>
              <a:t>Friday 2</a:t>
            </a:r>
            <a:r>
              <a:rPr lang="en-GB" sz="3600" baseline="30000" dirty="0"/>
              <a:t>nd</a:t>
            </a:r>
            <a:r>
              <a:rPr lang="en-GB" sz="3600" dirty="0"/>
              <a:t> February 2024</a:t>
            </a:r>
          </a:p>
          <a:p>
            <a:endParaRPr lang="en-GB" dirty="0"/>
          </a:p>
        </p:txBody>
      </p:sp>
      <p:pic>
        <p:nvPicPr>
          <p:cNvPr id="5" name="Picture 4">
            <a:extLst>
              <a:ext uri="{FF2B5EF4-FFF2-40B4-BE49-F238E27FC236}">
                <a16:creationId xmlns:a16="http://schemas.microsoft.com/office/drawing/2014/main" id="{004D008B-DC39-496D-BB6A-5D4ADB4ED9CC}"/>
              </a:ext>
            </a:extLst>
          </p:cNvPr>
          <p:cNvPicPr>
            <a:picLocks noChangeAspect="1"/>
          </p:cNvPicPr>
          <p:nvPr/>
        </p:nvPicPr>
        <p:blipFill>
          <a:blip r:embed="rId2"/>
          <a:stretch>
            <a:fillRect/>
          </a:stretch>
        </p:blipFill>
        <p:spPr>
          <a:xfrm>
            <a:off x="219543" y="464696"/>
            <a:ext cx="2759225" cy="2964304"/>
          </a:xfrm>
          <a:prstGeom prst="rect">
            <a:avLst/>
          </a:prstGeom>
        </p:spPr>
      </p:pic>
      <p:pic>
        <p:nvPicPr>
          <p:cNvPr id="6" name="Picture 5">
            <a:extLst>
              <a:ext uri="{FF2B5EF4-FFF2-40B4-BE49-F238E27FC236}">
                <a16:creationId xmlns:a16="http://schemas.microsoft.com/office/drawing/2014/main" id="{BC2EE78D-FBD9-4715-BCEA-946C3DB3FBA4}"/>
              </a:ext>
            </a:extLst>
          </p:cNvPr>
          <p:cNvPicPr>
            <a:picLocks noChangeAspect="1"/>
          </p:cNvPicPr>
          <p:nvPr/>
        </p:nvPicPr>
        <p:blipFill>
          <a:blip r:embed="rId3"/>
          <a:stretch>
            <a:fillRect/>
          </a:stretch>
        </p:blipFill>
        <p:spPr>
          <a:xfrm>
            <a:off x="3474359" y="464696"/>
            <a:ext cx="8336312" cy="2964304"/>
          </a:xfrm>
          <a:prstGeom prst="rect">
            <a:avLst/>
          </a:prstGeom>
        </p:spPr>
      </p:pic>
    </p:spTree>
    <p:extLst>
      <p:ext uri="{BB962C8B-B14F-4D97-AF65-F5344CB8AC3E}">
        <p14:creationId xmlns:p14="http://schemas.microsoft.com/office/powerpoint/2010/main" val="36227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1676-2E2C-43F0-B7F1-DD74E1B3EC74}"/>
              </a:ext>
            </a:extLst>
          </p:cNvPr>
          <p:cNvSpPr>
            <a:spLocks noGrp="1"/>
          </p:cNvSpPr>
          <p:nvPr>
            <p:ph type="title"/>
          </p:nvPr>
        </p:nvSpPr>
        <p:spPr/>
        <p:txBody>
          <a:bodyPr/>
          <a:lstStyle/>
          <a:p>
            <a:r>
              <a:rPr lang="en-GB" dirty="0"/>
              <a:t>So, What You might SEE in classrooms today?</a:t>
            </a:r>
          </a:p>
        </p:txBody>
      </p:sp>
      <p:sp>
        <p:nvSpPr>
          <p:cNvPr id="3" name="Content Placeholder 2">
            <a:extLst>
              <a:ext uri="{FF2B5EF4-FFF2-40B4-BE49-F238E27FC236}">
                <a16:creationId xmlns:a16="http://schemas.microsoft.com/office/drawing/2014/main" id="{4231CF23-DDED-4DA3-A411-57BEF894BEE9}"/>
              </a:ext>
            </a:extLst>
          </p:cNvPr>
          <p:cNvSpPr>
            <a:spLocks noGrp="1"/>
          </p:cNvSpPr>
          <p:nvPr>
            <p:ph idx="1"/>
          </p:nvPr>
        </p:nvSpPr>
        <p:spPr/>
        <p:txBody>
          <a:bodyPr>
            <a:normAutofit lnSpcReduction="10000"/>
          </a:bodyPr>
          <a:lstStyle/>
          <a:p>
            <a:r>
              <a:rPr lang="en-GB" dirty="0"/>
              <a:t>A huge focus on number – we’re celebrating number day!</a:t>
            </a:r>
          </a:p>
          <a:p>
            <a:endParaRPr lang="en-GB" dirty="0"/>
          </a:p>
          <a:p>
            <a:r>
              <a:rPr lang="en-GB" dirty="0"/>
              <a:t>Use of manipulatives (practical maths apparatus such as multilink cubes, counters and bead strings that children can pick up and manipulate) This helps children to understand the relationship between numbers and the number system</a:t>
            </a:r>
          </a:p>
          <a:p>
            <a:endParaRPr lang="en-GB" dirty="0"/>
          </a:p>
          <a:p>
            <a:r>
              <a:rPr lang="en-GB" dirty="0"/>
              <a:t>An opportunity to see resources being used – many of which you could use at home too!</a:t>
            </a:r>
          </a:p>
          <a:p>
            <a:endParaRPr lang="en-GB" dirty="0"/>
          </a:p>
          <a:p>
            <a:r>
              <a:rPr lang="en-GB" dirty="0"/>
              <a:t>Practical activities and a whole lot of fun</a:t>
            </a:r>
          </a:p>
        </p:txBody>
      </p:sp>
      <p:pic>
        <p:nvPicPr>
          <p:cNvPr id="4" name="Picture 3">
            <a:extLst>
              <a:ext uri="{FF2B5EF4-FFF2-40B4-BE49-F238E27FC236}">
                <a16:creationId xmlns:a16="http://schemas.microsoft.com/office/drawing/2014/main" id="{DB435E4A-1B48-42B6-8549-871981CBCD93}"/>
              </a:ext>
            </a:extLst>
          </p:cNvPr>
          <p:cNvPicPr>
            <a:picLocks noChangeAspect="1"/>
          </p:cNvPicPr>
          <p:nvPr/>
        </p:nvPicPr>
        <p:blipFill>
          <a:blip r:embed="rId2"/>
          <a:stretch>
            <a:fillRect/>
          </a:stretch>
        </p:blipFill>
        <p:spPr>
          <a:xfrm>
            <a:off x="10010899" y="548640"/>
            <a:ext cx="1883827" cy="2017951"/>
          </a:xfrm>
          <a:prstGeom prst="rect">
            <a:avLst/>
          </a:prstGeom>
        </p:spPr>
      </p:pic>
    </p:spTree>
    <p:extLst>
      <p:ext uri="{BB962C8B-B14F-4D97-AF65-F5344CB8AC3E}">
        <p14:creationId xmlns:p14="http://schemas.microsoft.com/office/powerpoint/2010/main" val="420834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D7792-F7D3-44D4-A891-2F74B50C2900}"/>
              </a:ext>
            </a:extLst>
          </p:cNvPr>
          <p:cNvSpPr>
            <a:spLocks noGrp="1"/>
          </p:cNvSpPr>
          <p:nvPr>
            <p:ph idx="1"/>
          </p:nvPr>
        </p:nvSpPr>
        <p:spPr>
          <a:xfrm>
            <a:off x="220793" y="294698"/>
            <a:ext cx="10515600" cy="4351338"/>
          </a:xfrm>
        </p:spPr>
        <p:txBody>
          <a:bodyPr>
            <a:normAutofit/>
          </a:bodyPr>
          <a:lstStyle/>
          <a:p>
            <a:pPr marL="0" indent="0">
              <a:buNone/>
            </a:pPr>
            <a:r>
              <a:rPr lang="en-GB" sz="4400" dirty="0"/>
              <a:t>Information you will find on our website:</a:t>
            </a:r>
          </a:p>
        </p:txBody>
      </p:sp>
      <p:pic>
        <p:nvPicPr>
          <p:cNvPr id="4" name="Picture 3">
            <a:extLst>
              <a:ext uri="{FF2B5EF4-FFF2-40B4-BE49-F238E27FC236}">
                <a16:creationId xmlns:a16="http://schemas.microsoft.com/office/drawing/2014/main" id="{6DB94F42-B4A3-4037-808B-242005B9C8A9}"/>
              </a:ext>
            </a:extLst>
          </p:cNvPr>
          <p:cNvPicPr>
            <a:picLocks noChangeAspect="1"/>
          </p:cNvPicPr>
          <p:nvPr/>
        </p:nvPicPr>
        <p:blipFill>
          <a:blip r:embed="rId2"/>
          <a:stretch>
            <a:fillRect/>
          </a:stretch>
        </p:blipFill>
        <p:spPr>
          <a:xfrm>
            <a:off x="407447" y="1689658"/>
            <a:ext cx="6300964" cy="4191599"/>
          </a:xfrm>
          <a:prstGeom prst="rect">
            <a:avLst/>
          </a:prstGeom>
        </p:spPr>
      </p:pic>
      <p:sp>
        <p:nvSpPr>
          <p:cNvPr id="5" name="Arrow: Up 4">
            <a:extLst>
              <a:ext uri="{FF2B5EF4-FFF2-40B4-BE49-F238E27FC236}">
                <a16:creationId xmlns:a16="http://schemas.microsoft.com/office/drawing/2014/main" id="{D662061D-A24F-4ED1-87BF-48FECD77BDEC}"/>
              </a:ext>
            </a:extLst>
          </p:cNvPr>
          <p:cNvSpPr/>
          <p:nvPr/>
        </p:nvSpPr>
        <p:spPr>
          <a:xfrm rot="1259092">
            <a:off x="1783829" y="3009275"/>
            <a:ext cx="329784" cy="83945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1831DD6-344A-4BF9-BCB9-ABA7667BDD60}"/>
              </a:ext>
            </a:extLst>
          </p:cNvPr>
          <p:cNvPicPr>
            <a:picLocks noChangeAspect="1"/>
          </p:cNvPicPr>
          <p:nvPr/>
        </p:nvPicPr>
        <p:blipFill>
          <a:blip r:embed="rId3"/>
          <a:stretch>
            <a:fillRect/>
          </a:stretch>
        </p:blipFill>
        <p:spPr>
          <a:xfrm>
            <a:off x="6713408" y="1165314"/>
            <a:ext cx="5695950" cy="5429250"/>
          </a:xfrm>
          <a:prstGeom prst="rect">
            <a:avLst/>
          </a:prstGeom>
        </p:spPr>
      </p:pic>
      <p:pic>
        <p:nvPicPr>
          <p:cNvPr id="7" name="Picture 6">
            <a:extLst>
              <a:ext uri="{FF2B5EF4-FFF2-40B4-BE49-F238E27FC236}">
                <a16:creationId xmlns:a16="http://schemas.microsoft.com/office/drawing/2014/main" id="{962C719D-9908-4FE0-AA34-1A6BCC432AEE}"/>
              </a:ext>
            </a:extLst>
          </p:cNvPr>
          <p:cNvPicPr>
            <a:picLocks noChangeAspect="1"/>
          </p:cNvPicPr>
          <p:nvPr/>
        </p:nvPicPr>
        <p:blipFill>
          <a:blip r:embed="rId4"/>
          <a:stretch>
            <a:fillRect/>
          </a:stretch>
        </p:blipFill>
        <p:spPr>
          <a:xfrm rot="5798065">
            <a:off x="9823517" y="5223524"/>
            <a:ext cx="365792" cy="853514"/>
          </a:xfrm>
          <a:prstGeom prst="rect">
            <a:avLst/>
          </a:prstGeom>
        </p:spPr>
      </p:pic>
    </p:spTree>
    <p:extLst>
      <p:ext uri="{BB962C8B-B14F-4D97-AF65-F5344CB8AC3E}">
        <p14:creationId xmlns:p14="http://schemas.microsoft.com/office/powerpoint/2010/main" val="222693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435D-3ECE-410D-B703-3FFB8DC22A0D}"/>
              </a:ext>
            </a:extLst>
          </p:cNvPr>
          <p:cNvSpPr>
            <a:spLocks noGrp="1"/>
          </p:cNvSpPr>
          <p:nvPr>
            <p:ph type="title"/>
          </p:nvPr>
        </p:nvSpPr>
        <p:spPr>
          <a:xfrm>
            <a:off x="1048062" y="170279"/>
            <a:ext cx="10515600" cy="1325563"/>
          </a:xfrm>
        </p:spPr>
        <p:txBody>
          <a:bodyPr/>
          <a:lstStyle/>
          <a:p>
            <a:r>
              <a:rPr lang="en-GB" b="1" u="sng" dirty="0"/>
              <a:t>Important documents on the website</a:t>
            </a:r>
          </a:p>
        </p:txBody>
      </p:sp>
      <p:sp>
        <p:nvSpPr>
          <p:cNvPr id="3" name="Content Placeholder 2">
            <a:extLst>
              <a:ext uri="{FF2B5EF4-FFF2-40B4-BE49-F238E27FC236}">
                <a16:creationId xmlns:a16="http://schemas.microsoft.com/office/drawing/2014/main" id="{875D68A7-E131-48C1-8E2C-CDF84B3DFA4E}"/>
              </a:ext>
            </a:extLst>
          </p:cNvPr>
          <p:cNvSpPr>
            <a:spLocks noGrp="1"/>
          </p:cNvSpPr>
          <p:nvPr>
            <p:ph idx="1"/>
          </p:nvPr>
        </p:nvSpPr>
        <p:spPr>
          <a:xfrm>
            <a:off x="1364136" y="1765331"/>
            <a:ext cx="10515600" cy="4351338"/>
          </a:xfrm>
        </p:spPr>
        <p:txBody>
          <a:bodyPr>
            <a:normAutofit/>
          </a:bodyPr>
          <a:lstStyle/>
          <a:p>
            <a:pPr marL="0" indent="0">
              <a:buNone/>
            </a:pPr>
            <a:endParaRPr lang="en-GB" dirty="0"/>
          </a:p>
          <a:p>
            <a:r>
              <a:rPr lang="en-GB" dirty="0"/>
              <a:t>Calculation Policy</a:t>
            </a:r>
          </a:p>
          <a:p>
            <a:pPr marL="0" indent="0">
              <a:buNone/>
            </a:pPr>
            <a:endParaRPr lang="en-GB" dirty="0"/>
          </a:p>
          <a:p>
            <a:r>
              <a:rPr lang="en-GB" dirty="0"/>
              <a:t>Progression Documents &amp; Assessment information</a:t>
            </a:r>
          </a:p>
          <a:p>
            <a:endParaRPr lang="en-GB" dirty="0"/>
          </a:p>
          <a:p>
            <a:r>
              <a:rPr lang="en-GB" dirty="0"/>
              <a:t>Information regarding White Rose Maths (small steps)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69A74D93-09E0-46D7-B8C2-3BF0B068926F}"/>
              </a:ext>
            </a:extLst>
          </p:cNvPr>
          <p:cNvPicPr>
            <a:picLocks noChangeAspect="1"/>
          </p:cNvPicPr>
          <p:nvPr/>
        </p:nvPicPr>
        <p:blipFill>
          <a:blip r:embed="rId2"/>
          <a:stretch>
            <a:fillRect/>
          </a:stretch>
        </p:blipFill>
        <p:spPr>
          <a:xfrm>
            <a:off x="9995909" y="4669770"/>
            <a:ext cx="1883827" cy="2017951"/>
          </a:xfrm>
          <a:prstGeom prst="rect">
            <a:avLst/>
          </a:prstGeom>
        </p:spPr>
      </p:pic>
    </p:spTree>
    <p:extLst>
      <p:ext uri="{BB962C8B-B14F-4D97-AF65-F5344CB8AC3E}">
        <p14:creationId xmlns:p14="http://schemas.microsoft.com/office/powerpoint/2010/main" val="28573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FF2A-DBFB-4229-A06F-912CFFE92F7D}"/>
              </a:ext>
            </a:extLst>
          </p:cNvPr>
          <p:cNvSpPr>
            <a:spLocks noGrp="1"/>
          </p:cNvSpPr>
          <p:nvPr>
            <p:ph type="title"/>
          </p:nvPr>
        </p:nvSpPr>
        <p:spPr>
          <a:xfrm>
            <a:off x="843666" y="172903"/>
            <a:ext cx="9720072" cy="1499616"/>
          </a:xfrm>
        </p:spPr>
        <p:txBody>
          <a:bodyPr>
            <a:normAutofit/>
          </a:bodyPr>
          <a:lstStyle/>
          <a:p>
            <a:r>
              <a:rPr lang="en-GB" dirty="0"/>
              <a:t>How we use extra-curricula opportunities To make maths real and exciting…</a:t>
            </a:r>
          </a:p>
        </p:txBody>
      </p:sp>
      <p:pic>
        <p:nvPicPr>
          <p:cNvPr id="4" name="Picture 3">
            <a:extLst>
              <a:ext uri="{FF2B5EF4-FFF2-40B4-BE49-F238E27FC236}">
                <a16:creationId xmlns:a16="http://schemas.microsoft.com/office/drawing/2014/main" id="{B09DAEFC-BBDE-4C7C-8AF0-DA7114396151}"/>
              </a:ext>
            </a:extLst>
          </p:cNvPr>
          <p:cNvPicPr>
            <a:picLocks noChangeAspect="1"/>
          </p:cNvPicPr>
          <p:nvPr/>
        </p:nvPicPr>
        <p:blipFill>
          <a:blip r:embed="rId2"/>
          <a:stretch>
            <a:fillRect/>
          </a:stretch>
        </p:blipFill>
        <p:spPr>
          <a:xfrm>
            <a:off x="694739" y="1794652"/>
            <a:ext cx="2243520" cy="1272331"/>
          </a:xfrm>
          <a:prstGeom prst="rect">
            <a:avLst/>
          </a:prstGeom>
        </p:spPr>
      </p:pic>
      <p:pic>
        <p:nvPicPr>
          <p:cNvPr id="5" name="Picture 4">
            <a:extLst>
              <a:ext uri="{FF2B5EF4-FFF2-40B4-BE49-F238E27FC236}">
                <a16:creationId xmlns:a16="http://schemas.microsoft.com/office/drawing/2014/main" id="{A4E481FE-042C-4D66-97DB-324513E683EB}"/>
              </a:ext>
            </a:extLst>
          </p:cNvPr>
          <p:cNvPicPr>
            <a:picLocks noChangeAspect="1"/>
          </p:cNvPicPr>
          <p:nvPr/>
        </p:nvPicPr>
        <p:blipFill>
          <a:blip r:embed="rId3"/>
          <a:stretch>
            <a:fillRect/>
          </a:stretch>
        </p:blipFill>
        <p:spPr>
          <a:xfrm>
            <a:off x="2965463" y="1839195"/>
            <a:ext cx="1064301" cy="1420896"/>
          </a:xfrm>
          <a:prstGeom prst="rect">
            <a:avLst/>
          </a:prstGeom>
        </p:spPr>
      </p:pic>
      <p:pic>
        <p:nvPicPr>
          <p:cNvPr id="6" name="Picture 5">
            <a:extLst>
              <a:ext uri="{FF2B5EF4-FFF2-40B4-BE49-F238E27FC236}">
                <a16:creationId xmlns:a16="http://schemas.microsoft.com/office/drawing/2014/main" id="{4AF3ECD8-1B73-476A-8F0D-F0A771D3A345}"/>
              </a:ext>
            </a:extLst>
          </p:cNvPr>
          <p:cNvPicPr>
            <a:picLocks noChangeAspect="1"/>
          </p:cNvPicPr>
          <p:nvPr/>
        </p:nvPicPr>
        <p:blipFill>
          <a:blip r:embed="rId4"/>
          <a:stretch>
            <a:fillRect/>
          </a:stretch>
        </p:blipFill>
        <p:spPr>
          <a:xfrm>
            <a:off x="4148733" y="1783225"/>
            <a:ext cx="1465981" cy="1728017"/>
          </a:xfrm>
          <a:prstGeom prst="rect">
            <a:avLst/>
          </a:prstGeom>
        </p:spPr>
      </p:pic>
      <p:pic>
        <p:nvPicPr>
          <p:cNvPr id="7" name="Picture 6">
            <a:extLst>
              <a:ext uri="{FF2B5EF4-FFF2-40B4-BE49-F238E27FC236}">
                <a16:creationId xmlns:a16="http://schemas.microsoft.com/office/drawing/2014/main" id="{96A86CF1-1667-4EF6-A858-D29D7D751D4A}"/>
              </a:ext>
            </a:extLst>
          </p:cNvPr>
          <p:cNvPicPr>
            <a:picLocks noChangeAspect="1"/>
          </p:cNvPicPr>
          <p:nvPr/>
        </p:nvPicPr>
        <p:blipFill>
          <a:blip r:embed="rId5"/>
          <a:stretch>
            <a:fillRect/>
          </a:stretch>
        </p:blipFill>
        <p:spPr>
          <a:xfrm>
            <a:off x="5703702" y="1883898"/>
            <a:ext cx="2307002" cy="1296242"/>
          </a:xfrm>
          <a:prstGeom prst="rect">
            <a:avLst/>
          </a:prstGeom>
        </p:spPr>
      </p:pic>
      <p:pic>
        <p:nvPicPr>
          <p:cNvPr id="8" name="Picture 7">
            <a:extLst>
              <a:ext uri="{FF2B5EF4-FFF2-40B4-BE49-F238E27FC236}">
                <a16:creationId xmlns:a16="http://schemas.microsoft.com/office/drawing/2014/main" id="{C4BEB00D-B45E-4AC8-AD8C-D2836AD3E13B}"/>
              </a:ext>
            </a:extLst>
          </p:cNvPr>
          <p:cNvPicPr>
            <a:picLocks noChangeAspect="1"/>
          </p:cNvPicPr>
          <p:nvPr/>
        </p:nvPicPr>
        <p:blipFill>
          <a:blip r:embed="rId6"/>
          <a:stretch>
            <a:fillRect/>
          </a:stretch>
        </p:blipFill>
        <p:spPr>
          <a:xfrm>
            <a:off x="8043055" y="1839195"/>
            <a:ext cx="2307002" cy="1535205"/>
          </a:xfrm>
          <a:prstGeom prst="rect">
            <a:avLst/>
          </a:prstGeom>
        </p:spPr>
      </p:pic>
      <p:sp>
        <p:nvSpPr>
          <p:cNvPr id="9" name="TextBox 8">
            <a:extLst>
              <a:ext uri="{FF2B5EF4-FFF2-40B4-BE49-F238E27FC236}">
                <a16:creationId xmlns:a16="http://schemas.microsoft.com/office/drawing/2014/main" id="{5A1763F6-59F1-410B-B8B0-9E2B595F72BD}"/>
              </a:ext>
            </a:extLst>
          </p:cNvPr>
          <p:cNvSpPr txBox="1"/>
          <p:nvPr/>
        </p:nvSpPr>
        <p:spPr>
          <a:xfrm>
            <a:off x="1011171" y="1397512"/>
            <a:ext cx="5239639" cy="369332"/>
          </a:xfrm>
          <a:prstGeom prst="rect">
            <a:avLst/>
          </a:prstGeom>
          <a:noFill/>
        </p:spPr>
        <p:txBody>
          <a:bodyPr wrap="none" rtlCol="0">
            <a:spAutoFit/>
          </a:bodyPr>
          <a:lstStyle/>
          <a:p>
            <a:r>
              <a:rPr lang="en-GB" dirty="0"/>
              <a:t>Theme Days – like ‘Who needs numbers anyway?’ Day</a:t>
            </a:r>
          </a:p>
        </p:txBody>
      </p:sp>
      <p:pic>
        <p:nvPicPr>
          <p:cNvPr id="10" name="Picture 9">
            <a:extLst>
              <a:ext uri="{FF2B5EF4-FFF2-40B4-BE49-F238E27FC236}">
                <a16:creationId xmlns:a16="http://schemas.microsoft.com/office/drawing/2014/main" id="{3E6F215D-1D41-4100-B87F-49046159DD29}"/>
              </a:ext>
            </a:extLst>
          </p:cNvPr>
          <p:cNvPicPr>
            <a:picLocks noChangeAspect="1"/>
          </p:cNvPicPr>
          <p:nvPr/>
        </p:nvPicPr>
        <p:blipFill>
          <a:blip r:embed="rId7"/>
          <a:stretch>
            <a:fillRect/>
          </a:stretch>
        </p:blipFill>
        <p:spPr>
          <a:xfrm>
            <a:off x="10152393" y="4057304"/>
            <a:ext cx="1745182" cy="2458003"/>
          </a:xfrm>
          <a:prstGeom prst="rect">
            <a:avLst/>
          </a:prstGeom>
        </p:spPr>
      </p:pic>
      <p:sp>
        <p:nvSpPr>
          <p:cNvPr id="11" name="TextBox 10">
            <a:extLst>
              <a:ext uri="{FF2B5EF4-FFF2-40B4-BE49-F238E27FC236}">
                <a16:creationId xmlns:a16="http://schemas.microsoft.com/office/drawing/2014/main" id="{362CA28C-EE36-44E7-ADC5-1823B82F4623}"/>
              </a:ext>
            </a:extLst>
          </p:cNvPr>
          <p:cNvSpPr txBox="1"/>
          <p:nvPr/>
        </p:nvSpPr>
        <p:spPr>
          <a:xfrm>
            <a:off x="10520916" y="3687972"/>
            <a:ext cx="1376659" cy="369332"/>
          </a:xfrm>
          <a:prstGeom prst="rect">
            <a:avLst/>
          </a:prstGeom>
          <a:noFill/>
        </p:spPr>
        <p:txBody>
          <a:bodyPr wrap="none" rtlCol="0">
            <a:spAutoFit/>
          </a:bodyPr>
          <a:lstStyle/>
          <a:p>
            <a:r>
              <a:rPr lang="en-GB" dirty="0"/>
              <a:t>Rockstar club</a:t>
            </a:r>
          </a:p>
        </p:txBody>
      </p:sp>
      <p:pic>
        <p:nvPicPr>
          <p:cNvPr id="12" name="Picture 11">
            <a:extLst>
              <a:ext uri="{FF2B5EF4-FFF2-40B4-BE49-F238E27FC236}">
                <a16:creationId xmlns:a16="http://schemas.microsoft.com/office/drawing/2014/main" id="{C64A9EF8-3AF3-440E-A7B4-596D116D13AB}"/>
              </a:ext>
            </a:extLst>
          </p:cNvPr>
          <p:cNvPicPr>
            <a:picLocks noChangeAspect="1"/>
          </p:cNvPicPr>
          <p:nvPr/>
        </p:nvPicPr>
        <p:blipFill>
          <a:blip r:embed="rId8"/>
          <a:stretch>
            <a:fillRect/>
          </a:stretch>
        </p:blipFill>
        <p:spPr>
          <a:xfrm flipH="1">
            <a:off x="7903203" y="3898305"/>
            <a:ext cx="1915333" cy="2552865"/>
          </a:xfrm>
          <a:prstGeom prst="rect">
            <a:avLst/>
          </a:prstGeom>
        </p:spPr>
      </p:pic>
      <p:sp>
        <p:nvSpPr>
          <p:cNvPr id="13" name="TextBox 12">
            <a:extLst>
              <a:ext uri="{FF2B5EF4-FFF2-40B4-BE49-F238E27FC236}">
                <a16:creationId xmlns:a16="http://schemas.microsoft.com/office/drawing/2014/main" id="{7917771A-D28C-4119-88F9-1BEE56CF8BDF}"/>
              </a:ext>
            </a:extLst>
          </p:cNvPr>
          <p:cNvSpPr txBox="1"/>
          <p:nvPr/>
        </p:nvSpPr>
        <p:spPr>
          <a:xfrm>
            <a:off x="6411880" y="3549472"/>
            <a:ext cx="1810111" cy="646331"/>
          </a:xfrm>
          <a:prstGeom prst="rect">
            <a:avLst/>
          </a:prstGeom>
          <a:noFill/>
        </p:spPr>
        <p:txBody>
          <a:bodyPr wrap="none" rtlCol="0">
            <a:spAutoFit/>
          </a:bodyPr>
          <a:lstStyle/>
          <a:p>
            <a:r>
              <a:rPr lang="en-GB" dirty="0"/>
              <a:t>Educational Visits:</a:t>
            </a:r>
          </a:p>
          <a:p>
            <a:r>
              <a:rPr lang="en-GB" dirty="0"/>
              <a:t>Problem solving</a:t>
            </a:r>
          </a:p>
        </p:txBody>
      </p:sp>
      <p:pic>
        <p:nvPicPr>
          <p:cNvPr id="14" name="Picture 13">
            <a:extLst>
              <a:ext uri="{FF2B5EF4-FFF2-40B4-BE49-F238E27FC236}">
                <a16:creationId xmlns:a16="http://schemas.microsoft.com/office/drawing/2014/main" id="{144DBB9A-96D5-4B85-BB67-1CB90582AA21}"/>
              </a:ext>
            </a:extLst>
          </p:cNvPr>
          <p:cNvPicPr>
            <a:picLocks noChangeAspect="1"/>
          </p:cNvPicPr>
          <p:nvPr/>
        </p:nvPicPr>
        <p:blipFill>
          <a:blip r:embed="rId9"/>
          <a:stretch>
            <a:fillRect/>
          </a:stretch>
        </p:blipFill>
        <p:spPr>
          <a:xfrm>
            <a:off x="566191" y="4123170"/>
            <a:ext cx="3403820" cy="2552865"/>
          </a:xfrm>
          <a:prstGeom prst="rect">
            <a:avLst/>
          </a:prstGeom>
        </p:spPr>
      </p:pic>
      <p:sp>
        <p:nvSpPr>
          <p:cNvPr id="15" name="TextBox 14">
            <a:extLst>
              <a:ext uri="{FF2B5EF4-FFF2-40B4-BE49-F238E27FC236}">
                <a16:creationId xmlns:a16="http://schemas.microsoft.com/office/drawing/2014/main" id="{FC74EBBA-CFD2-4ADD-AB5C-F9D4D1867D71}"/>
              </a:ext>
            </a:extLst>
          </p:cNvPr>
          <p:cNvSpPr txBox="1"/>
          <p:nvPr/>
        </p:nvSpPr>
        <p:spPr>
          <a:xfrm>
            <a:off x="649684" y="3826471"/>
            <a:ext cx="2288575" cy="369332"/>
          </a:xfrm>
          <a:prstGeom prst="rect">
            <a:avLst/>
          </a:prstGeom>
          <a:noFill/>
        </p:spPr>
        <p:txBody>
          <a:bodyPr wrap="none" rtlCol="0">
            <a:spAutoFit/>
          </a:bodyPr>
          <a:lstStyle/>
          <a:p>
            <a:r>
              <a:rPr lang="en-GB" dirty="0"/>
              <a:t>Magical Maths Awards</a:t>
            </a:r>
          </a:p>
        </p:txBody>
      </p:sp>
      <p:pic>
        <p:nvPicPr>
          <p:cNvPr id="16" name="Picture 15">
            <a:extLst>
              <a:ext uri="{FF2B5EF4-FFF2-40B4-BE49-F238E27FC236}">
                <a16:creationId xmlns:a16="http://schemas.microsoft.com/office/drawing/2014/main" id="{9698084C-7B9D-447E-9FB1-3C9B870D75A3}"/>
              </a:ext>
            </a:extLst>
          </p:cNvPr>
          <p:cNvPicPr>
            <a:picLocks noChangeAspect="1"/>
          </p:cNvPicPr>
          <p:nvPr/>
        </p:nvPicPr>
        <p:blipFill>
          <a:blip r:embed="rId10"/>
          <a:stretch>
            <a:fillRect/>
          </a:stretch>
        </p:blipFill>
        <p:spPr>
          <a:xfrm>
            <a:off x="4231360" y="4580344"/>
            <a:ext cx="2603701" cy="1952776"/>
          </a:xfrm>
          <a:prstGeom prst="rect">
            <a:avLst/>
          </a:prstGeom>
        </p:spPr>
      </p:pic>
      <p:sp>
        <p:nvSpPr>
          <p:cNvPr id="17" name="TextBox 16">
            <a:extLst>
              <a:ext uri="{FF2B5EF4-FFF2-40B4-BE49-F238E27FC236}">
                <a16:creationId xmlns:a16="http://schemas.microsoft.com/office/drawing/2014/main" id="{996B6FEB-AF8A-4C6F-8D6D-9E12F66C9AB4}"/>
              </a:ext>
            </a:extLst>
          </p:cNvPr>
          <p:cNvSpPr txBox="1"/>
          <p:nvPr/>
        </p:nvSpPr>
        <p:spPr>
          <a:xfrm>
            <a:off x="4303868" y="4195803"/>
            <a:ext cx="2878865" cy="369332"/>
          </a:xfrm>
          <a:prstGeom prst="rect">
            <a:avLst/>
          </a:prstGeom>
          <a:noFill/>
        </p:spPr>
        <p:txBody>
          <a:bodyPr wrap="none" rtlCol="0">
            <a:spAutoFit/>
          </a:bodyPr>
          <a:lstStyle/>
          <a:p>
            <a:r>
              <a:rPr lang="en-GB" dirty="0"/>
              <a:t>Rockstar Days / Competitions</a:t>
            </a:r>
          </a:p>
        </p:txBody>
      </p:sp>
      <p:pic>
        <p:nvPicPr>
          <p:cNvPr id="18" name="Picture 17">
            <a:extLst>
              <a:ext uri="{FF2B5EF4-FFF2-40B4-BE49-F238E27FC236}">
                <a16:creationId xmlns:a16="http://schemas.microsoft.com/office/drawing/2014/main" id="{E4FA9183-AE0B-4F8A-AACF-52401CE8EFB0}"/>
              </a:ext>
            </a:extLst>
          </p:cNvPr>
          <p:cNvPicPr>
            <a:picLocks noChangeAspect="1"/>
          </p:cNvPicPr>
          <p:nvPr/>
        </p:nvPicPr>
        <p:blipFill>
          <a:blip r:embed="rId11"/>
          <a:stretch>
            <a:fillRect/>
          </a:stretch>
        </p:blipFill>
        <p:spPr>
          <a:xfrm>
            <a:off x="10452043" y="355388"/>
            <a:ext cx="1499616" cy="1499616"/>
          </a:xfrm>
          <a:prstGeom prst="rect">
            <a:avLst/>
          </a:prstGeom>
        </p:spPr>
      </p:pic>
      <p:sp>
        <p:nvSpPr>
          <p:cNvPr id="19" name="TextBox 18">
            <a:extLst>
              <a:ext uri="{FF2B5EF4-FFF2-40B4-BE49-F238E27FC236}">
                <a16:creationId xmlns:a16="http://schemas.microsoft.com/office/drawing/2014/main" id="{68230025-5F4E-4469-A5CE-822BCA824875}"/>
              </a:ext>
            </a:extLst>
          </p:cNvPr>
          <p:cNvSpPr txBox="1"/>
          <p:nvPr/>
        </p:nvSpPr>
        <p:spPr>
          <a:xfrm>
            <a:off x="10713903" y="1702906"/>
            <a:ext cx="1478097" cy="1477328"/>
          </a:xfrm>
          <a:prstGeom prst="rect">
            <a:avLst/>
          </a:prstGeom>
          <a:noFill/>
        </p:spPr>
        <p:txBody>
          <a:bodyPr wrap="none" rtlCol="0">
            <a:spAutoFit/>
          </a:bodyPr>
          <a:lstStyle/>
          <a:p>
            <a:r>
              <a:rPr lang="en-GB" dirty="0"/>
              <a:t>Transition</a:t>
            </a:r>
          </a:p>
          <a:p>
            <a:r>
              <a:rPr lang="en-GB" dirty="0"/>
              <a:t>Competition:</a:t>
            </a:r>
          </a:p>
          <a:p>
            <a:r>
              <a:rPr lang="en-GB" dirty="0"/>
              <a:t>Atom Bank </a:t>
            </a:r>
          </a:p>
          <a:p>
            <a:r>
              <a:rPr lang="en-GB" dirty="0"/>
              <a:t>STEM</a:t>
            </a:r>
          </a:p>
          <a:p>
            <a:r>
              <a:rPr lang="en-GB" dirty="0"/>
              <a:t>Carmel Shield</a:t>
            </a:r>
          </a:p>
        </p:txBody>
      </p:sp>
    </p:spTree>
    <p:extLst>
      <p:ext uri="{BB962C8B-B14F-4D97-AF65-F5344CB8AC3E}">
        <p14:creationId xmlns:p14="http://schemas.microsoft.com/office/powerpoint/2010/main" val="131124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B01AAD-912B-4542-BDC3-371717611001}"/>
              </a:ext>
            </a:extLst>
          </p:cNvPr>
          <p:cNvPicPr>
            <a:picLocks noChangeAspect="1"/>
          </p:cNvPicPr>
          <p:nvPr/>
        </p:nvPicPr>
        <p:blipFill>
          <a:blip r:embed="rId2"/>
          <a:stretch>
            <a:fillRect/>
          </a:stretch>
        </p:blipFill>
        <p:spPr>
          <a:xfrm>
            <a:off x="4027031" y="569548"/>
            <a:ext cx="8040051" cy="5579933"/>
          </a:xfrm>
          <a:prstGeom prst="rect">
            <a:avLst/>
          </a:prstGeom>
        </p:spPr>
      </p:pic>
      <p:sp>
        <p:nvSpPr>
          <p:cNvPr id="6" name="TextBox 5">
            <a:extLst>
              <a:ext uri="{FF2B5EF4-FFF2-40B4-BE49-F238E27FC236}">
                <a16:creationId xmlns:a16="http://schemas.microsoft.com/office/drawing/2014/main" id="{5EADC99F-9F5A-43AE-92FD-0111AD062108}"/>
              </a:ext>
            </a:extLst>
          </p:cNvPr>
          <p:cNvSpPr txBox="1"/>
          <p:nvPr/>
        </p:nvSpPr>
        <p:spPr>
          <a:xfrm>
            <a:off x="6640642" y="5606321"/>
            <a:ext cx="5099409" cy="369332"/>
          </a:xfrm>
          <a:prstGeom prst="rect">
            <a:avLst/>
          </a:prstGeom>
          <a:solidFill>
            <a:schemeClr val="accent6">
              <a:lumMod val="60000"/>
              <a:lumOff val="40000"/>
            </a:schemeClr>
          </a:solidFill>
        </p:spPr>
        <p:txBody>
          <a:bodyPr wrap="none" rtlCol="0">
            <a:spAutoFit/>
          </a:bodyPr>
          <a:lstStyle/>
          <a:p>
            <a:r>
              <a:rPr lang="en-GB" dirty="0"/>
              <a:t>Slide taken from Times Table Rock stars Presentation</a:t>
            </a:r>
          </a:p>
        </p:txBody>
      </p:sp>
      <p:sp>
        <p:nvSpPr>
          <p:cNvPr id="7" name="Rectangle 6">
            <a:extLst>
              <a:ext uri="{FF2B5EF4-FFF2-40B4-BE49-F238E27FC236}">
                <a16:creationId xmlns:a16="http://schemas.microsoft.com/office/drawing/2014/main" id="{B246A537-BB5A-4EC4-B728-90A37F4D129E}"/>
              </a:ext>
            </a:extLst>
          </p:cNvPr>
          <p:cNvSpPr/>
          <p:nvPr/>
        </p:nvSpPr>
        <p:spPr>
          <a:xfrm>
            <a:off x="287058" y="1779687"/>
            <a:ext cx="3575082" cy="5078313"/>
          </a:xfrm>
          <a:prstGeom prst="rect">
            <a:avLst/>
          </a:prstGeom>
          <a:solidFill>
            <a:schemeClr val="accent1">
              <a:lumMod val="60000"/>
              <a:lumOff val="40000"/>
            </a:schemeClr>
          </a:solidFill>
        </p:spPr>
        <p:txBody>
          <a:bodyPr wrap="square">
            <a:spAutoFit/>
          </a:bodyPr>
          <a:lstStyle/>
          <a:p>
            <a:r>
              <a:rPr lang="en-GB" sz="2400" dirty="0"/>
              <a:t>Why Number Day?</a:t>
            </a:r>
          </a:p>
          <a:p>
            <a:endParaRPr lang="en-GB" sz="2400" dirty="0"/>
          </a:p>
          <a:p>
            <a:r>
              <a:rPr lang="en-GB" sz="2400" dirty="0"/>
              <a:t>Number, including </a:t>
            </a:r>
          </a:p>
          <a:p>
            <a:r>
              <a:rPr lang="en-GB" sz="2400" dirty="0"/>
              <a:t>counting and multiplication tables, are the foundations of maths. </a:t>
            </a:r>
          </a:p>
          <a:p>
            <a:endParaRPr lang="en-GB" sz="2400" dirty="0"/>
          </a:p>
          <a:p>
            <a:r>
              <a:rPr lang="en-GB" sz="2400" dirty="0"/>
              <a:t>We believe if you master the basics - the rest becomes much easier!</a:t>
            </a:r>
          </a:p>
          <a:p>
            <a:endParaRPr lang="en-GB" sz="2400" dirty="0"/>
          </a:p>
          <a:p>
            <a:endParaRPr lang="en-GB" sz="2400" dirty="0"/>
          </a:p>
          <a:p>
            <a:r>
              <a:rPr lang="en-GB" dirty="0"/>
              <a:t>(We will also be supporting</a:t>
            </a:r>
          </a:p>
          <a:p>
            <a:r>
              <a:rPr lang="en-GB" dirty="0"/>
              <a:t>The NSPCC campaign today)</a:t>
            </a:r>
          </a:p>
        </p:txBody>
      </p:sp>
      <p:pic>
        <p:nvPicPr>
          <p:cNvPr id="8" name="Picture 7">
            <a:extLst>
              <a:ext uri="{FF2B5EF4-FFF2-40B4-BE49-F238E27FC236}">
                <a16:creationId xmlns:a16="http://schemas.microsoft.com/office/drawing/2014/main" id="{D1252BEC-5B3E-432B-8E59-F931433A3169}"/>
              </a:ext>
            </a:extLst>
          </p:cNvPr>
          <p:cNvPicPr>
            <a:picLocks noChangeAspect="1"/>
          </p:cNvPicPr>
          <p:nvPr/>
        </p:nvPicPr>
        <p:blipFill>
          <a:blip r:embed="rId3"/>
          <a:stretch>
            <a:fillRect/>
          </a:stretch>
        </p:blipFill>
        <p:spPr>
          <a:xfrm>
            <a:off x="287058" y="133767"/>
            <a:ext cx="1536523" cy="1645920"/>
          </a:xfrm>
          <a:prstGeom prst="rect">
            <a:avLst/>
          </a:prstGeom>
        </p:spPr>
      </p:pic>
    </p:spTree>
    <p:extLst>
      <p:ext uri="{BB962C8B-B14F-4D97-AF65-F5344CB8AC3E}">
        <p14:creationId xmlns:p14="http://schemas.microsoft.com/office/powerpoint/2010/main" val="174060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77E3-27FE-403D-A53C-5FD40B8A359F}"/>
              </a:ext>
            </a:extLst>
          </p:cNvPr>
          <p:cNvSpPr>
            <a:spLocks noGrp="1"/>
          </p:cNvSpPr>
          <p:nvPr>
            <p:ph type="title"/>
          </p:nvPr>
        </p:nvSpPr>
        <p:spPr>
          <a:xfrm>
            <a:off x="1270333" y="0"/>
            <a:ext cx="9720072" cy="1499616"/>
          </a:xfrm>
        </p:spPr>
        <p:txBody>
          <a:bodyPr/>
          <a:lstStyle/>
          <a:p>
            <a:r>
              <a:rPr lang="en-GB" dirty="0"/>
              <a:t>What resources are available at home:</a:t>
            </a:r>
          </a:p>
        </p:txBody>
      </p:sp>
      <p:sp>
        <p:nvSpPr>
          <p:cNvPr id="4" name="Rectangle 3">
            <a:extLst>
              <a:ext uri="{FF2B5EF4-FFF2-40B4-BE49-F238E27FC236}">
                <a16:creationId xmlns:a16="http://schemas.microsoft.com/office/drawing/2014/main" id="{236C4F7E-89E9-43BB-A4D9-9399CC9E39EF}"/>
              </a:ext>
            </a:extLst>
          </p:cNvPr>
          <p:cNvSpPr/>
          <p:nvPr/>
        </p:nvSpPr>
        <p:spPr>
          <a:xfrm>
            <a:off x="3985438" y="1980330"/>
            <a:ext cx="3908378" cy="3693319"/>
          </a:xfrm>
          <a:prstGeom prst="rect">
            <a:avLst/>
          </a:prstGeom>
        </p:spPr>
        <p:txBody>
          <a:bodyPr wrap="none">
            <a:spAutoFit/>
          </a:bodyPr>
          <a:lstStyle/>
          <a:p>
            <a:r>
              <a:rPr lang="en-GB" dirty="0" err="1"/>
              <a:t>Numbots</a:t>
            </a:r>
            <a:r>
              <a:rPr lang="en-GB" dirty="0"/>
              <a:t> </a:t>
            </a:r>
          </a:p>
          <a:p>
            <a:endParaRPr lang="en-GB" dirty="0"/>
          </a:p>
          <a:p>
            <a:r>
              <a:rPr lang="en-GB" dirty="0"/>
              <a:t>Times Tables </a:t>
            </a:r>
            <a:r>
              <a:rPr lang="en-GB" dirty="0" err="1"/>
              <a:t>Rockstars</a:t>
            </a:r>
            <a:endParaRPr lang="en-GB" dirty="0"/>
          </a:p>
          <a:p>
            <a:endParaRPr lang="en-GB" dirty="0"/>
          </a:p>
          <a:p>
            <a:r>
              <a:rPr lang="en-GB" dirty="0" err="1"/>
              <a:t>SuperMovers</a:t>
            </a:r>
            <a:r>
              <a:rPr lang="en-GB" dirty="0"/>
              <a:t> (BBC Teach)</a:t>
            </a:r>
          </a:p>
          <a:p>
            <a:endParaRPr lang="en-GB" dirty="0"/>
          </a:p>
          <a:p>
            <a:r>
              <a:rPr lang="en-GB" dirty="0"/>
              <a:t>Maths Shed</a:t>
            </a:r>
          </a:p>
          <a:p>
            <a:endParaRPr lang="en-GB" dirty="0"/>
          </a:p>
          <a:p>
            <a:r>
              <a:rPr lang="en-GB" dirty="0"/>
              <a:t>In School Only</a:t>
            </a:r>
          </a:p>
          <a:p>
            <a:endParaRPr lang="en-GB" dirty="0"/>
          </a:p>
          <a:p>
            <a:r>
              <a:rPr lang="en-GB" dirty="0"/>
              <a:t>Learning By Questions / SATs </a:t>
            </a:r>
            <a:r>
              <a:rPr lang="en-GB" dirty="0" err="1"/>
              <a:t>BootCamp</a:t>
            </a:r>
            <a:endParaRPr lang="en-GB" dirty="0"/>
          </a:p>
          <a:p>
            <a:endParaRPr lang="en-GB" dirty="0"/>
          </a:p>
          <a:p>
            <a:endParaRPr lang="en-GB" dirty="0"/>
          </a:p>
        </p:txBody>
      </p:sp>
      <p:sp>
        <p:nvSpPr>
          <p:cNvPr id="6" name="Rectangle 5">
            <a:extLst>
              <a:ext uri="{FF2B5EF4-FFF2-40B4-BE49-F238E27FC236}">
                <a16:creationId xmlns:a16="http://schemas.microsoft.com/office/drawing/2014/main" id="{D4411190-6238-42DA-AA01-55786FD82886}"/>
              </a:ext>
            </a:extLst>
          </p:cNvPr>
          <p:cNvSpPr/>
          <p:nvPr/>
        </p:nvSpPr>
        <p:spPr>
          <a:xfrm>
            <a:off x="1728498" y="5963292"/>
            <a:ext cx="7868693" cy="369332"/>
          </a:xfrm>
          <a:prstGeom prst="rect">
            <a:avLst/>
          </a:prstGeom>
        </p:spPr>
        <p:txBody>
          <a:bodyPr wrap="none">
            <a:spAutoFit/>
          </a:bodyPr>
          <a:lstStyle/>
          <a:p>
            <a:r>
              <a:rPr lang="en-GB" dirty="0"/>
              <a:t>For more practical number ideas, Oxford Owl website is an excellent starting point!</a:t>
            </a:r>
          </a:p>
        </p:txBody>
      </p:sp>
      <p:pic>
        <p:nvPicPr>
          <p:cNvPr id="7" name="Picture 6">
            <a:extLst>
              <a:ext uri="{FF2B5EF4-FFF2-40B4-BE49-F238E27FC236}">
                <a16:creationId xmlns:a16="http://schemas.microsoft.com/office/drawing/2014/main" id="{A8ECF288-52DA-4994-A8C8-B4A8482BAF3C}"/>
              </a:ext>
            </a:extLst>
          </p:cNvPr>
          <p:cNvPicPr>
            <a:picLocks noChangeAspect="1"/>
          </p:cNvPicPr>
          <p:nvPr/>
        </p:nvPicPr>
        <p:blipFill>
          <a:blip r:embed="rId2"/>
          <a:stretch>
            <a:fillRect/>
          </a:stretch>
        </p:blipFill>
        <p:spPr>
          <a:xfrm>
            <a:off x="411347" y="1213567"/>
            <a:ext cx="2990850" cy="1533525"/>
          </a:xfrm>
          <a:prstGeom prst="rect">
            <a:avLst/>
          </a:prstGeom>
        </p:spPr>
      </p:pic>
      <p:pic>
        <p:nvPicPr>
          <p:cNvPr id="8" name="Picture 7">
            <a:extLst>
              <a:ext uri="{FF2B5EF4-FFF2-40B4-BE49-F238E27FC236}">
                <a16:creationId xmlns:a16="http://schemas.microsoft.com/office/drawing/2014/main" id="{CC4A3918-72F6-408F-A392-306E958E0932}"/>
              </a:ext>
            </a:extLst>
          </p:cNvPr>
          <p:cNvPicPr>
            <a:picLocks noChangeAspect="1"/>
          </p:cNvPicPr>
          <p:nvPr/>
        </p:nvPicPr>
        <p:blipFill>
          <a:blip r:embed="rId3"/>
          <a:stretch>
            <a:fillRect/>
          </a:stretch>
        </p:blipFill>
        <p:spPr>
          <a:xfrm>
            <a:off x="475960" y="3196509"/>
            <a:ext cx="2505075" cy="1828800"/>
          </a:xfrm>
          <a:prstGeom prst="rect">
            <a:avLst/>
          </a:prstGeom>
        </p:spPr>
      </p:pic>
      <p:pic>
        <p:nvPicPr>
          <p:cNvPr id="9" name="Picture 8">
            <a:extLst>
              <a:ext uri="{FF2B5EF4-FFF2-40B4-BE49-F238E27FC236}">
                <a16:creationId xmlns:a16="http://schemas.microsoft.com/office/drawing/2014/main" id="{CD44749E-015D-4B30-9389-65062ABC15A9}"/>
              </a:ext>
            </a:extLst>
          </p:cNvPr>
          <p:cNvPicPr>
            <a:picLocks noChangeAspect="1"/>
          </p:cNvPicPr>
          <p:nvPr/>
        </p:nvPicPr>
        <p:blipFill>
          <a:blip r:embed="rId4"/>
          <a:stretch>
            <a:fillRect/>
          </a:stretch>
        </p:blipFill>
        <p:spPr>
          <a:xfrm>
            <a:off x="8858540" y="1596309"/>
            <a:ext cx="2857500" cy="1600200"/>
          </a:xfrm>
          <a:prstGeom prst="rect">
            <a:avLst/>
          </a:prstGeom>
        </p:spPr>
      </p:pic>
      <p:pic>
        <p:nvPicPr>
          <p:cNvPr id="10" name="Picture 9">
            <a:extLst>
              <a:ext uri="{FF2B5EF4-FFF2-40B4-BE49-F238E27FC236}">
                <a16:creationId xmlns:a16="http://schemas.microsoft.com/office/drawing/2014/main" id="{9B732201-1794-465A-9545-916708E3B5BF}"/>
              </a:ext>
            </a:extLst>
          </p:cNvPr>
          <p:cNvPicPr>
            <a:picLocks noChangeAspect="1"/>
          </p:cNvPicPr>
          <p:nvPr/>
        </p:nvPicPr>
        <p:blipFill>
          <a:blip r:embed="rId5"/>
          <a:stretch>
            <a:fillRect/>
          </a:stretch>
        </p:blipFill>
        <p:spPr>
          <a:xfrm>
            <a:off x="8810915" y="3681183"/>
            <a:ext cx="2952750" cy="1552575"/>
          </a:xfrm>
          <a:prstGeom prst="rect">
            <a:avLst/>
          </a:prstGeom>
        </p:spPr>
      </p:pic>
    </p:spTree>
    <p:extLst>
      <p:ext uri="{BB962C8B-B14F-4D97-AF65-F5344CB8AC3E}">
        <p14:creationId xmlns:p14="http://schemas.microsoft.com/office/powerpoint/2010/main" val="29529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F622-D6C8-4712-8B1E-366230B019DD}"/>
              </a:ext>
            </a:extLst>
          </p:cNvPr>
          <p:cNvSpPr>
            <a:spLocks noGrp="1"/>
          </p:cNvSpPr>
          <p:nvPr>
            <p:ph type="title"/>
          </p:nvPr>
        </p:nvSpPr>
        <p:spPr>
          <a:xfrm>
            <a:off x="838200" y="-194688"/>
            <a:ext cx="10515600" cy="1325563"/>
          </a:xfrm>
        </p:spPr>
        <p:txBody>
          <a:bodyPr/>
          <a:lstStyle/>
          <a:p>
            <a:r>
              <a:rPr lang="en-GB" dirty="0"/>
              <a:t>Practical ideas on how can you help at home:</a:t>
            </a:r>
          </a:p>
        </p:txBody>
      </p:sp>
      <p:sp>
        <p:nvSpPr>
          <p:cNvPr id="8" name="TextBox 7">
            <a:extLst>
              <a:ext uri="{FF2B5EF4-FFF2-40B4-BE49-F238E27FC236}">
                <a16:creationId xmlns:a16="http://schemas.microsoft.com/office/drawing/2014/main" id="{8B3AA03C-170A-4A26-B2B8-9D68EA615857}"/>
              </a:ext>
            </a:extLst>
          </p:cNvPr>
          <p:cNvSpPr txBox="1"/>
          <p:nvPr/>
        </p:nvSpPr>
        <p:spPr>
          <a:xfrm>
            <a:off x="531895" y="2224973"/>
            <a:ext cx="11383373" cy="4524315"/>
          </a:xfrm>
          <a:prstGeom prst="rect">
            <a:avLst/>
          </a:prstGeom>
          <a:noFill/>
        </p:spPr>
        <p:txBody>
          <a:bodyPr wrap="none" rtlCol="0">
            <a:spAutoFit/>
          </a:bodyPr>
          <a:lstStyle/>
          <a:p>
            <a:r>
              <a:rPr lang="en-GB" dirty="0"/>
              <a:t>1. </a:t>
            </a:r>
            <a:r>
              <a:rPr lang="en-GB" b="1" dirty="0"/>
              <a:t>Building with bricks</a:t>
            </a:r>
          </a:p>
          <a:p>
            <a:r>
              <a:rPr lang="en-GB" dirty="0"/>
              <a:t>How many red bricks are there? How many blue bricks are there? How many are there altogether?</a:t>
            </a:r>
          </a:p>
          <a:p>
            <a:r>
              <a:rPr lang="en-GB" dirty="0"/>
              <a:t>Using blocks will also help your child practise using the language of maths. For example:</a:t>
            </a:r>
          </a:p>
          <a:p>
            <a:r>
              <a:rPr lang="en-GB" dirty="0"/>
              <a:t>Hmm, I wonder which is the longest brick? Could you pass me the cube over there?</a:t>
            </a:r>
          </a:p>
          <a:p>
            <a:endParaRPr lang="en-GB" dirty="0"/>
          </a:p>
          <a:p>
            <a:r>
              <a:rPr lang="en-GB" dirty="0"/>
              <a:t>2. </a:t>
            </a:r>
            <a:r>
              <a:rPr lang="en-GB" b="1" dirty="0"/>
              <a:t>Count everything!</a:t>
            </a:r>
          </a:p>
          <a:p>
            <a:r>
              <a:rPr lang="en-GB" dirty="0"/>
              <a:t>Practising counting on trips – this will help them with all sorts of number problems they encounter as they get older.</a:t>
            </a:r>
          </a:p>
          <a:p>
            <a:r>
              <a:rPr lang="en-GB" dirty="0"/>
              <a:t>How many buses have we seen? </a:t>
            </a:r>
          </a:p>
          <a:p>
            <a:endParaRPr lang="en-GB" dirty="0"/>
          </a:p>
          <a:p>
            <a:r>
              <a:rPr lang="en-GB" dirty="0"/>
              <a:t>3. </a:t>
            </a:r>
            <a:r>
              <a:rPr lang="en-GB" b="1" dirty="0"/>
              <a:t>Spot patterns</a:t>
            </a:r>
            <a:r>
              <a:rPr lang="en-GB" dirty="0"/>
              <a:t>: </a:t>
            </a:r>
          </a:p>
          <a:p>
            <a:r>
              <a:rPr lang="en-GB" dirty="0"/>
              <a:t>Look for repeating patterns on curtains, wallpaper, or clothing. Ask your child:</a:t>
            </a:r>
          </a:p>
          <a:p>
            <a:r>
              <a:rPr lang="en-GB" dirty="0"/>
              <a:t>Can you see a pattern? Tell me about it. What will come next?</a:t>
            </a:r>
          </a:p>
          <a:p>
            <a:r>
              <a:rPr lang="en-GB" dirty="0"/>
              <a:t>Start patterns with blocks, beads, playing cards, and toys. Encourage your child to build on the pattern to make it longer</a:t>
            </a:r>
          </a:p>
          <a:p>
            <a:endParaRPr lang="en-GB" dirty="0"/>
          </a:p>
          <a:p>
            <a:r>
              <a:rPr lang="en-GB" dirty="0"/>
              <a:t>4. Practise forming numerals</a:t>
            </a:r>
          </a:p>
          <a:p>
            <a:r>
              <a:rPr lang="en-GB" dirty="0"/>
              <a:t>You could have fun forming numbers in sand with a stick, or making numbers out of modelling clay. </a:t>
            </a:r>
          </a:p>
        </p:txBody>
      </p:sp>
      <p:sp>
        <p:nvSpPr>
          <p:cNvPr id="9" name="Rectangle 8">
            <a:extLst>
              <a:ext uri="{FF2B5EF4-FFF2-40B4-BE49-F238E27FC236}">
                <a16:creationId xmlns:a16="http://schemas.microsoft.com/office/drawing/2014/main" id="{EC759C79-BD40-4B4D-839D-D20731A8EE6E}"/>
              </a:ext>
            </a:extLst>
          </p:cNvPr>
          <p:cNvSpPr/>
          <p:nvPr/>
        </p:nvSpPr>
        <p:spPr>
          <a:xfrm>
            <a:off x="703513" y="812185"/>
            <a:ext cx="523861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Reception into Y1</a:t>
            </a:r>
          </a:p>
        </p:txBody>
      </p:sp>
      <p:pic>
        <p:nvPicPr>
          <p:cNvPr id="10" name="Picture 9">
            <a:extLst>
              <a:ext uri="{FF2B5EF4-FFF2-40B4-BE49-F238E27FC236}">
                <a16:creationId xmlns:a16="http://schemas.microsoft.com/office/drawing/2014/main" id="{3A07BFD7-EE0E-4D80-B11B-204AB01EEBDC}"/>
              </a:ext>
            </a:extLst>
          </p:cNvPr>
          <p:cNvPicPr>
            <a:picLocks noChangeAspect="1"/>
          </p:cNvPicPr>
          <p:nvPr/>
        </p:nvPicPr>
        <p:blipFill>
          <a:blip r:embed="rId2"/>
          <a:stretch>
            <a:fillRect/>
          </a:stretch>
        </p:blipFill>
        <p:spPr>
          <a:xfrm>
            <a:off x="10354131" y="812185"/>
            <a:ext cx="1561137" cy="1672286"/>
          </a:xfrm>
          <a:prstGeom prst="rect">
            <a:avLst/>
          </a:prstGeom>
        </p:spPr>
      </p:pic>
    </p:spTree>
    <p:extLst>
      <p:ext uri="{BB962C8B-B14F-4D97-AF65-F5344CB8AC3E}">
        <p14:creationId xmlns:p14="http://schemas.microsoft.com/office/powerpoint/2010/main" val="327546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F622-D6C8-4712-8B1E-366230B019DD}"/>
              </a:ext>
            </a:extLst>
          </p:cNvPr>
          <p:cNvSpPr>
            <a:spLocks noGrp="1"/>
          </p:cNvSpPr>
          <p:nvPr>
            <p:ph type="title"/>
          </p:nvPr>
        </p:nvSpPr>
        <p:spPr>
          <a:xfrm>
            <a:off x="133662" y="0"/>
            <a:ext cx="10515600" cy="1325563"/>
          </a:xfrm>
        </p:spPr>
        <p:txBody>
          <a:bodyPr/>
          <a:lstStyle/>
          <a:p>
            <a:r>
              <a:rPr lang="en-GB" dirty="0"/>
              <a:t>Practical Ideas on how can you help at home:</a:t>
            </a:r>
          </a:p>
        </p:txBody>
      </p:sp>
      <p:sp>
        <p:nvSpPr>
          <p:cNvPr id="8" name="TextBox 7">
            <a:extLst>
              <a:ext uri="{FF2B5EF4-FFF2-40B4-BE49-F238E27FC236}">
                <a16:creationId xmlns:a16="http://schemas.microsoft.com/office/drawing/2014/main" id="{8B3AA03C-170A-4A26-B2B8-9D68EA615857}"/>
              </a:ext>
            </a:extLst>
          </p:cNvPr>
          <p:cNvSpPr txBox="1"/>
          <p:nvPr/>
        </p:nvSpPr>
        <p:spPr>
          <a:xfrm>
            <a:off x="781290" y="1908785"/>
            <a:ext cx="11035393" cy="4801314"/>
          </a:xfrm>
          <a:prstGeom prst="rect">
            <a:avLst/>
          </a:prstGeom>
          <a:noFill/>
        </p:spPr>
        <p:txBody>
          <a:bodyPr wrap="none" rtlCol="0">
            <a:spAutoFit/>
          </a:bodyPr>
          <a:lstStyle/>
          <a:p>
            <a:pPr marL="342900" indent="-342900">
              <a:buFontTx/>
              <a:buAutoNum type="arabicPeriod"/>
            </a:pPr>
            <a:r>
              <a:rPr lang="en-GB" b="1" dirty="0"/>
              <a:t>Count objects around the house</a:t>
            </a:r>
          </a:p>
          <a:p>
            <a:endParaRPr lang="en-GB" dirty="0"/>
          </a:p>
          <a:p>
            <a:pPr fontAlgn="base"/>
            <a:r>
              <a:rPr lang="en-GB" b="1" dirty="0"/>
              <a:t>2. Use toys</a:t>
            </a:r>
          </a:p>
          <a:p>
            <a:pPr fontAlgn="base"/>
            <a:r>
              <a:rPr lang="en-GB" dirty="0"/>
              <a:t>Explore fractions for example with teddies. Ask your child to halve their toys by splitting them into two equal groups</a:t>
            </a:r>
          </a:p>
          <a:p>
            <a:endParaRPr lang="en-GB" dirty="0"/>
          </a:p>
          <a:p>
            <a:r>
              <a:rPr lang="en-GB" b="1" dirty="0"/>
              <a:t>3. Partition numbers</a:t>
            </a:r>
          </a:p>
          <a:p>
            <a:r>
              <a:rPr lang="en-GB" dirty="0"/>
              <a:t>Partitioning means to break numbers into parts. How many different ways can you split 34?</a:t>
            </a:r>
          </a:p>
          <a:p>
            <a:endParaRPr lang="en-GB" dirty="0"/>
          </a:p>
          <a:p>
            <a:pPr fontAlgn="base"/>
            <a:r>
              <a:rPr lang="en-GB" b="1" dirty="0"/>
              <a:t>4. Tell stories</a:t>
            </a:r>
          </a:p>
          <a:p>
            <a:pPr fontAlgn="base"/>
            <a:r>
              <a:rPr lang="en-GB" dirty="0"/>
              <a:t>Make up addition and subtraction stories together.</a:t>
            </a:r>
          </a:p>
          <a:p>
            <a:pPr fontAlgn="base"/>
            <a:r>
              <a:rPr lang="en-GB" dirty="0"/>
              <a:t> For example: </a:t>
            </a:r>
            <a:r>
              <a:rPr lang="en-GB" i="1" dirty="0"/>
              <a:t>Two dogs, three pigs and a rabbit are on the farm. How many animals are there altogether?</a:t>
            </a:r>
          </a:p>
          <a:p>
            <a:pPr fontAlgn="base"/>
            <a:endParaRPr lang="en-GB" i="1" dirty="0"/>
          </a:p>
          <a:p>
            <a:pPr fontAlgn="base"/>
            <a:r>
              <a:rPr lang="en-GB" b="1" dirty="0"/>
              <a:t>5. Play shops</a:t>
            </a:r>
          </a:p>
          <a:p>
            <a:pPr fontAlgn="base"/>
            <a:r>
              <a:rPr lang="en-GB" dirty="0"/>
              <a:t>To help your child get used to the value of different coins and notes, use real money</a:t>
            </a:r>
          </a:p>
          <a:p>
            <a:pPr fontAlgn="base"/>
            <a:endParaRPr lang="en-GB" dirty="0"/>
          </a:p>
          <a:p>
            <a:pPr fontAlgn="base"/>
            <a:endParaRPr lang="en-GB" dirty="0"/>
          </a:p>
          <a:p>
            <a:endParaRPr lang="en-GB" dirty="0"/>
          </a:p>
        </p:txBody>
      </p:sp>
      <p:sp>
        <p:nvSpPr>
          <p:cNvPr id="3" name="Rectangle 2">
            <a:extLst>
              <a:ext uri="{FF2B5EF4-FFF2-40B4-BE49-F238E27FC236}">
                <a16:creationId xmlns:a16="http://schemas.microsoft.com/office/drawing/2014/main" id="{02D56A30-BCA9-426F-8F06-0C725B6C9079}"/>
              </a:ext>
            </a:extLst>
          </p:cNvPr>
          <p:cNvSpPr/>
          <p:nvPr/>
        </p:nvSpPr>
        <p:spPr>
          <a:xfrm>
            <a:off x="1149170" y="863898"/>
            <a:ext cx="345697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Key Stage 1</a:t>
            </a:r>
          </a:p>
        </p:txBody>
      </p:sp>
      <p:pic>
        <p:nvPicPr>
          <p:cNvPr id="4" name="Picture 3">
            <a:extLst>
              <a:ext uri="{FF2B5EF4-FFF2-40B4-BE49-F238E27FC236}">
                <a16:creationId xmlns:a16="http://schemas.microsoft.com/office/drawing/2014/main" id="{7627E8F2-EE87-445F-B65B-8C22783FB9C4}"/>
              </a:ext>
            </a:extLst>
          </p:cNvPr>
          <p:cNvPicPr>
            <a:picLocks noChangeAspect="1"/>
          </p:cNvPicPr>
          <p:nvPr/>
        </p:nvPicPr>
        <p:blipFill>
          <a:blip r:embed="rId2"/>
          <a:stretch>
            <a:fillRect/>
          </a:stretch>
        </p:blipFill>
        <p:spPr>
          <a:xfrm>
            <a:off x="9934110" y="1021158"/>
            <a:ext cx="1430304" cy="1532139"/>
          </a:xfrm>
          <a:prstGeom prst="rect">
            <a:avLst/>
          </a:prstGeom>
        </p:spPr>
      </p:pic>
    </p:spTree>
    <p:extLst>
      <p:ext uri="{BB962C8B-B14F-4D97-AF65-F5344CB8AC3E}">
        <p14:creationId xmlns:p14="http://schemas.microsoft.com/office/powerpoint/2010/main" val="363147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F622-D6C8-4712-8B1E-366230B019DD}"/>
              </a:ext>
            </a:extLst>
          </p:cNvPr>
          <p:cNvSpPr>
            <a:spLocks noGrp="1"/>
          </p:cNvSpPr>
          <p:nvPr>
            <p:ph type="title"/>
          </p:nvPr>
        </p:nvSpPr>
        <p:spPr>
          <a:xfrm>
            <a:off x="133662" y="0"/>
            <a:ext cx="10515600" cy="1325563"/>
          </a:xfrm>
        </p:spPr>
        <p:txBody>
          <a:bodyPr/>
          <a:lstStyle/>
          <a:p>
            <a:r>
              <a:rPr lang="en-GB" dirty="0"/>
              <a:t>Practical Ideas on how can you help at home:</a:t>
            </a:r>
          </a:p>
        </p:txBody>
      </p:sp>
      <p:sp>
        <p:nvSpPr>
          <p:cNvPr id="8" name="TextBox 7">
            <a:extLst>
              <a:ext uri="{FF2B5EF4-FFF2-40B4-BE49-F238E27FC236}">
                <a16:creationId xmlns:a16="http://schemas.microsoft.com/office/drawing/2014/main" id="{8B3AA03C-170A-4A26-B2B8-9D68EA615857}"/>
              </a:ext>
            </a:extLst>
          </p:cNvPr>
          <p:cNvSpPr txBox="1"/>
          <p:nvPr/>
        </p:nvSpPr>
        <p:spPr>
          <a:xfrm>
            <a:off x="327583" y="1910180"/>
            <a:ext cx="11147091" cy="5355312"/>
          </a:xfrm>
          <a:prstGeom prst="rect">
            <a:avLst/>
          </a:prstGeom>
          <a:noFill/>
        </p:spPr>
        <p:txBody>
          <a:bodyPr wrap="none" rtlCol="0">
            <a:spAutoFit/>
          </a:bodyPr>
          <a:lstStyle/>
          <a:p>
            <a:pPr fontAlgn="base"/>
            <a:r>
              <a:rPr lang="en-GB" dirty="0"/>
              <a:t>Times Tables Games and Songs</a:t>
            </a:r>
          </a:p>
          <a:p>
            <a:pPr fontAlgn="base"/>
            <a:endParaRPr lang="en-GB" dirty="0"/>
          </a:p>
          <a:p>
            <a:pPr fontAlgn="base"/>
            <a:r>
              <a:rPr lang="en-GB" dirty="0"/>
              <a:t>Cut your food into fractions </a:t>
            </a:r>
            <a:r>
              <a:rPr lang="en-GB" dirty="0" err="1"/>
              <a:t>eg.</a:t>
            </a:r>
            <a:r>
              <a:rPr lang="en-GB" dirty="0"/>
              <a:t> Discuss the slices of a pizza or cake made</a:t>
            </a:r>
          </a:p>
          <a:p>
            <a:pPr fontAlgn="base"/>
            <a:endParaRPr lang="en-GB" dirty="0"/>
          </a:p>
          <a:p>
            <a:pPr fontAlgn="base"/>
            <a:r>
              <a:rPr lang="en-GB" dirty="0"/>
              <a:t>Look for large numbers</a:t>
            </a:r>
          </a:p>
          <a:p>
            <a:pPr fontAlgn="base"/>
            <a:r>
              <a:rPr lang="en-GB" dirty="0"/>
              <a:t>Talk about large numbers in the real world, such as house prices, electricity meter readings or football transfer values</a:t>
            </a:r>
          </a:p>
          <a:p>
            <a:pPr fontAlgn="base"/>
            <a:endParaRPr lang="en-GB" dirty="0"/>
          </a:p>
          <a:p>
            <a:pPr fontAlgn="base"/>
            <a:r>
              <a:rPr lang="en-GB" dirty="0"/>
              <a:t>Rewrite the recipe book</a:t>
            </a:r>
          </a:p>
          <a:p>
            <a:pPr fontAlgn="base"/>
            <a:r>
              <a:rPr lang="en-GB" dirty="0"/>
              <a:t>Cooking is a great way to explore ratio and proportion</a:t>
            </a:r>
          </a:p>
          <a:p>
            <a:pPr fontAlgn="base"/>
            <a:endParaRPr lang="en-GB" dirty="0"/>
          </a:p>
          <a:p>
            <a:pPr fontAlgn="base"/>
            <a:r>
              <a:rPr lang="en-GB" dirty="0"/>
              <a:t>Play Battleship games</a:t>
            </a:r>
          </a:p>
          <a:p>
            <a:pPr fontAlgn="base"/>
            <a:r>
              <a:rPr lang="en-GB" dirty="0"/>
              <a:t>Play Battleships by drawing ships on coordinate grids</a:t>
            </a:r>
          </a:p>
          <a:p>
            <a:pPr fontAlgn="base"/>
            <a:endParaRPr lang="en-GB" dirty="0"/>
          </a:p>
          <a:p>
            <a:pPr fontAlgn="base"/>
            <a:r>
              <a:rPr lang="en-GB" dirty="0"/>
              <a:t>Hit the sales</a:t>
            </a:r>
          </a:p>
          <a:p>
            <a:pPr fontAlgn="base"/>
            <a:r>
              <a:rPr lang="en-GB" dirty="0"/>
              <a:t>Sales in shops, catalogues or online are great for working with percentages.</a:t>
            </a:r>
          </a:p>
          <a:p>
            <a:pPr fontAlgn="base"/>
            <a:endParaRPr lang="en-GB" dirty="0"/>
          </a:p>
          <a:p>
            <a:pPr fontAlgn="base"/>
            <a:endParaRPr lang="en-GB" dirty="0"/>
          </a:p>
          <a:p>
            <a:pPr fontAlgn="base"/>
            <a:endParaRPr lang="en-GB" dirty="0"/>
          </a:p>
          <a:p>
            <a:endParaRPr lang="en-GB" dirty="0"/>
          </a:p>
        </p:txBody>
      </p:sp>
      <p:sp>
        <p:nvSpPr>
          <p:cNvPr id="3" name="Rectangle 2">
            <a:extLst>
              <a:ext uri="{FF2B5EF4-FFF2-40B4-BE49-F238E27FC236}">
                <a16:creationId xmlns:a16="http://schemas.microsoft.com/office/drawing/2014/main" id="{EF666A06-5387-4657-BDBD-EB613EB9B93A}"/>
              </a:ext>
            </a:extLst>
          </p:cNvPr>
          <p:cNvSpPr/>
          <p:nvPr/>
        </p:nvSpPr>
        <p:spPr>
          <a:xfrm>
            <a:off x="790097" y="863898"/>
            <a:ext cx="345697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Key Stage 2</a:t>
            </a:r>
          </a:p>
        </p:txBody>
      </p:sp>
      <p:pic>
        <p:nvPicPr>
          <p:cNvPr id="4" name="Picture 3">
            <a:extLst>
              <a:ext uri="{FF2B5EF4-FFF2-40B4-BE49-F238E27FC236}">
                <a16:creationId xmlns:a16="http://schemas.microsoft.com/office/drawing/2014/main" id="{4F73B820-C801-49F9-A0D7-04510D74EEE2}"/>
              </a:ext>
            </a:extLst>
          </p:cNvPr>
          <p:cNvPicPr>
            <a:picLocks noChangeAspect="1"/>
          </p:cNvPicPr>
          <p:nvPr/>
        </p:nvPicPr>
        <p:blipFill>
          <a:blip r:embed="rId2"/>
          <a:stretch>
            <a:fillRect/>
          </a:stretch>
        </p:blipFill>
        <p:spPr>
          <a:xfrm>
            <a:off x="10073391" y="1159654"/>
            <a:ext cx="1401283" cy="1501051"/>
          </a:xfrm>
          <a:prstGeom prst="rect">
            <a:avLst/>
          </a:prstGeom>
        </p:spPr>
      </p:pic>
    </p:spTree>
    <p:extLst>
      <p:ext uri="{BB962C8B-B14F-4D97-AF65-F5344CB8AC3E}">
        <p14:creationId xmlns:p14="http://schemas.microsoft.com/office/powerpoint/2010/main" val="2974380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419d879-e8c2-46bc-9f15-379734883f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A3AC27B997CC4FA321322ECB02700D" ma:contentTypeVersion="17" ma:contentTypeDescription="Create a new document." ma:contentTypeScope="" ma:versionID="951bb125cc0bb05863a34c261cd983dc">
  <xsd:schema xmlns:xsd="http://www.w3.org/2001/XMLSchema" xmlns:xs="http://www.w3.org/2001/XMLSchema" xmlns:p="http://schemas.microsoft.com/office/2006/metadata/properties" xmlns:ns3="6419d879-e8c2-46bc-9f15-379734883fc2" xmlns:ns4="bb11fc80-f85e-49c7-bb80-3a9d1a06bfc5" targetNamespace="http://schemas.microsoft.com/office/2006/metadata/properties" ma:root="true" ma:fieldsID="1f03cba54c2dc110d95bb5ffd806bcda" ns3:_="" ns4:_="">
    <xsd:import namespace="6419d879-e8c2-46bc-9f15-379734883fc2"/>
    <xsd:import namespace="bb11fc80-f85e-49c7-bb80-3a9d1a06bf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9d879-e8c2-46bc-9f15-379734883f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11fc80-f85e-49c7-bb80-3a9d1a06bf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D300B5-3D2E-465C-B700-B794C68B0D44}">
  <ds:schemaRefs>
    <ds:schemaRef ds:uri="http://schemas.microsoft.com/sharepoint/v3/contenttype/forms"/>
  </ds:schemaRefs>
</ds:datastoreItem>
</file>

<file path=customXml/itemProps2.xml><?xml version="1.0" encoding="utf-8"?>
<ds:datastoreItem xmlns:ds="http://schemas.openxmlformats.org/officeDocument/2006/customXml" ds:itemID="{1A1FFF4E-BF67-432D-8CED-FE280A02269C}">
  <ds:schemaRefs>
    <ds:schemaRef ds:uri="http://purl.org/dc/elements/1.1/"/>
    <ds:schemaRef ds:uri="http://schemas.openxmlformats.org/package/2006/metadata/core-properties"/>
    <ds:schemaRef ds:uri="http://www.w3.org/XML/1998/namespace"/>
    <ds:schemaRef ds:uri="http://purl.org/dc/dcmitype/"/>
    <ds:schemaRef ds:uri="http://purl.org/dc/terms/"/>
    <ds:schemaRef ds:uri="http://schemas.microsoft.com/office/2006/metadata/properties"/>
    <ds:schemaRef ds:uri="bb11fc80-f85e-49c7-bb80-3a9d1a06bfc5"/>
    <ds:schemaRef ds:uri="http://schemas.microsoft.com/office/infopath/2007/PartnerControls"/>
    <ds:schemaRef ds:uri="http://schemas.microsoft.com/office/2006/documentManagement/types"/>
    <ds:schemaRef ds:uri="6419d879-e8c2-46bc-9f15-379734883fc2"/>
  </ds:schemaRefs>
</ds:datastoreItem>
</file>

<file path=customXml/itemProps3.xml><?xml version="1.0" encoding="utf-8"?>
<ds:datastoreItem xmlns:ds="http://schemas.openxmlformats.org/officeDocument/2006/customXml" ds:itemID="{6471F736-4C26-42C5-A28F-FAE01A2D6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19d879-e8c2-46bc-9f15-379734883fc2"/>
    <ds:schemaRef ds:uri="bb11fc80-f85e-49c7-bb80-3a9d1a06b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101</TotalTime>
  <Words>686</Words>
  <Application>Microsoft Office PowerPoint</Application>
  <PresentationFormat>Widescreen</PresentationFormat>
  <Paragraphs>108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Integral</vt:lpstr>
      <vt:lpstr>Bring Your Parents to School Day  Maths: Number Workshop</vt:lpstr>
      <vt:lpstr>PowerPoint Presentation</vt:lpstr>
      <vt:lpstr>Important documents on the website</vt:lpstr>
      <vt:lpstr>How we use extra-curricula opportunities To make maths real and exciting…</vt:lpstr>
      <vt:lpstr>PowerPoint Presentation</vt:lpstr>
      <vt:lpstr>What resources are available at home:</vt:lpstr>
      <vt:lpstr>Practical ideas on how can you help at home:</vt:lpstr>
      <vt:lpstr>Practical Ideas on how can you help at home:</vt:lpstr>
      <vt:lpstr>Practical Ideas on how can you help at home:</vt:lpstr>
      <vt:lpstr>So, What You might SEE in classrooms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Your Parents to School Day</dc:title>
  <dc:creator>Michael Tiplady</dc:creator>
  <cp:lastModifiedBy>Peter Bostock</cp:lastModifiedBy>
  <cp:revision>13</cp:revision>
  <dcterms:created xsi:type="dcterms:W3CDTF">2024-01-29T13:54:24Z</dcterms:created>
  <dcterms:modified xsi:type="dcterms:W3CDTF">2024-01-31T14:50:12Z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0x0101008CA3AC27B997CC4FA321322ECB02700D</vt:lpwstr>
  </property>
</Properties>
</file>