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4"/>
  </p:sldMasterIdLst>
  <p:notesMasterIdLst>
    <p:notesMasterId r:id="rId6"/>
  </p:notesMasterIdLst>
  <p:sldIdLst>
    <p:sldId id="259" r:id="rId5"/>
  </p:sldIdLst>
  <p:sldSz cx="6858000" cy="9906000" type="A4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240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405696-DAFE-474A-B670-A5C40E6998E3}" type="datetimeFigureOut">
              <a:rPr lang="en-GB" smtClean="0"/>
              <a:t>26/09/2022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9337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E55F7D-345C-4C00-8E71-49A7DDAEF6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63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9245600"/>
            <a:ext cx="685621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149568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096264"/>
            <a:ext cx="5657850" cy="515112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8779" y="6435897"/>
            <a:ext cx="5657850" cy="1651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DEE27-40C4-4132-A6DA-8B451E95CE84}" type="datetime1">
              <a:rPr lang="en-GB" smtClean="0"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679308" y="6273800"/>
            <a:ext cx="555498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4401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AF0A-BD33-496E-B7CF-75FF941DC5CF}" type="datetime1">
              <a:rPr lang="en-GB" smtClean="0"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221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9245600"/>
            <a:ext cx="685621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149568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95547"/>
            <a:ext cx="1478756" cy="831985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95547"/>
            <a:ext cx="4350544" cy="8319853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5FD3-2FD9-4391-9EED-39D579C3099C}" type="datetime1">
              <a:rPr lang="en-GB" smtClean="0"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402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71487" y="949914"/>
            <a:ext cx="5915025" cy="28678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57475" y="0"/>
            <a:ext cx="1543050" cy="527403"/>
          </a:xfrm>
        </p:spPr>
        <p:txBody>
          <a:bodyPr/>
          <a:lstStyle>
            <a:lvl1pPr algn="ctr">
              <a:defRPr>
                <a:latin typeface="Garamond" panose="02020404030301010803" pitchFamily="18" charset="0"/>
              </a:defRPr>
            </a:lvl1pPr>
          </a:lstStyle>
          <a:p>
            <a:fld id="{35FC308B-FFF1-4D71-A7E6-5E1C355E478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471486" y="0"/>
            <a:ext cx="1228003" cy="18472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71488" y="567320"/>
            <a:ext cx="59150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471486" y="567320"/>
            <a:ext cx="1462087" cy="241300"/>
          </a:xfrm>
        </p:spPr>
        <p:txBody>
          <a:bodyPr>
            <a:noAutofit/>
          </a:bodyPr>
          <a:lstStyle>
            <a:lvl1pPr marL="0" indent="0">
              <a:buNone/>
              <a:defRPr sz="1000">
                <a:latin typeface="Garamond" panose="02020404030301010803" pitchFamily="18" charset="0"/>
              </a:defRPr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 smtClean="0"/>
              <a:t>Edit Master text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906012" y="1601788"/>
            <a:ext cx="2522986" cy="761478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>
                <a:latin typeface="Garamond" panose="02020404030301010803" pitchFamily="18" charset="0"/>
              </a:defRPr>
            </a:lvl1pPr>
          </a:lstStyle>
          <a:p>
            <a:pPr lvl="0"/>
            <a:r>
              <a:rPr lang="en-US" dirty="0" smtClean="0"/>
              <a:t>Edit Master text</a:t>
            </a:r>
            <a:endParaRPr lang="en-GB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71486" y="1601787"/>
            <a:ext cx="434525" cy="7614783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bg1">
                    <a:lumMod val="75000"/>
                  </a:schemeClr>
                </a:solidFill>
                <a:latin typeface="Garamond" panose="02020404030301010803" pitchFamily="18" charset="0"/>
              </a:defRPr>
            </a:lvl1pPr>
          </a:lstStyle>
          <a:p>
            <a:pPr lvl="0"/>
            <a:r>
              <a:rPr lang="en-US" dirty="0" smtClean="0"/>
              <a:t>Edi</a:t>
            </a:r>
            <a:endParaRPr lang="en-GB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3863523" y="1619295"/>
            <a:ext cx="2522989" cy="761478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>
                <a:latin typeface="Garamond" panose="02020404030301010803" pitchFamily="18" charset="0"/>
              </a:defRPr>
            </a:lvl1pPr>
          </a:lstStyle>
          <a:p>
            <a:pPr lvl="0"/>
            <a:r>
              <a:rPr lang="en-US" dirty="0" smtClean="0"/>
              <a:t>Edit Master text</a:t>
            </a:r>
            <a:endParaRPr lang="en-GB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3428998" y="1619294"/>
            <a:ext cx="434525" cy="7614783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bg1">
                    <a:lumMod val="75000"/>
                  </a:schemeClr>
                </a:solidFill>
                <a:latin typeface="Garamond" panose="02020404030301010803" pitchFamily="18" charset="0"/>
              </a:defRPr>
            </a:lvl1pPr>
          </a:lstStyle>
          <a:p>
            <a:pPr lvl="0"/>
            <a:r>
              <a:rPr lang="en-US" dirty="0" smtClean="0"/>
              <a:t>Edi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739444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12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71487" y="949914"/>
            <a:ext cx="5915025" cy="2867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57475" y="0"/>
            <a:ext cx="1543050" cy="527403"/>
          </a:xfrm>
        </p:spPr>
        <p:txBody>
          <a:bodyPr/>
          <a:lstStyle>
            <a:lvl1pPr algn="ctr">
              <a:defRPr>
                <a:latin typeface="Garamond" panose="02020404030301010803" pitchFamily="18" charset="0"/>
              </a:defRPr>
            </a:lvl1pPr>
          </a:lstStyle>
          <a:p>
            <a:fld id="{35FC308B-FFF1-4D71-A7E6-5E1C355E478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Rectangle 8"/>
          <p:cNvSpPr/>
          <p:nvPr userDrawn="1"/>
        </p:nvSpPr>
        <p:spPr>
          <a:xfrm>
            <a:off x="5158510" y="0"/>
            <a:ext cx="1228003" cy="18472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1488" y="567320"/>
            <a:ext cx="59150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4924425" y="565058"/>
            <a:ext cx="1462087" cy="241300"/>
          </a:xfrm>
        </p:spPr>
        <p:txBody>
          <a:bodyPr>
            <a:noAutofit/>
          </a:bodyPr>
          <a:lstStyle>
            <a:lvl1pPr marL="0" indent="0" algn="r">
              <a:buNone/>
              <a:defRPr sz="1000">
                <a:latin typeface="Garamond" panose="02020404030301010803" pitchFamily="18" charset="0"/>
              </a:defRPr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 smtClean="0"/>
              <a:t>Edit Master text style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906012" y="1601788"/>
            <a:ext cx="2522986" cy="761478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>
                <a:latin typeface="Garamond" panose="02020404030301010803" pitchFamily="18" charset="0"/>
              </a:defRPr>
            </a:lvl1pPr>
          </a:lstStyle>
          <a:p>
            <a:pPr lvl="0"/>
            <a:r>
              <a:rPr lang="en-US" dirty="0" smtClean="0"/>
              <a:t>Edit Master text</a:t>
            </a:r>
            <a:endParaRPr lang="en-GB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71486" y="1601787"/>
            <a:ext cx="434525" cy="7614783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bg1">
                    <a:lumMod val="75000"/>
                  </a:schemeClr>
                </a:solidFill>
                <a:latin typeface="Garamond" panose="02020404030301010803" pitchFamily="18" charset="0"/>
              </a:defRPr>
            </a:lvl1pPr>
          </a:lstStyle>
          <a:p>
            <a:pPr lvl="0"/>
            <a:r>
              <a:rPr lang="en-US" dirty="0" smtClean="0"/>
              <a:t>Edi</a:t>
            </a:r>
            <a:endParaRPr lang="en-GB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3863523" y="1619295"/>
            <a:ext cx="2522989" cy="761478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>
                <a:latin typeface="Garamond" panose="02020404030301010803" pitchFamily="18" charset="0"/>
              </a:defRPr>
            </a:lvl1pPr>
          </a:lstStyle>
          <a:p>
            <a:pPr lvl="0"/>
            <a:r>
              <a:rPr lang="en-US" dirty="0" smtClean="0"/>
              <a:t>Edit Master text</a:t>
            </a:r>
            <a:endParaRPr lang="en-GB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3428998" y="1619294"/>
            <a:ext cx="434525" cy="7614783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bg1">
                    <a:lumMod val="75000"/>
                  </a:schemeClr>
                </a:solidFill>
                <a:latin typeface="Garamond" panose="02020404030301010803" pitchFamily="18" charset="0"/>
              </a:defRPr>
            </a:lvl1pPr>
          </a:lstStyle>
          <a:p>
            <a:pPr lvl="0"/>
            <a:r>
              <a:rPr lang="en-US" dirty="0" smtClean="0"/>
              <a:t>Edi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223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AD25C-616E-47C5-B986-8C655E374F27}" type="datetime1">
              <a:rPr lang="en-GB" smtClean="0"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224082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9245600"/>
            <a:ext cx="685621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149568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1096264"/>
            <a:ext cx="5657850" cy="515112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6432296"/>
            <a:ext cx="5657850" cy="1651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AD25C-616E-47C5-B986-8C655E374F27}" type="datetime1">
              <a:rPr lang="en-GB" smtClean="0"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679308" y="6273800"/>
            <a:ext cx="555498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2698144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17220" y="413984"/>
            <a:ext cx="5657850" cy="20955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2666062"/>
            <a:ext cx="2777490" cy="58115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7580" y="2666062"/>
            <a:ext cx="2777490" cy="581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6DA02-31D2-46DC-87B8-230E1CAE9C59}" type="datetime1">
              <a:rPr lang="en-GB" smtClean="0"/>
              <a:t>26/09/2022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384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17220" y="413984"/>
            <a:ext cx="5657850" cy="20955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2666520"/>
            <a:ext cx="2777490" cy="1063518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" y="3730040"/>
            <a:ext cx="2777490" cy="474754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97580" y="2666520"/>
            <a:ext cx="2777490" cy="1063518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580" y="3730038"/>
            <a:ext cx="2777490" cy="474754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09D8-003D-4661-9963-320E46DABEC2}" type="datetime1">
              <a:rPr lang="en-GB" smtClean="0"/>
              <a:t>26/09/2022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473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709B-3878-48E0-926D-65C58B075C1D}" type="datetime1">
              <a:rPr lang="en-GB" smtClean="0"/>
              <a:t>26/09/2022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6088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87" y="9245600"/>
            <a:ext cx="685621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0" y="9149568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CC3-C3CE-4FB0-8797-615FD6B6CC5E}" type="datetime1">
              <a:rPr lang="en-GB" smtClean="0"/>
              <a:t>26/09/2022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912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" y="0"/>
            <a:ext cx="2278570" cy="990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272540" y="0"/>
            <a:ext cx="36005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858519"/>
            <a:ext cx="1800225" cy="3302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0338" y="1056640"/>
            <a:ext cx="3651885" cy="75946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7175" y="4226560"/>
            <a:ext cx="1800225" cy="4880957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1851" y="9330803"/>
            <a:ext cx="1472912" cy="527403"/>
          </a:xfrm>
        </p:spPr>
        <p:txBody>
          <a:bodyPr/>
          <a:lstStyle>
            <a:lvl1pPr algn="l">
              <a:defRPr/>
            </a:lvl1pPr>
          </a:lstStyle>
          <a:p>
            <a:fld id="{8F09CCB2-81F8-464C-BED9-F3F911751B53}" type="datetime1">
              <a:rPr lang="en-GB" smtClean="0"/>
              <a:t>26/09/2022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00337" y="9330803"/>
            <a:ext cx="2614613" cy="527403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732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7154333"/>
            <a:ext cx="6856214" cy="27516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" y="7099554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7330440"/>
            <a:ext cx="5692140" cy="118872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" y="0"/>
            <a:ext cx="6857992" cy="7099554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7220" y="8532368"/>
            <a:ext cx="5692140" cy="85852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7052E-8383-44E8-A88F-9496286EBAF7}" type="datetime1">
              <a:rPr lang="en-GB" smtClean="0"/>
              <a:t>26/09/2022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423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9245600"/>
            <a:ext cx="6858001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9149568"/>
            <a:ext cx="6858001" cy="960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413984"/>
            <a:ext cx="5657850" cy="20955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19" y="2666060"/>
            <a:ext cx="5657851" cy="581152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1" y="9330803"/>
            <a:ext cx="139065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5B6AD25C-616E-47C5-B986-8C655E374F27}" type="datetime1">
              <a:rPr lang="en-GB" smtClean="0"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73480" y="9330803"/>
            <a:ext cx="2712827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69009" y="9330803"/>
            <a:ext cx="738014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671362" y="2510221"/>
            <a:ext cx="560641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30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63" r:id="rId13"/>
  </p:sldLayoutIdLst>
  <p:hf hd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724" y="1105412"/>
            <a:ext cx="5915025" cy="286787"/>
          </a:xfrm>
        </p:spPr>
        <p:txBody>
          <a:bodyPr>
            <a:noAutofit/>
          </a:bodyPr>
          <a:lstStyle/>
          <a:p>
            <a:r>
              <a:rPr lang="en-GB" sz="2400" dirty="0" smtClean="0">
                <a:latin typeface="Agency FB" panose="020B0503020202020204" pitchFamily="34" charset="0"/>
              </a:rPr>
              <a:t>Art at </a:t>
            </a:r>
            <a:r>
              <a:rPr lang="en-GB" sz="2400" dirty="0" err="1" smtClean="0">
                <a:latin typeface="Agency FB" panose="020B0503020202020204" pitchFamily="34" charset="0"/>
              </a:rPr>
              <a:t>Stakesby</a:t>
            </a:r>
            <a:r>
              <a:rPr lang="en-GB" sz="2400" dirty="0" smtClean="0">
                <a:latin typeface="Agency FB" panose="020B0503020202020204" pitchFamily="34" charset="0"/>
              </a:rPr>
              <a:t> </a:t>
            </a:r>
            <a:endParaRPr lang="en-GB" sz="1000" dirty="0">
              <a:latin typeface="Agency FB" panose="020B0503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308B-FFF1-4D71-A7E6-5E1C355E4788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71486" y="801207"/>
            <a:ext cx="1597946" cy="226764"/>
          </a:xfrm>
        </p:spPr>
        <p:txBody>
          <a:bodyPr/>
          <a:lstStyle/>
          <a:p>
            <a:r>
              <a:rPr lang="en-GB" b="1" dirty="0" err="1" smtClean="0">
                <a:latin typeface="Agency FB" panose="020B0503020202020204" pitchFamily="34" charset="0"/>
              </a:rPr>
              <a:t>Stakesby</a:t>
            </a:r>
            <a:r>
              <a:rPr lang="en-GB" b="1" dirty="0" smtClean="0">
                <a:latin typeface="Agency FB" panose="020B0503020202020204" pitchFamily="34" charset="0"/>
              </a:rPr>
              <a:t> Primary Academy</a:t>
            </a:r>
            <a:endParaRPr lang="en-GB" b="1" dirty="0">
              <a:latin typeface="Agency FB" panose="020B0503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5101" y="582066"/>
            <a:ext cx="904297" cy="822659"/>
          </a:xfrm>
          <a:prstGeom prst="rect">
            <a:avLst/>
          </a:prstGeom>
        </p:spPr>
      </p:pic>
      <p:sp>
        <p:nvSpPr>
          <p:cNvPr id="12" name="Text Placeholder 3"/>
          <p:cNvSpPr txBox="1">
            <a:spLocks/>
          </p:cNvSpPr>
          <p:nvPr/>
        </p:nvSpPr>
        <p:spPr>
          <a:xfrm>
            <a:off x="4897677" y="372483"/>
            <a:ext cx="1488835" cy="15173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28803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2519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56235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9951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i="1" dirty="0">
                <a:latin typeface="Agency FB" panose="020B0503020202020204" pitchFamily="34" charset="0"/>
              </a:rPr>
              <a:t>Commitment Kindness Excellence</a:t>
            </a:r>
          </a:p>
          <a:p>
            <a:pPr algn="r"/>
            <a:endParaRPr lang="en-GB" i="1" dirty="0">
              <a:latin typeface="Agency FB" panose="020B0503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243" y="9267689"/>
            <a:ext cx="1409791" cy="613259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87153" y="2615487"/>
            <a:ext cx="6457487" cy="6340197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n-GB" sz="1400" b="1" dirty="0" smtClean="0">
                <a:solidFill>
                  <a:schemeClr val="accent2"/>
                </a:solidFill>
                <a:latin typeface="Agency FB" panose="020B0503020202020204" pitchFamily="34" charset="0"/>
              </a:rPr>
              <a:t>Mission </a:t>
            </a:r>
            <a:r>
              <a:rPr lang="en-GB" sz="1400" b="1" dirty="0" smtClean="0">
                <a:solidFill>
                  <a:schemeClr val="accent2"/>
                </a:solidFill>
                <a:latin typeface="Agency FB" panose="020B0503020202020204" pitchFamily="34" charset="0"/>
              </a:rPr>
              <a:t>Statement:</a:t>
            </a:r>
            <a:endParaRPr lang="en-GB" sz="1400" b="1" dirty="0" smtClean="0">
              <a:solidFill>
                <a:schemeClr val="accent2"/>
              </a:solidFill>
              <a:latin typeface="Agency FB" panose="020B0503020202020204" pitchFamily="34" charset="0"/>
            </a:endParaRPr>
          </a:p>
          <a:p>
            <a:r>
              <a:rPr lang="en-GB" sz="1400" dirty="0" smtClean="0">
                <a:latin typeface="Agency FB" panose="020B0503020202020204" pitchFamily="34" charset="0"/>
              </a:rPr>
              <a:t>Our art curriculum offers exposure to relevant artists, designers, sculptors and architects from a range of different eras and backgrounds, allowing children to experience the wider world. We are proud to provide a broad and balanced curriculum covering </a:t>
            </a:r>
            <a:r>
              <a:rPr lang="en-GB" sz="1400" dirty="0">
                <a:latin typeface="Agency FB" panose="020B0503020202020204" pitchFamily="34" charset="0"/>
              </a:rPr>
              <a:t>drawing, painting, printmaking, sculpture and textiles. </a:t>
            </a:r>
            <a:r>
              <a:rPr lang="en-GB" sz="1400" dirty="0" smtClean="0">
                <a:latin typeface="Agency FB" panose="020B0503020202020204" pitchFamily="34" charset="0"/>
              </a:rPr>
              <a:t>Art at </a:t>
            </a:r>
            <a:r>
              <a:rPr lang="en-GB" sz="1400" dirty="0" err="1" smtClean="0">
                <a:latin typeface="Agency FB" panose="020B0503020202020204" pitchFamily="34" charset="0"/>
              </a:rPr>
              <a:t>Stakesby</a:t>
            </a:r>
            <a:r>
              <a:rPr lang="en-GB" sz="1400" dirty="0" smtClean="0">
                <a:latin typeface="Agency FB" panose="020B0503020202020204" pitchFamily="34" charset="0"/>
              </a:rPr>
              <a:t> allows children to work with a variety of median and enables them to express their own style through evaluating the work of others. We aim to influence passion, creativity and excellence. </a:t>
            </a:r>
            <a:endParaRPr lang="en-GB" sz="1400" dirty="0" smtClean="0">
              <a:latin typeface="Agency FB" panose="020B0503020202020204" pitchFamily="34" charset="0"/>
            </a:endParaRPr>
          </a:p>
          <a:p>
            <a:endParaRPr lang="en-GB" sz="1400" dirty="0">
              <a:latin typeface="Agency FB" panose="020B0503020202020204" pitchFamily="34" charset="0"/>
            </a:endParaRPr>
          </a:p>
          <a:p>
            <a:r>
              <a:rPr lang="en-GB" sz="1400" b="1" dirty="0">
                <a:solidFill>
                  <a:schemeClr val="accent2"/>
                </a:solidFill>
                <a:latin typeface="Agency FB" panose="020B0503020202020204" pitchFamily="34" charset="0"/>
              </a:rPr>
              <a:t>Retrieval </a:t>
            </a:r>
            <a:r>
              <a:rPr lang="en-GB" sz="1400" b="1" dirty="0" smtClean="0">
                <a:solidFill>
                  <a:schemeClr val="accent2"/>
                </a:solidFill>
                <a:latin typeface="Agency FB" panose="020B0503020202020204" pitchFamily="34" charset="0"/>
              </a:rPr>
              <a:t>Practice:</a:t>
            </a:r>
            <a:endParaRPr lang="en-GB" sz="1400" b="1" dirty="0">
              <a:solidFill>
                <a:schemeClr val="accent2"/>
              </a:solidFill>
              <a:latin typeface="Agency FB" panose="020B0503020202020204" pitchFamily="34" charset="0"/>
            </a:endParaRPr>
          </a:p>
          <a:p>
            <a:r>
              <a:rPr lang="en-GB" sz="1400" dirty="0">
                <a:latin typeface="Agency FB" panose="020B0503020202020204" pitchFamily="34" charset="0"/>
              </a:rPr>
              <a:t>Graphic organisers are created for all units of work. These are displayed in classrooms and a copy remains in sketchbooks to allow children to revisit them. Talking about each graphic organiser in detail allows for the recall and retention of knowledge and skills. </a:t>
            </a:r>
          </a:p>
          <a:p>
            <a:r>
              <a:rPr lang="en-GB" sz="1400" dirty="0">
                <a:latin typeface="Agency FB" panose="020B0503020202020204" pitchFamily="34" charset="0"/>
              </a:rPr>
              <a:t>Clear links are made across year groups and linked work is recalled throughout the </a:t>
            </a:r>
            <a:r>
              <a:rPr lang="en-GB" sz="1400" dirty="0" smtClean="0">
                <a:latin typeface="Agency FB" panose="020B0503020202020204" pitchFamily="34" charset="0"/>
              </a:rPr>
              <a:t>curriculum</a:t>
            </a:r>
          </a:p>
          <a:p>
            <a:endParaRPr lang="en-GB" sz="1400" dirty="0">
              <a:latin typeface="Agency FB" panose="020B0503020202020204" pitchFamily="34" charset="0"/>
            </a:endParaRPr>
          </a:p>
          <a:p>
            <a:r>
              <a:rPr lang="en-GB" sz="1400" b="1" dirty="0" smtClean="0">
                <a:solidFill>
                  <a:schemeClr val="accent2"/>
                </a:solidFill>
                <a:latin typeface="Agency FB" panose="020B0503020202020204" pitchFamily="34" charset="0"/>
              </a:rPr>
              <a:t>SEND:</a:t>
            </a:r>
            <a:endParaRPr lang="en-GB" sz="1400" b="1" dirty="0">
              <a:solidFill>
                <a:schemeClr val="accent2"/>
              </a:solidFill>
              <a:latin typeface="Agency FB" panose="020B0503020202020204" pitchFamily="34" charset="0"/>
            </a:endParaRPr>
          </a:p>
          <a:p>
            <a:r>
              <a:rPr lang="en-GB" sz="1400" dirty="0">
                <a:latin typeface="Agency FB" panose="020B0503020202020204" pitchFamily="34" charset="0"/>
              </a:rPr>
              <a:t>Art often provides the opportunity for SEND pupils to achieve. The barriers of reading and writing removed often allow children to flourish. Quality first teaching and step-by-step modelling of skills means that all children can achieve and express themselves through art. </a:t>
            </a:r>
          </a:p>
          <a:p>
            <a:endParaRPr lang="en-GB" sz="1400" dirty="0" smtClean="0">
              <a:latin typeface="Agency FB" panose="020B0503020202020204" pitchFamily="34" charset="0"/>
            </a:endParaRPr>
          </a:p>
          <a:p>
            <a:r>
              <a:rPr lang="en-GB" sz="1400" b="1" dirty="0">
                <a:solidFill>
                  <a:schemeClr val="accent2"/>
                </a:solidFill>
                <a:latin typeface="Agency FB" panose="020B0503020202020204" pitchFamily="34" charset="0"/>
              </a:rPr>
              <a:t>Big </a:t>
            </a:r>
            <a:r>
              <a:rPr lang="en-GB" sz="1400" b="1" dirty="0" smtClean="0">
                <a:solidFill>
                  <a:schemeClr val="accent2"/>
                </a:solidFill>
                <a:latin typeface="Agency FB" panose="020B0503020202020204" pitchFamily="34" charset="0"/>
              </a:rPr>
              <a:t>Ideas:</a:t>
            </a:r>
            <a:endParaRPr lang="en-GB" sz="1400" b="1" dirty="0">
              <a:solidFill>
                <a:schemeClr val="accent2"/>
              </a:solidFill>
              <a:latin typeface="Agency FB" panose="020B0503020202020204" pitchFamily="34" charset="0"/>
            </a:endParaRPr>
          </a:p>
          <a:p>
            <a:r>
              <a:rPr lang="en-GB" sz="1400" b="1" dirty="0">
                <a:latin typeface="Agency FB" panose="020B0503020202020204" pitchFamily="34" charset="0"/>
              </a:rPr>
              <a:t>Studies of relevant artists </a:t>
            </a:r>
            <a:r>
              <a:rPr lang="en-GB" sz="1400" dirty="0">
                <a:latin typeface="Agency FB" panose="020B0503020202020204" pitchFamily="34" charset="0"/>
              </a:rPr>
              <a:t>– artists studied have been specifically chosen to allow for a broad range of classic, contemporary and local artists.</a:t>
            </a:r>
          </a:p>
          <a:p>
            <a:r>
              <a:rPr lang="en-GB" sz="1400" b="1" dirty="0">
                <a:latin typeface="Agency FB" panose="020B0503020202020204" pitchFamily="34" charset="0"/>
              </a:rPr>
              <a:t>Sketchbook journeys of progressive taught skills </a:t>
            </a:r>
            <a:r>
              <a:rPr lang="en-GB" sz="1400" dirty="0">
                <a:latin typeface="Agency FB" panose="020B0503020202020204" pitchFamily="34" charset="0"/>
              </a:rPr>
              <a:t>– substantive and disciplinary skills allow for development and progression year on year. These are practised, perfected and evaluated through annotations in sketchbooks. </a:t>
            </a:r>
          </a:p>
          <a:p>
            <a:r>
              <a:rPr lang="en-GB" sz="1400" b="1" dirty="0">
                <a:latin typeface="Agency FB" panose="020B0503020202020204" pitchFamily="34" charset="0"/>
              </a:rPr>
              <a:t>Creative and expressive outcomes </a:t>
            </a:r>
            <a:r>
              <a:rPr lang="en-GB" sz="1400" dirty="0">
                <a:latin typeface="Agency FB" panose="020B0503020202020204" pitchFamily="34" charset="0"/>
              </a:rPr>
              <a:t>– taught skills are showcased in final pieces at the end of each unit. </a:t>
            </a:r>
            <a:endParaRPr lang="en-GB" sz="1400" dirty="0" smtClean="0">
              <a:latin typeface="Agency FB" panose="020B0503020202020204" pitchFamily="34" charset="0"/>
            </a:endParaRPr>
          </a:p>
          <a:p>
            <a:endParaRPr lang="en-GB" sz="1400" dirty="0">
              <a:latin typeface="Agency FB" panose="020B0503020202020204" pitchFamily="34" charset="0"/>
            </a:endParaRPr>
          </a:p>
          <a:p>
            <a:r>
              <a:rPr lang="en-GB" sz="1400" b="1" dirty="0">
                <a:solidFill>
                  <a:schemeClr val="accent2"/>
                </a:solidFill>
                <a:latin typeface="Agency FB" panose="020B0503020202020204" pitchFamily="34" charset="0"/>
              </a:rPr>
              <a:t>Links across the </a:t>
            </a:r>
            <a:r>
              <a:rPr lang="en-GB" sz="1400" b="1" dirty="0" smtClean="0">
                <a:solidFill>
                  <a:schemeClr val="accent2"/>
                </a:solidFill>
                <a:latin typeface="Agency FB" panose="020B0503020202020204" pitchFamily="34" charset="0"/>
              </a:rPr>
              <a:t>curriculum:</a:t>
            </a:r>
            <a:endParaRPr lang="en-GB" sz="1400" b="1" dirty="0">
              <a:solidFill>
                <a:schemeClr val="accent2"/>
              </a:solidFill>
              <a:latin typeface="Agency FB" panose="020B0503020202020204" pitchFamily="34" charset="0"/>
            </a:endParaRPr>
          </a:p>
          <a:p>
            <a:r>
              <a:rPr lang="en-GB" sz="1400" dirty="0" err="1">
                <a:latin typeface="Agency FB" panose="020B0503020202020204" pitchFamily="34" charset="0"/>
              </a:rPr>
              <a:t>Stakesby’s</a:t>
            </a:r>
            <a:r>
              <a:rPr lang="en-GB" sz="1400" dirty="0">
                <a:latin typeface="Agency FB" panose="020B0503020202020204" pitchFamily="34" charset="0"/>
              </a:rPr>
              <a:t> art curriculum has been thoughtfully designed to build on prior knowledge and weave into content of other subjects such as literacy, history, science and geography. Our cross-curricular links allow children to become engrossed and make links between topics. </a:t>
            </a:r>
            <a:endParaRPr lang="en-GB" sz="1400" dirty="0" smtClean="0">
              <a:latin typeface="Agency FB" panose="020B0503020202020204" pitchFamily="34" charset="0"/>
            </a:endParaRPr>
          </a:p>
          <a:p>
            <a:endParaRPr lang="en-GB" sz="1400" dirty="0">
              <a:latin typeface="Agency FB" panose="020B0503020202020204" pitchFamily="34" charset="0"/>
            </a:endParaRPr>
          </a:p>
          <a:p>
            <a:r>
              <a:rPr lang="en-GB" sz="1400" b="1" dirty="0" smtClean="0">
                <a:solidFill>
                  <a:schemeClr val="accent2"/>
                </a:solidFill>
                <a:latin typeface="Agency FB" panose="020B0503020202020204" pitchFamily="34" charset="0"/>
              </a:rPr>
              <a:t>Outcomes:</a:t>
            </a:r>
            <a:endParaRPr lang="en-GB" sz="1400" b="1" dirty="0">
              <a:solidFill>
                <a:schemeClr val="accent2"/>
              </a:solidFill>
              <a:latin typeface="Agency FB" panose="020B0503020202020204" pitchFamily="34" charset="0"/>
            </a:endParaRPr>
          </a:p>
          <a:p>
            <a:r>
              <a:rPr lang="en-GB" sz="1400" dirty="0">
                <a:latin typeface="Agency FB" panose="020B0503020202020204" pitchFamily="34" charset="0"/>
              </a:rPr>
              <a:t>Our sketchbooks celebrate a journey of skills practise that lead up to final outcomes. Final outcomes are celebrated through displays in the art room, the curriculum corridor and celebratory ‘art galleries’ in classrooms. Extra-curricular opportunities for art are created through after school clubs and partaking in local art competitions and exhibitions, where possible. </a:t>
            </a:r>
          </a:p>
        </p:txBody>
      </p:sp>
    </p:spTree>
    <p:extLst>
      <p:ext uri="{BB962C8B-B14F-4D97-AF65-F5344CB8AC3E}">
        <p14:creationId xmlns:p14="http://schemas.microsoft.com/office/powerpoint/2010/main" val="291363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E4B29B2606F445BD7806F8BF4CAD55" ma:contentTypeVersion="14" ma:contentTypeDescription="Create a new document." ma:contentTypeScope="" ma:versionID="e411a49c80f8d9257bb360e5ff060303">
  <xsd:schema xmlns:xsd="http://www.w3.org/2001/XMLSchema" xmlns:xs="http://www.w3.org/2001/XMLSchema" xmlns:p="http://schemas.microsoft.com/office/2006/metadata/properties" xmlns:ns3="21b0eb2d-abdb-4586-a7d0-b277797138dc" xmlns:ns4="d745725e-ea30-421f-8eac-86738308300d" targetNamespace="http://schemas.microsoft.com/office/2006/metadata/properties" ma:root="true" ma:fieldsID="34598f5876c17b802ad3fb54a7db885f" ns3:_="" ns4:_="">
    <xsd:import namespace="21b0eb2d-abdb-4586-a7d0-b277797138dc"/>
    <xsd:import namespace="d745725e-ea30-421f-8eac-86738308300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b0eb2d-abdb-4586-a7d0-b277797138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45725e-ea30-421f-8eac-86738308300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15965A5-5230-4306-9798-461DA199BA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b0eb2d-abdb-4586-a7d0-b277797138dc"/>
    <ds:schemaRef ds:uri="d745725e-ea30-421f-8eac-8673830830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5705F6F-BFC4-44BB-BFB7-53BB01DE32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189B73-9D36-4340-94C3-A984965A6C8B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21b0eb2d-abdb-4586-a7d0-b277797138dc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d745725e-ea30-421f-8eac-86738308300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4626</TotalTime>
  <Words>401</Words>
  <Application>Microsoft Office PowerPoint</Application>
  <PresentationFormat>A4 Paper (210x297 mm)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Agency FB</vt:lpstr>
      <vt:lpstr>Calibri</vt:lpstr>
      <vt:lpstr>Calibri Light</vt:lpstr>
      <vt:lpstr>Garamond</vt:lpstr>
      <vt:lpstr>Retrospect</vt:lpstr>
      <vt:lpstr>Art at Stakesby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J. Nicholson</dc:creator>
  <cp:lastModifiedBy>Nicholson, Jordan</cp:lastModifiedBy>
  <cp:revision>65</cp:revision>
  <cp:lastPrinted>2021-04-12T16:25:10Z</cp:lastPrinted>
  <dcterms:created xsi:type="dcterms:W3CDTF">2020-05-15T07:53:12Z</dcterms:created>
  <dcterms:modified xsi:type="dcterms:W3CDTF">2022-09-26T12:24:29Z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0x01010072E4B29B2606F445BD7806F8BF4CAD55</vt:lpwstr>
  </property>
</Properties>
</file>