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3"/>
  </p:notesMasterIdLst>
  <p:sldIdLst>
    <p:sldId id="259" r:id="rId2"/>
  </p:sldIdLst>
  <p:sldSz cx="6858000" cy="9906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710" y="-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405696-DAFE-474A-B670-A5C40E6998E3}" type="datetimeFigureOut">
              <a:rPr lang="en-GB" smtClean="0"/>
              <a:t>26/09/2022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93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55F7D-345C-4C00-8E71-49A7DDAEF6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63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6435897"/>
            <a:ext cx="5657850" cy="1651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DEE27-40C4-4132-A6DA-8B451E95CE84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401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AF0A-BD33-496E-B7CF-75FF941DC5CF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22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95547"/>
            <a:ext cx="1478756" cy="83198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95547"/>
            <a:ext cx="4350544" cy="8319853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65FD3-2FD9-4391-9EED-39D579C3099C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402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71487" y="949914"/>
            <a:ext cx="5915025" cy="2867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0"/>
            <a:ext cx="1543050" cy="527403"/>
          </a:xfrm>
        </p:spPr>
        <p:txBody>
          <a:bodyPr/>
          <a:lstStyle>
            <a:lvl1pPr algn="ctr">
              <a:defRPr>
                <a:latin typeface="Garamond" panose="02020404030301010803" pitchFamily="18" charset="0"/>
              </a:defRPr>
            </a:lvl1pPr>
          </a:lstStyle>
          <a:p>
            <a:fld id="{35FC308B-FFF1-4D71-A7E6-5E1C355E478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471486" y="0"/>
            <a:ext cx="1228003" cy="1847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1488" y="567320"/>
            <a:ext cx="5915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71486" y="567320"/>
            <a:ext cx="1462087" cy="241300"/>
          </a:xfrm>
        </p:spPr>
        <p:txBody>
          <a:bodyPr>
            <a:noAutofit/>
          </a:bodyPr>
          <a:lstStyle>
            <a:lvl1pPr marL="0" indent="0">
              <a:buNone/>
              <a:defRPr sz="1000">
                <a:latin typeface="Garamond" panose="02020404030301010803" pitchFamily="18" charset="0"/>
              </a:defRPr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Edit Master text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06012" y="1601788"/>
            <a:ext cx="2522986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Edit Master text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71486" y="1601787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863523" y="1619295"/>
            <a:ext cx="2522989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Edit Master text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428998" y="1619294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739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71487" y="949914"/>
            <a:ext cx="5915025" cy="2867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57475" y="0"/>
            <a:ext cx="1543050" cy="527403"/>
          </a:xfrm>
        </p:spPr>
        <p:txBody>
          <a:bodyPr/>
          <a:lstStyle>
            <a:lvl1pPr algn="ctr">
              <a:defRPr>
                <a:latin typeface="Garamond" panose="02020404030301010803" pitchFamily="18" charset="0"/>
              </a:defRPr>
            </a:lvl1pPr>
          </a:lstStyle>
          <a:p>
            <a:fld id="{35FC308B-FFF1-4D71-A7E6-5E1C355E478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5158510" y="0"/>
            <a:ext cx="1228003" cy="18472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1488" y="567320"/>
            <a:ext cx="5915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24425" y="565058"/>
            <a:ext cx="1462087" cy="241300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latin typeface="Garamond" panose="02020404030301010803" pitchFamily="18" charset="0"/>
              </a:defRPr>
            </a:lvl1pPr>
            <a:lvl2pPr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Edit Master text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906012" y="1601788"/>
            <a:ext cx="2522986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Edit Master text</a:t>
            </a:r>
            <a:endParaRPr lang="en-GB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71486" y="1601787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</a:t>
            </a:r>
            <a:endParaRPr lang="en-GB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3863523" y="1619295"/>
            <a:ext cx="2522989" cy="761478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Edit Master text</a:t>
            </a:r>
            <a:endParaRPr lang="en-GB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428998" y="1619294"/>
            <a:ext cx="434525" cy="7614783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>
                    <a:lumMod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pPr lvl="0"/>
            <a:r>
              <a:rPr lang="en-US" dirty="0"/>
              <a:t>Edi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23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22408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6432296"/>
            <a:ext cx="5657850" cy="1651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698144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666062"/>
            <a:ext cx="2777490" cy="58115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666062"/>
            <a:ext cx="2777490" cy="581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6DA02-31D2-46DC-87B8-230E1CAE9C59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8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730040"/>
            <a:ext cx="2777490" cy="47475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730038"/>
            <a:ext cx="2777490" cy="47475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09D8-003D-4661-9963-320E46DABEC2}" type="datetime1">
              <a:rPr lang="en-GB" smtClean="0"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473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709B-3878-48E0-926D-65C58B075C1D}" type="datetime1">
              <a:rPr lang="en-GB" smtClean="0"/>
              <a:t>26/09/2022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608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CC3-C3CE-4FB0-8797-615FD6B6CC5E}" type="datetime1">
              <a:rPr lang="en-GB" smtClean="0"/>
              <a:t>26/09/2022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91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858519"/>
            <a:ext cx="1800225" cy="3302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0338" y="1056640"/>
            <a:ext cx="3651885" cy="75946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4226560"/>
            <a:ext cx="1800225" cy="488095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9330803"/>
            <a:ext cx="1472912" cy="527403"/>
          </a:xfrm>
        </p:spPr>
        <p:txBody>
          <a:bodyPr/>
          <a:lstStyle>
            <a:lvl1pPr algn="l">
              <a:defRPr/>
            </a:lvl1pPr>
          </a:lstStyle>
          <a:p>
            <a:fld id="{8F09CCB2-81F8-464C-BED9-F3F911751B53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9330803"/>
            <a:ext cx="2614613" cy="52740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3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54333"/>
            <a:ext cx="6856214" cy="2751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099554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330440"/>
            <a:ext cx="5692140" cy="11887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7099554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8532368"/>
            <a:ext cx="5692140" cy="8585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052E-8383-44E8-A88F-9496286EBAF7}" type="datetime1">
              <a:rPr lang="en-GB" smtClean="0"/>
              <a:t>26/09/2022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23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1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49568"/>
            <a:ext cx="6858001" cy="960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666060"/>
            <a:ext cx="5657851" cy="5811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9330803"/>
            <a:ext cx="139065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5B6AD25C-616E-47C5-B986-8C655E374F27}" type="datetime1">
              <a:rPr lang="en-GB" smtClean="0"/>
              <a:t>26/09/2022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9330803"/>
            <a:ext cx="271282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9330803"/>
            <a:ext cx="7380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35FC308B-FFF1-4D71-A7E6-5E1C355E478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510221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3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63" r:id="rId13"/>
  </p:sldLayoutIdLst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724" y="1105412"/>
            <a:ext cx="5915025" cy="286787"/>
          </a:xfrm>
        </p:spPr>
        <p:txBody>
          <a:bodyPr>
            <a:noAutofit/>
          </a:bodyPr>
          <a:lstStyle/>
          <a:p>
            <a:r>
              <a:rPr lang="en-GB" sz="2400" dirty="0">
                <a:latin typeface="Agency FB" panose="020B0503020202020204" pitchFamily="34" charset="0"/>
              </a:rPr>
              <a:t>Physical Education (PE) at </a:t>
            </a:r>
            <a:r>
              <a:rPr lang="en-GB" sz="2400" dirty="0" err="1">
                <a:latin typeface="Agency FB" panose="020B0503020202020204" pitchFamily="34" charset="0"/>
              </a:rPr>
              <a:t>Stakesby</a:t>
            </a:r>
            <a:r>
              <a:rPr lang="en-GB" sz="2400" dirty="0">
                <a:latin typeface="Agency FB" panose="020B0503020202020204" pitchFamily="34" charset="0"/>
              </a:rPr>
              <a:t> </a:t>
            </a:r>
            <a:endParaRPr lang="en-GB" sz="1000" dirty="0">
              <a:latin typeface="Agency FB" panose="020B0503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FC308B-FFF1-4D71-A7E6-5E1C355E4788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71486" y="801207"/>
            <a:ext cx="1597946" cy="226764"/>
          </a:xfrm>
        </p:spPr>
        <p:txBody>
          <a:bodyPr/>
          <a:lstStyle/>
          <a:p>
            <a:r>
              <a:rPr lang="en-GB" b="1" dirty="0" err="1">
                <a:latin typeface="Agency FB" panose="020B0503020202020204" pitchFamily="34" charset="0"/>
              </a:rPr>
              <a:t>Stakesby</a:t>
            </a:r>
            <a:r>
              <a:rPr lang="en-GB" b="1" dirty="0">
                <a:latin typeface="Agency FB" panose="020B0503020202020204" pitchFamily="34" charset="0"/>
              </a:rPr>
              <a:t> Primary Academy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101" y="582066"/>
            <a:ext cx="904297" cy="822659"/>
          </a:xfrm>
          <a:prstGeom prst="rect">
            <a:avLst/>
          </a:prstGeom>
        </p:spPr>
      </p:pic>
      <p:sp>
        <p:nvSpPr>
          <p:cNvPr id="12" name="Text Placeholder 3"/>
          <p:cNvSpPr txBox="1">
            <a:spLocks/>
          </p:cNvSpPr>
          <p:nvPr/>
        </p:nvSpPr>
        <p:spPr>
          <a:xfrm>
            <a:off x="4897677" y="372483"/>
            <a:ext cx="1488835" cy="15173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15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28803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2519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6235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99516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8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9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12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275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Font typeface="Calibri" pitchFamily="34" charset="0"/>
              <a:buChar char="◦"/>
              <a:defRPr sz="10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i="1" dirty="0">
                <a:latin typeface="Agency FB" panose="020B0503020202020204" pitchFamily="34" charset="0"/>
              </a:rPr>
              <a:t>Commitment Kindness Excellence</a:t>
            </a:r>
          </a:p>
          <a:p>
            <a:pPr algn="r"/>
            <a:endParaRPr lang="en-GB" i="1" dirty="0">
              <a:latin typeface="Agency FB" panose="020B0503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243" y="9267689"/>
            <a:ext cx="1409791" cy="6132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24F90DC-AC98-2C2C-2D92-00D35253DAF0}"/>
              </a:ext>
            </a:extLst>
          </p:cNvPr>
          <p:cNvSpPr txBox="1"/>
          <p:nvPr/>
        </p:nvSpPr>
        <p:spPr>
          <a:xfrm>
            <a:off x="375724" y="2658140"/>
            <a:ext cx="6010786" cy="618630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l"/>
            <a:r>
              <a:rPr lang="en-GB" sz="1200" b="1" i="0" dirty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Mission </a:t>
            </a:r>
            <a:r>
              <a:rPr lang="en-GB" sz="1200" b="1" i="0" dirty="0" smtClean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statement:</a:t>
            </a:r>
          </a:p>
          <a:p>
            <a:pPr algn="l"/>
            <a:r>
              <a:rPr lang="en-GB" sz="1200" b="0" i="0" dirty="0" err="1" smtClean="0">
                <a:effectLst/>
                <a:latin typeface="Agency FB" panose="020B0503020202020204" pitchFamily="34" charset="0"/>
              </a:rPr>
              <a:t>Stakesby</a:t>
            </a:r>
            <a:r>
              <a:rPr lang="en-GB" sz="1200" b="0" i="0" dirty="0" smtClean="0">
                <a:effectLst/>
                <a:latin typeface="Agency FB" panose="020B0503020202020204" pitchFamily="34" charset="0"/>
              </a:rPr>
              <a:t> </a:t>
            </a:r>
            <a:r>
              <a:rPr lang="en-GB" sz="1200" b="0" i="0" dirty="0">
                <a:effectLst/>
                <a:latin typeface="Agency FB" panose="020B0503020202020204" pitchFamily="34" charset="0"/>
              </a:rPr>
              <a:t>promotes the importance of sport and being active as the basis for a healthy body and hea</a:t>
            </a:r>
            <a:r>
              <a:rPr lang="en-GB" sz="1200" dirty="0">
                <a:latin typeface="Agency FB" panose="020B0503020202020204" pitchFamily="34" charset="0"/>
              </a:rPr>
              <a:t>lthy mind. Sport builds a comradery and features prominently in assemblies where the school’s efforts and successes are celebrated by all</a:t>
            </a:r>
            <a:r>
              <a:rPr lang="en-GB" sz="1200" b="0" i="0" dirty="0">
                <a:effectLst/>
                <a:latin typeface="Agency FB" panose="020B0503020202020204" pitchFamily="34" charset="0"/>
              </a:rPr>
              <a:t>, </a:t>
            </a:r>
            <a:r>
              <a:rPr lang="en-GB" sz="1200" dirty="0">
                <a:latin typeface="Agency FB" panose="020B0503020202020204" pitchFamily="34" charset="0"/>
              </a:rPr>
              <a:t>Teaching staff have regular CPD opportunities and there is a significant amount of expertise within the staff team. This enables all learners – irrespective of age, background or individual needs – to succeed to their full potential.</a:t>
            </a:r>
          </a:p>
          <a:p>
            <a:pPr algn="l" rtl="0" fontAlgn="base"/>
            <a:endParaRPr lang="en-GB" sz="1200" b="0" i="0" dirty="0">
              <a:effectLst/>
              <a:latin typeface="Agency FB" panose="020B0503020202020204" pitchFamily="34" charset="0"/>
            </a:endParaRPr>
          </a:p>
          <a:p>
            <a:pPr algn="l"/>
            <a:r>
              <a:rPr lang="en-GB" sz="1200" b="1" i="0" dirty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Big Ideas &amp; </a:t>
            </a:r>
            <a:r>
              <a:rPr lang="en-GB" sz="1200" b="1" i="0" dirty="0" smtClean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Skills</a:t>
            </a:r>
            <a:r>
              <a:rPr lang="en-GB" sz="1200" dirty="0">
                <a:latin typeface="Agency FB" panose="020B0503020202020204" pitchFamily="34" charset="0"/>
              </a:rPr>
              <a:t>:</a:t>
            </a:r>
            <a:endParaRPr lang="en-GB" sz="1200" b="0" i="0" dirty="0">
              <a:effectLst/>
              <a:latin typeface="Agency FB" panose="020B0503020202020204" pitchFamily="34" charset="0"/>
            </a:endParaRPr>
          </a:p>
          <a:p>
            <a:pPr algn="l" rtl="0" fontAlgn="base"/>
            <a:r>
              <a:rPr lang="en-GB" sz="1200" b="0" i="0" dirty="0">
                <a:effectLst/>
                <a:latin typeface="Agency FB" panose="020B0503020202020204" pitchFamily="34" charset="0"/>
              </a:rPr>
              <a:t>Our approach </a:t>
            </a:r>
            <a:r>
              <a:rPr lang="en-US" sz="1200" dirty="0">
                <a:latin typeface="Agency FB" panose="020B0503020202020204" pitchFamily="34" charset="0"/>
              </a:rPr>
              <a:t>e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nsures skills are taught systematically and employed in a wide range of game situations to enable them to be embedded and honed. </a:t>
            </a:r>
            <a:r>
              <a:rPr lang="en-US" sz="1200" b="0" i="0" u="none" strike="noStrike" dirty="0" err="1">
                <a:effectLst/>
                <a:latin typeface="Agency FB" panose="020B0503020202020204" pitchFamily="34" charset="0"/>
              </a:rPr>
              <a:t>Stakesby’s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 PE curriculum focuses on </a:t>
            </a:r>
            <a:r>
              <a:rPr lang="en-GB" sz="1200" b="0" i="0" u="none" strike="noStrike" dirty="0">
                <a:effectLst/>
                <a:latin typeface="Agency FB" panose="020B0503020202020204" pitchFamily="34" charset="0"/>
              </a:rPr>
              <a:t>promoting an active, healthy lifestyle while maximising opportunities for pupils to work as a team.</a:t>
            </a:r>
          </a:p>
          <a:p>
            <a:pPr fontAlgn="base"/>
            <a:r>
              <a:rPr lang="en-GB" sz="1200" dirty="0">
                <a:latin typeface="Agency FB" panose="020B0503020202020204" pitchFamily="34" charset="0"/>
              </a:rPr>
              <a:t>All Key Stage 2 pupils go swimming each year to ensure they meet the expected standard of swimming 25m unaided by the end of Year 6. This is essential for life in a coastal town. </a:t>
            </a:r>
          </a:p>
          <a:p>
            <a:pPr fontAlgn="base"/>
            <a:r>
              <a:rPr lang="en-GB" sz="1200" dirty="0">
                <a:latin typeface="Agency FB" panose="020B0503020202020204" pitchFamily="34" charset="0"/>
              </a:rPr>
              <a:t>It is our aim that over the course of their time at </a:t>
            </a:r>
            <a:r>
              <a:rPr lang="en-GB" sz="1200" dirty="0" err="1">
                <a:latin typeface="Agency FB" panose="020B0503020202020204" pitchFamily="34" charset="0"/>
              </a:rPr>
              <a:t>Stakesby</a:t>
            </a:r>
            <a:r>
              <a:rPr lang="en-GB" sz="1200" dirty="0">
                <a:latin typeface="Agency FB" panose="020B0503020202020204" pitchFamily="34" charset="0"/>
              </a:rPr>
              <a:t>, all pupils are selected to represent our school at a competitive event. </a:t>
            </a:r>
          </a:p>
          <a:p>
            <a:pPr fontAlgn="base"/>
            <a:r>
              <a:rPr lang="en-GB" sz="1200" dirty="0">
                <a:latin typeface="Agency FB" panose="020B0503020202020204" pitchFamily="34" charset="0"/>
              </a:rPr>
              <a:t>After-school clubs feature sport and are offered to all pupils in Years 1 – 6. They provide pupils with opportunities to demonstrate the school’s values; pupils are rewarded with team selections and Dojo points for their commitment. </a:t>
            </a:r>
          </a:p>
          <a:p>
            <a:pPr fontAlgn="base"/>
            <a:endParaRPr lang="en-GB" sz="1200" dirty="0">
              <a:latin typeface="Agency FB" panose="020B0503020202020204" pitchFamily="34" charset="0"/>
            </a:endParaRPr>
          </a:p>
          <a:p>
            <a:pPr algn="l" rtl="0" fontAlgn="base"/>
            <a:r>
              <a:rPr lang="en-GB" sz="1200" b="1" i="0" dirty="0" smtClean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Retrieval</a:t>
            </a:r>
            <a:r>
              <a:rPr lang="en-GB" sz="1200" b="0" i="0" dirty="0" smtClean="0">
                <a:effectLst/>
                <a:latin typeface="Agency FB" panose="020B0503020202020204" pitchFamily="34" charset="0"/>
              </a:rPr>
              <a:t>:</a:t>
            </a:r>
          </a:p>
          <a:p>
            <a:pPr algn="l" rtl="0" fontAlgn="base"/>
            <a:r>
              <a:rPr lang="en-US" sz="1200" b="0" i="0" u="none" strike="noStrike" dirty="0" smtClean="0">
                <a:effectLst/>
                <a:latin typeface="Agency FB" panose="020B0503020202020204" pitchFamily="34" charset="0"/>
              </a:rPr>
              <a:t>The 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content of lessons is specific. The focus must be on one, or, in some cases, a few specific skills t</a:t>
            </a:r>
            <a:r>
              <a:rPr lang="en-US" sz="1200" u="none" strike="noStrike" dirty="0">
                <a:latin typeface="Agency FB" panose="020B0503020202020204" pitchFamily="34" charset="0"/>
              </a:rPr>
              <a:t>o ensure that 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pupils systematically build up their knowledge over their time at </a:t>
            </a:r>
            <a:r>
              <a:rPr lang="en-US" sz="1200" b="0" i="0" u="none" strike="noStrike" dirty="0" err="1">
                <a:effectLst/>
                <a:latin typeface="Agency FB" panose="020B0503020202020204" pitchFamily="34" charset="0"/>
              </a:rPr>
              <a:t>Stakesby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.</a:t>
            </a:r>
            <a:r>
              <a:rPr lang="en-US" sz="1200" b="0" i="0" dirty="0">
                <a:effectLst/>
                <a:latin typeface="Agency FB" panose="020B0503020202020204" pitchFamily="34" charset="0"/>
              </a:rPr>
              <a:t>​</a:t>
            </a:r>
            <a:r>
              <a:rPr lang="en-US" sz="1200" dirty="0">
                <a:latin typeface="Agency FB" panose="020B0503020202020204" pitchFamily="34" charset="0"/>
              </a:rPr>
              <a:t> 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Essential Skills – including using </a:t>
            </a:r>
            <a:r>
              <a:rPr lang="en-US" sz="1200" dirty="0">
                <a:latin typeface="Agency FB" panose="020B0503020202020204" pitchFamily="34" charset="0"/>
              </a:rPr>
              <a:t>the correct </a:t>
            </a:r>
            <a:r>
              <a:rPr lang="en-US" sz="1200" b="0" i="0" u="none" strike="noStrike" dirty="0">
                <a:effectLst/>
                <a:latin typeface="Agency FB" panose="020B0503020202020204" pitchFamily="34" charset="0"/>
              </a:rPr>
              <a:t>vocabulary - are introduced and established repeatedly throughout the year, so that these skills are used and retrieved more than once, within different activities.</a:t>
            </a:r>
            <a:endParaRPr lang="en-GB" sz="1200" b="0" i="0" dirty="0">
              <a:effectLst/>
              <a:latin typeface="Agency FB" panose="020B0503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GB" sz="1200" b="0" i="0" dirty="0">
              <a:effectLst/>
              <a:latin typeface="Agency FB" panose="020B0503020202020204" pitchFamily="34" charset="0"/>
            </a:endParaRPr>
          </a:p>
          <a:p>
            <a:pPr algn="l"/>
            <a:r>
              <a:rPr lang="en-GB" sz="1200" b="1" i="0" dirty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Links across the curriculum</a:t>
            </a:r>
          </a:p>
          <a:p>
            <a:pPr algn="l"/>
            <a:r>
              <a:rPr lang="en-GB" sz="1200" b="0" i="0" dirty="0" err="1">
                <a:effectLst/>
                <a:latin typeface="Agency FB" panose="020B0503020202020204" pitchFamily="34" charset="0"/>
              </a:rPr>
              <a:t>Stakesby’s</a:t>
            </a:r>
            <a:r>
              <a:rPr lang="en-GB" sz="1200" b="0" i="0" dirty="0">
                <a:effectLst/>
                <a:latin typeface="Agency FB" panose="020B0503020202020204" pitchFamily="34" charset="0"/>
              </a:rPr>
              <a:t> PE curriculum gives pupils regular opportunities to link knowledge and skills they have learned in maths, science and PSHE lessons. It is important that pupils do not see PE as a separate entity, but as a vital part of the curriculum; we aim to lay the foundations for a lifelong love of being active and healthy. </a:t>
            </a:r>
          </a:p>
          <a:p>
            <a:pPr algn="l"/>
            <a:endParaRPr lang="en-GB" sz="1200" b="0" i="0" dirty="0">
              <a:effectLst/>
              <a:latin typeface="Agency FB" panose="020B0503020202020204" pitchFamily="34" charset="0"/>
            </a:endParaRPr>
          </a:p>
          <a:p>
            <a:pPr algn="l"/>
            <a:r>
              <a:rPr lang="en-GB" sz="1200" b="1" i="0" dirty="0" smtClean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SEND</a:t>
            </a:r>
            <a:r>
              <a:rPr lang="en-GB" sz="1200" b="0" i="0" dirty="0" smtClean="0">
                <a:effectLst/>
                <a:latin typeface="Agency FB" panose="020B0503020202020204" pitchFamily="34" charset="0"/>
              </a:rPr>
              <a:t>:</a:t>
            </a:r>
          </a:p>
          <a:p>
            <a:pPr algn="l"/>
            <a:r>
              <a:rPr lang="en-GB" sz="1200" dirty="0" smtClean="0">
                <a:latin typeface="Agency FB" panose="020B0503020202020204" pitchFamily="34" charset="0"/>
              </a:rPr>
              <a:t>Our </a:t>
            </a:r>
            <a:r>
              <a:rPr lang="en-GB" sz="1200" dirty="0">
                <a:latin typeface="Agency FB" panose="020B0503020202020204" pitchFamily="34" charset="0"/>
              </a:rPr>
              <a:t>PE curriculum is both accessible and challenging for all pupils. Teaching staff </a:t>
            </a:r>
            <a:r>
              <a:rPr lang="en-GB" sz="1200" dirty="0" smtClean="0">
                <a:latin typeface="Agency FB" panose="020B0503020202020204" pitchFamily="34" charset="0"/>
              </a:rPr>
              <a:t>skilfully </a:t>
            </a:r>
            <a:r>
              <a:rPr lang="en-GB" sz="1200" dirty="0">
                <a:latin typeface="Agency FB" panose="020B0503020202020204" pitchFamily="34" charset="0"/>
              </a:rPr>
              <a:t>scaffold sessions so that all learners are actively involved.  Additional and/or different resources are used where appropriate to ensure all learners meet their full potential in demonstrating the key skills, articulating the knowledge and communicating effectively what they have learned. </a:t>
            </a:r>
          </a:p>
          <a:p>
            <a:pPr algn="l"/>
            <a:endParaRPr lang="en-GB" sz="1200" b="0" i="0" dirty="0" smtClean="0">
              <a:effectLst/>
              <a:latin typeface="Agency FB" panose="020B0503020202020204" pitchFamily="34" charset="0"/>
            </a:endParaRPr>
          </a:p>
          <a:p>
            <a:pPr algn="l"/>
            <a:r>
              <a:rPr lang="en-GB" sz="1200" b="1" i="0" smtClean="0">
                <a:solidFill>
                  <a:schemeClr val="accent2"/>
                </a:solidFill>
                <a:effectLst/>
                <a:latin typeface="Agency FB" panose="020B0503020202020204" pitchFamily="34" charset="0"/>
              </a:rPr>
              <a:t>Outcomes</a:t>
            </a:r>
            <a:r>
              <a:rPr lang="en-GB" sz="1200" dirty="0">
                <a:latin typeface="Agency FB" panose="020B0503020202020204" pitchFamily="34" charset="0"/>
              </a:rPr>
              <a:t>:</a:t>
            </a:r>
            <a:endParaRPr lang="en-GB" sz="1200" b="0" i="0" dirty="0" smtClean="0">
              <a:effectLst/>
              <a:latin typeface="Agency FB" panose="020B0503020202020204" pitchFamily="34" charset="0"/>
            </a:endParaRPr>
          </a:p>
          <a:p>
            <a:pPr algn="l"/>
            <a:r>
              <a:rPr lang="en-GB" sz="1200" dirty="0" smtClean="0">
                <a:latin typeface="Agency FB" panose="020B0503020202020204" pitchFamily="34" charset="0"/>
              </a:rPr>
              <a:t>Pupils</a:t>
            </a:r>
            <a:r>
              <a:rPr lang="en-GB" sz="1200" dirty="0">
                <a:latin typeface="Agency FB" panose="020B0503020202020204" pitchFamily="34" charset="0"/>
              </a:rPr>
              <a:t>’ outcomes are assessed regularly by teaching staff and by themselves and their peers; pupils are taught to work towards personal bests and to recognise and articulate their own progress. </a:t>
            </a:r>
            <a:r>
              <a:rPr lang="en-GB" sz="1200" dirty="0" err="1">
                <a:latin typeface="Agency FB" panose="020B0503020202020204" pitchFamily="34" charset="0"/>
              </a:rPr>
              <a:t>Stakesby</a:t>
            </a:r>
            <a:r>
              <a:rPr lang="en-GB" sz="1200" dirty="0">
                <a:latin typeface="Agency FB" panose="020B0503020202020204" pitchFamily="34" charset="0"/>
              </a:rPr>
              <a:t> is renowned in our local community for the commitment and excellence we show in local and county sporting events, and this continues to be a key </a:t>
            </a:r>
            <a:r>
              <a:rPr lang="en-GB" sz="1200" dirty="0" smtClean="0">
                <a:latin typeface="Agency FB" panose="020B0503020202020204" pitchFamily="34" charset="0"/>
              </a:rPr>
              <a:t>feature </a:t>
            </a:r>
            <a:r>
              <a:rPr lang="en-GB" sz="1200" dirty="0">
                <a:latin typeface="Agency FB" panose="020B0503020202020204" pitchFamily="34" charset="0"/>
              </a:rPr>
              <a:t>of our PE curriculum</a:t>
            </a:r>
            <a:r>
              <a:rPr lang="en-GB" sz="1100" dirty="0">
                <a:latin typeface="Agency FB" panose="020B0503020202020204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136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371</TotalTime>
  <Words>539</Words>
  <Application>Microsoft Office PowerPoint</Application>
  <PresentationFormat>A4 Paper (210x297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Agency FB</vt:lpstr>
      <vt:lpstr>Arial</vt:lpstr>
      <vt:lpstr>Calibri</vt:lpstr>
      <vt:lpstr>Calibri Light</vt:lpstr>
      <vt:lpstr>Garamond</vt:lpstr>
      <vt:lpstr>Retrospect</vt:lpstr>
      <vt:lpstr>Physical Education (PE) at Stakesby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J. Nicholson</dc:creator>
  <cp:lastModifiedBy>Nicholson, Jordan</cp:lastModifiedBy>
  <cp:revision>48</cp:revision>
  <cp:lastPrinted>2021-04-12T16:25:10Z</cp:lastPrinted>
  <dcterms:created xsi:type="dcterms:W3CDTF">2020-05-15T07:53:12Z</dcterms:created>
  <dcterms:modified xsi:type="dcterms:W3CDTF">2022-09-26T12:21:16Z</dcterms:modified>
</cp:coreProperties>
</file>