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8" r:id="rId4"/>
    <p:sldId id="259" r:id="rId5"/>
    <p:sldId id="261" r:id="rId6"/>
    <p:sldId id="260" r:id="rId7"/>
    <p:sldId id="262" r:id="rId8"/>
    <p:sldId id="263" r:id="rId9"/>
    <p:sldId id="264" r:id="rId10"/>
    <p:sldId id="266" r:id="rId11"/>
    <p:sldId id="269" r:id="rId12"/>
    <p:sldId id="265"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91" r:id="rId34"/>
    <p:sldId id="295" r:id="rId35"/>
    <p:sldId id="293" r:id="rId36"/>
    <p:sldId id="294" r:id="rId37"/>
    <p:sldId id="296" r:id="rId38"/>
    <p:sldId id="288" r:id="rId39"/>
    <p:sldId id="289" r:id="rId40"/>
    <p:sldId id="290"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9" autoAdjust="0"/>
    <p:restoredTop sz="94660"/>
  </p:normalViewPr>
  <p:slideViewPr>
    <p:cSldViewPr>
      <p:cViewPr>
        <p:scale>
          <a:sx n="70" d="100"/>
          <a:sy n="70" d="100"/>
        </p:scale>
        <p:origin x="-139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2BC8CB-E46B-4CA4-971A-6040A7FD3346}" type="datetimeFigureOut">
              <a:rPr lang="en-GB" smtClean="0"/>
              <a:pPr/>
              <a:t>08/10/2013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AE7617-F2BA-4A5D-AE0F-7355C527B9E7}"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FAE7617-F2BA-4A5D-AE0F-7355C527B9E7}"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methods are parents already using?</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methods are parents already using?</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Gather ideas for the session</a:t>
            </a:r>
            <a:r>
              <a:rPr lang="en-GB" baseline="0" dirty="0" smtClean="0"/>
              <a:t> – Are parents there for the same reasons we hope the session will cover? What else do they need support in? Can it be addressed this session?</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23</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methods are parents already using?</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24</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methods are parents already using?</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26</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28</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29</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FAE7617-F2BA-4A5D-AE0F-7355C527B9E7}" type="slidenum">
              <a:rPr lang="en-GB" smtClean="0"/>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methods are parents already using?</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30</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methods are parents already using?</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31</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32</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33</a:t>
            </a:fld>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34</a:t>
            </a:fld>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35</a:t>
            </a:fld>
            <a:endParaRPr lang="en-GB"/>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36</a:t>
            </a:fld>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37</a:t>
            </a:fld>
            <a:endParaRPr lang="en-GB"/>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38</a:t>
            </a:fld>
            <a:endParaRPr lang="en-GB"/>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FAE7617-F2BA-4A5D-AE0F-7355C527B9E7}" type="slidenum">
              <a:rPr lang="en-GB" smtClean="0"/>
              <a:pPr/>
              <a:t>39</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GB" dirty="0" smtClean="0"/>
              <a:t>Children</a:t>
            </a:r>
            <a:r>
              <a:rPr lang="en-GB" baseline="0" dirty="0" smtClean="0"/>
              <a:t> taught simple skills that we develop across their time in the school.</a:t>
            </a:r>
          </a:p>
          <a:p>
            <a:pPr marL="228600" indent="-228600">
              <a:buAutoNum type="arabicParenR"/>
            </a:pPr>
            <a:r>
              <a:rPr lang="en-GB" dirty="0" smtClean="0"/>
              <a:t>Children</a:t>
            </a:r>
            <a:r>
              <a:rPr lang="en-GB" baseline="0" dirty="0" smtClean="0"/>
              <a:t> are taught the calculation strategy based on their individual skill. It doesn’t mean that when they hit a particular year group they are certainly going to be taught that way. They may not be ready for it yet, they may already have covered it. </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4</a:t>
            </a:fld>
            <a:endParaRPr lang="en-GB"/>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FAE7617-F2BA-4A5D-AE0F-7355C527B9E7}" type="slidenum">
              <a:rPr lang="en-GB" smtClean="0"/>
              <a:pPr/>
              <a:t>40</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GB" dirty="0" smtClean="0"/>
              <a:t>Go</a:t>
            </a:r>
            <a:r>
              <a:rPr lang="en-GB" baseline="0" dirty="0" smtClean="0"/>
              <a:t> over the idea of place value and ensure everyone is happy with the concept. </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methods are parents already using?</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methods are parents already using?</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Demonstrate using the meter</a:t>
            </a:r>
            <a:r>
              <a:rPr lang="en-GB" baseline="0" dirty="0" smtClean="0"/>
              <a:t> stick (with post it notes etc.)</a:t>
            </a:r>
            <a:endParaRPr lang="en-GB" dirty="0"/>
          </a:p>
        </p:txBody>
      </p:sp>
      <p:sp>
        <p:nvSpPr>
          <p:cNvPr id="4" name="Slide Number Placeholder 3"/>
          <p:cNvSpPr>
            <a:spLocks noGrp="1"/>
          </p:cNvSpPr>
          <p:nvPr>
            <p:ph type="sldNum" sz="quarter" idx="10"/>
          </p:nvPr>
        </p:nvSpPr>
        <p:spPr/>
        <p:txBody>
          <a:bodyPr/>
          <a:lstStyle/>
          <a:p>
            <a:fld id="{9FAE7617-F2BA-4A5D-AE0F-7355C527B9E7}"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1E38AA-2EB8-4264-BBF2-E93DD5643738}" type="datetimeFigureOut">
              <a:rPr lang="en-GB" smtClean="0"/>
              <a:pPr/>
              <a:t>08/10/2013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F0C659-FF9E-42A6-8CA7-B33ACA1460B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1E38AA-2EB8-4264-BBF2-E93DD5643738}" type="datetimeFigureOut">
              <a:rPr lang="en-GB" smtClean="0"/>
              <a:pPr/>
              <a:t>08/10/2013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F0C659-FF9E-42A6-8CA7-B33ACA1460B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hyperlink" Target="http://www.stakesbyschool.net/"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685800" y="1166887"/>
            <a:ext cx="7772400" cy="1470025"/>
          </a:xfrm>
        </p:spPr>
        <p:txBody>
          <a:bodyPr>
            <a:noAutofit/>
          </a:bodyPr>
          <a:lstStyle/>
          <a:p>
            <a:r>
              <a:rPr lang="en-GB" sz="8800" b="1" dirty="0" smtClean="0">
                <a:solidFill>
                  <a:srgbClr val="002060"/>
                </a:solidFill>
                <a:latin typeface="Comic Sans MS" pitchFamily="66" charset="0"/>
              </a:rPr>
              <a:t>Maths Parent Workshop</a:t>
            </a:r>
            <a:endParaRPr lang="en-GB" sz="8800" b="1" dirty="0">
              <a:solidFill>
                <a:srgbClr val="002060"/>
              </a:solidFill>
              <a:latin typeface="Comic Sans MS" pitchFamily="66" charset="0"/>
            </a:endParaRPr>
          </a:p>
        </p:txBody>
      </p:sp>
      <p:sp>
        <p:nvSpPr>
          <p:cNvPr id="3" name="Subtitle 2"/>
          <p:cNvSpPr>
            <a:spLocks noGrp="1"/>
          </p:cNvSpPr>
          <p:nvPr>
            <p:ph type="subTitle" idx="1"/>
          </p:nvPr>
        </p:nvSpPr>
        <p:spPr>
          <a:xfrm>
            <a:off x="179512" y="3429000"/>
            <a:ext cx="8640960" cy="1752600"/>
          </a:xfrm>
        </p:spPr>
        <p:txBody>
          <a:bodyPr>
            <a:noAutofit/>
          </a:bodyPr>
          <a:lstStyle/>
          <a:p>
            <a:r>
              <a:rPr lang="en-GB" b="1" dirty="0" smtClean="0">
                <a:solidFill>
                  <a:srgbClr val="002060"/>
                </a:solidFill>
                <a:latin typeface="Comic Sans MS" pitchFamily="66" charset="0"/>
              </a:rPr>
              <a:t>October 2013</a:t>
            </a:r>
          </a:p>
          <a:p>
            <a:endParaRPr lang="en-GB" sz="1600"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r>
              <a:rPr lang="en-GB" sz="1800" b="1" dirty="0" smtClean="0">
                <a:solidFill>
                  <a:srgbClr val="002060"/>
                </a:solidFill>
                <a:latin typeface="Comic Sans MS" pitchFamily="66" charset="0"/>
              </a:rPr>
              <a:t>Stakesby Community Primary School</a:t>
            </a:r>
          </a:p>
        </p:txBody>
      </p:sp>
      <p:pic>
        <p:nvPicPr>
          <p:cNvPr id="2050"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635896" y="3933056"/>
            <a:ext cx="1944216" cy="23004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1470025"/>
          </a:xfrm>
        </p:spPr>
        <p:txBody>
          <a:bodyPr>
            <a:noAutofit/>
          </a:bodyPr>
          <a:lstStyle/>
          <a:p>
            <a:r>
              <a:rPr lang="en-GB" sz="8000" b="1" dirty="0" smtClean="0">
                <a:solidFill>
                  <a:srgbClr val="002060"/>
                </a:solidFill>
                <a:latin typeface="Comic Sans MS" pitchFamily="66" charset="0"/>
              </a:rPr>
              <a:t>Number line</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0" y="1484784"/>
            <a:ext cx="9144000" cy="1872208"/>
          </a:xfrm>
        </p:spPr>
        <p:txBody>
          <a:bodyPr>
            <a:noAutofit/>
          </a:bodyPr>
          <a:lstStyle/>
          <a:p>
            <a:r>
              <a:rPr lang="en-GB" sz="2800" dirty="0" smtClean="0">
                <a:solidFill>
                  <a:srgbClr val="FF0000"/>
                </a:solidFill>
                <a:latin typeface="Comic Sans MS" pitchFamily="66" charset="0"/>
              </a:rPr>
              <a:t>A number line asks children to “jump up” to show their calculations. </a:t>
            </a:r>
          </a:p>
          <a:p>
            <a:endParaRPr lang="en-GB" sz="1000" dirty="0">
              <a:solidFill>
                <a:srgbClr val="FF0000"/>
              </a:solidFill>
              <a:latin typeface="Comic Sans MS" pitchFamily="66" charset="0"/>
            </a:endParaRPr>
          </a:p>
          <a:p>
            <a:r>
              <a:rPr lang="en-GB" sz="5400" dirty="0" smtClean="0">
                <a:solidFill>
                  <a:srgbClr val="FF0000"/>
                </a:solidFill>
                <a:latin typeface="Comic Sans MS" pitchFamily="66" charset="0"/>
              </a:rPr>
              <a:t>48 + 36 =</a:t>
            </a:r>
          </a:p>
          <a:p>
            <a:endParaRPr lang="en-GB" sz="2800" dirty="0" smtClean="0">
              <a:solidFill>
                <a:srgbClr val="FF0000"/>
              </a:solidFill>
              <a:latin typeface="Comic Sans MS" pitchFamily="66" charset="0"/>
            </a:endParaRPr>
          </a:p>
          <a:p>
            <a:endParaRPr lang="en-GB" sz="2800" dirty="0">
              <a:solidFill>
                <a:srgbClr val="FF0000"/>
              </a:solidFill>
              <a:latin typeface="Comic Sans MS" pitchFamily="66" charset="0"/>
            </a:endParaRPr>
          </a:p>
          <a:p>
            <a:endParaRPr lang="en-GB" sz="5400" dirty="0" smtClean="0">
              <a:solidFill>
                <a:srgbClr val="FF0000"/>
              </a:solidFill>
              <a:latin typeface="Comic Sans MS" pitchFamily="66" charset="0"/>
            </a:endParaRPr>
          </a:p>
          <a:p>
            <a:endParaRPr lang="en-GB" sz="5400" dirty="0">
              <a:solidFill>
                <a:srgbClr val="FF0000"/>
              </a:solidFill>
              <a:latin typeface="Comic Sans MS" pitchFamily="66" charset="0"/>
            </a:endParaRPr>
          </a:p>
          <a:p>
            <a:endParaRPr lang="en-GB" sz="5400" dirty="0" smtClean="0">
              <a:solidFill>
                <a:srgbClr val="FF0000"/>
              </a:solidFill>
              <a:latin typeface="Comic Sans MS" pitchFamily="66" charset="0"/>
            </a:endParaRPr>
          </a:p>
          <a:p>
            <a:endParaRPr lang="en-GB" sz="5400" dirty="0">
              <a:solidFill>
                <a:srgbClr val="FF0000"/>
              </a:solidFill>
              <a:latin typeface="Comic Sans MS" pitchFamily="66" charset="0"/>
            </a:endParaRPr>
          </a:p>
          <a:p>
            <a:endParaRPr lang="en-GB" sz="5400" dirty="0" smtClean="0">
              <a:solidFill>
                <a:srgbClr val="FF0000"/>
              </a:solidFill>
              <a:latin typeface="Comic Sans MS" pitchFamily="66" charset="0"/>
            </a:endParaRPr>
          </a:p>
        </p:txBody>
      </p:sp>
      <p:cxnSp>
        <p:nvCxnSpPr>
          <p:cNvPr id="3" name="AutoShape 2"/>
          <p:cNvCxnSpPr>
            <a:cxnSpLocks noChangeShapeType="1"/>
          </p:cNvCxnSpPr>
          <p:nvPr/>
        </p:nvCxnSpPr>
        <p:spPr bwMode="auto">
          <a:xfrm>
            <a:off x="971600" y="5229200"/>
            <a:ext cx="7088168" cy="0"/>
          </a:xfrm>
          <a:prstGeom prst="straightConnector1">
            <a:avLst/>
          </a:prstGeom>
          <a:noFill/>
          <a:ln w="76200">
            <a:solidFill>
              <a:srgbClr val="FF0000"/>
            </a:solidFill>
            <a:round/>
            <a:headEnd/>
            <a:tailEnd/>
          </a:ln>
        </p:spPr>
      </p:cxnSp>
      <p:sp>
        <p:nvSpPr>
          <p:cNvPr id="14" name="Block Arc 13"/>
          <p:cNvSpPr/>
          <p:nvPr/>
        </p:nvSpPr>
        <p:spPr>
          <a:xfrm>
            <a:off x="5436096" y="4293096"/>
            <a:ext cx="2520280" cy="1872208"/>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5" name="Block Arc 14"/>
          <p:cNvSpPr/>
          <p:nvPr/>
        </p:nvSpPr>
        <p:spPr>
          <a:xfrm>
            <a:off x="1043608" y="4293096"/>
            <a:ext cx="4464496" cy="1800200"/>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Subtitle 2"/>
          <p:cNvSpPr txBox="1">
            <a:spLocks/>
          </p:cNvSpPr>
          <p:nvPr/>
        </p:nvSpPr>
        <p:spPr>
          <a:xfrm>
            <a:off x="179512" y="5229200"/>
            <a:ext cx="8676456" cy="936104"/>
          </a:xfrm>
          <a:prstGeom prst="rect">
            <a:avLst/>
          </a:prstGeom>
        </p:spPr>
        <p:txBody>
          <a:bodyPr vert="horz" lIns="91440" tIns="45720" rIns="91440" bIns="45720" rtlCol="0">
            <a:noAutofit/>
          </a:bodyPr>
          <a:lstStyle/>
          <a:p>
            <a:pPr lvl="0">
              <a:spcBef>
                <a:spcPct val="20000"/>
              </a:spcBef>
            </a:pPr>
            <a:r>
              <a:rPr lang="en-GB" sz="5400" dirty="0" smtClean="0">
                <a:solidFill>
                  <a:srgbClr val="FF0000"/>
                </a:solidFill>
                <a:latin typeface="Comic Sans MS" pitchFamily="66" charset="0"/>
              </a:rPr>
              <a:t>48                78             84</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7" name="Subtitle 2"/>
          <p:cNvSpPr txBox="1">
            <a:spLocks/>
          </p:cNvSpPr>
          <p:nvPr/>
        </p:nvSpPr>
        <p:spPr>
          <a:xfrm>
            <a:off x="6300192" y="3501008"/>
            <a:ext cx="1151112" cy="936104"/>
          </a:xfrm>
          <a:prstGeom prst="rect">
            <a:avLst/>
          </a:prstGeom>
        </p:spPr>
        <p:txBody>
          <a:bodyPr vert="horz" lIns="91440" tIns="45720" rIns="91440" bIns="45720" rtlCol="0">
            <a:noAutofit/>
          </a:bodyPr>
          <a:lstStyle/>
          <a:p>
            <a:pPr lvl="0" algn="ctr">
              <a:spcBef>
                <a:spcPct val="20000"/>
              </a:spcBef>
            </a:pPr>
            <a:r>
              <a:rPr lang="en-GB" sz="5400" dirty="0" smtClean="0">
                <a:solidFill>
                  <a:srgbClr val="FF0000"/>
                </a:solidFill>
                <a:latin typeface="Comic Sans MS" pitchFamily="66" charset="0"/>
              </a:rPr>
              <a:t>+6</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8" name="Subtitle 2"/>
          <p:cNvSpPr txBox="1">
            <a:spLocks/>
          </p:cNvSpPr>
          <p:nvPr/>
        </p:nvSpPr>
        <p:spPr>
          <a:xfrm>
            <a:off x="2267744" y="3501008"/>
            <a:ext cx="1368152" cy="936104"/>
          </a:xfrm>
          <a:prstGeom prst="rect">
            <a:avLst/>
          </a:prstGeom>
        </p:spPr>
        <p:txBody>
          <a:bodyPr vert="horz" lIns="91440" tIns="45720" rIns="91440" bIns="45720" rtlCol="0">
            <a:noAutofit/>
          </a:bodyPr>
          <a:lstStyle/>
          <a:p>
            <a:pPr lvl="0" algn="ctr">
              <a:spcBef>
                <a:spcPct val="20000"/>
              </a:spcBef>
            </a:pPr>
            <a:r>
              <a:rPr lang="en-GB" sz="5400" dirty="0" smtClean="0">
                <a:solidFill>
                  <a:srgbClr val="FF0000"/>
                </a:solidFill>
                <a:latin typeface="Comic Sans MS" pitchFamily="66" charset="0"/>
              </a:rPr>
              <a:t>+30</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1470025"/>
          </a:xfrm>
        </p:spPr>
        <p:txBody>
          <a:bodyPr>
            <a:noAutofit/>
          </a:bodyPr>
          <a:lstStyle/>
          <a:p>
            <a:r>
              <a:rPr lang="en-GB" sz="4000" b="1" dirty="0" smtClean="0">
                <a:solidFill>
                  <a:srgbClr val="002060"/>
                </a:solidFill>
                <a:latin typeface="Comic Sans MS" pitchFamily="66" charset="0"/>
              </a:rPr>
              <a:t>How to use the number line…</a:t>
            </a:r>
            <a:br>
              <a:rPr lang="en-GB" sz="4000" b="1" dirty="0" smtClean="0">
                <a:solidFill>
                  <a:srgbClr val="002060"/>
                </a:solidFill>
                <a:latin typeface="Comic Sans MS" pitchFamily="66" charset="0"/>
              </a:rPr>
            </a:br>
            <a:r>
              <a:rPr lang="en-GB" sz="4000" b="1" dirty="0" smtClean="0">
                <a:solidFill>
                  <a:srgbClr val="002060"/>
                </a:solidFill>
                <a:latin typeface="Comic Sans MS" pitchFamily="66" charset="0"/>
              </a:rPr>
              <a:t>48 + 36</a:t>
            </a:r>
            <a:endParaRPr lang="en-GB" sz="4000" b="1" dirty="0">
              <a:solidFill>
                <a:srgbClr val="002060"/>
              </a:solidFill>
              <a:latin typeface="Comic Sans MS" pitchFamily="66" charset="0"/>
            </a:endParaRPr>
          </a:p>
        </p:txBody>
      </p:sp>
      <p:sp>
        <p:nvSpPr>
          <p:cNvPr id="4" name="Subtitle 2"/>
          <p:cNvSpPr>
            <a:spLocks noGrp="1"/>
          </p:cNvSpPr>
          <p:nvPr>
            <p:ph type="subTitle" idx="1"/>
          </p:nvPr>
        </p:nvSpPr>
        <p:spPr>
          <a:xfrm>
            <a:off x="0" y="1412776"/>
            <a:ext cx="9144000" cy="1872208"/>
          </a:xfrm>
        </p:spPr>
        <p:txBody>
          <a:bodyPr>
            <a:noAutofit/>
          </a:bodyPr>
          <a:lstStyle/>
          <a:p>
            <a:r>
              <a:rPr lang="en-GB" sz="1800" dirty="0" smtClean="0">
                <a:solidFill>
                  <a:srgbClr val="002060"/>
                </a:solidFill>
                <a:latin typeface="Comic Sans MS" pitchFamily="66" charset="0"/>
              </a:rPr>
              <a:t>First draw your number line, with the first number from your sum on the left hand side of the line. </a:t>
            </a: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r>
              <a:rPr lang="en-GB" sz="1800" dirty="0" smtClean="0">
                <a:solidFill>
                  <a:srgbClr val="002060"/>
                </a:solidFill>
                <a:latin typeface="Comic Sans MS" pitchFamily="66" charset="0"/>
              </a:rPr>
              <a:t>You will now “jump up” the second number from your sum (in our example, 36) Breaking this number down into simpler chunks makes adding up easier. This means that rather than one jump of 36, children may choose to jump 30 and 6 or 10, 10, 10 and 6. </a:t>
            </a: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p:txBody>
      </p:sp>
      <p:cxnSp>
        <p:nvCxnSpPr>
          <p:cNvPr id="3" name="AutoShape 2"/>
          <p:cNvCxnSpPr>
            <a:cxnSpLocks noChangeShapeType="1"/>
          </p:cNvCxnSpPr>
          <p:nvPr/>
        </p:nvCxnSpPr>
        <p:spPr bwMode="auto">
          <a:xfrm>
            <a:off x="899592" y="2636912"/>
            <a:ext cx="7088168" cy="0"/>
          </a:xfrm>
          <a:prstGeom prst="straightConnector1">
            <a:avLst/>
          </a:prstGeom>
          <a:noFill/>
          <a:ln w="76200">
            <a:solidFill>
              <a:srgbClr val="FF0000"/>
            </a:solidFill>
            <a:round/>
            <a:headEnd/>
            <a:tailEnd/>
          </a:ln>
        </p:spPr>
      </p:cxnSp>
      <p:sp>
        <p:nvSpPr>
          <p:cNvPr id="16" name="Subtitle 2"/>
          <p:cNvSpPr txBox="1">
            <a:spLocks/>
          </p:cNvSpPr>
          <p:nvPr/>
        </p:nvSpPr>
        <p:spPr>
          <a:xfrm>
            <a:off x="611560" y="2708920"/>
            <a:ext cx="7920880" cy="936104"/>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48</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cxnSp>
        <p:nvCxnSpPr>
          <p:cNvPr id="11" name="AutoShape 2"/>
          <p:cNvCxnSpPr>
            <a:cxnSpLocks noChangeShapeType="1"/>
          </p:cNvCxnSpPr>
          <p:nvPr/>
        </p:nvCxnSpPr>
        <p:spPr bwMode="auto">
          <a:xfrm>
            <a:off x="899592" y="5373216"/>
            <a:ext cx="7088168" cy="0"/>
          </a:xfrm>
          <a:prstGeom prst="straightConnector1">
            <a:avLst/>
          </a:prstGeom>
          <a:noFill/>
          <a:ln w="76200">
            <a:solidFill>
              <a:srgbClr val="FF0000"/>
            </a:solidFill>
            <a:round/>
            <a:headEnd/>
            <a:tailEnd/>
          </a:ln>
        </p:spPr>
      </p:cxnSp>
      <p:sp>
        <p:nvSpPr>
          <p:cNvPr id="12" name="Subtitle 2"/>
          <p:cNvSpPr txBox="1">
            <a:spLocks/>
          </p:cNvSpPr>
          <p:nvPr/>
        </p:nvSpPr>
        <p:spPr>
          <a:xfrm>
            <a:off x="611560" y="5373216"/>
            <a:ext cx="7920880" cy="936104"/>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48              58             68               78        84              </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3" name="Block Arc 12"/>
          <p:cNvSpPr/>
          <p:nvPr/>
        </p:nvSpPr>
        <p:spPr>
          <a:xfrm>
            <a:off x="899592" y="4653136"/>
            <a:ext cx="1872208" cy="1440160"/>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9" name="Block Arc 18"/>
          <p:cNvSpPr/>
          <p:nvPr/>
        </p:nvSpPr>
        <p:spPr>
          <a:xfrm>
            <a:off x="2843808" y="4653136"/>
            <a:ext cx="1800200" cy="1368152"/>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0" name="Block Arc 19"/>
          <p:cNvSpPr/>
          <p:nvPr/>
        </p:nvSpPr>
        <p:spPr>
          <a:xfrm>
            <a:off x="4644008" y="4653136"/>
            <a:ext cx="1872208" cy="1440160"/>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Block Arc 20"/>
          <p:cNvSpPr/>
          <p:nvPr/>
        </p:nvSpPr>
        <p:spPr>
          <a:xfrm>
            <a:off x="6588224" y="4725144"/>
            <a:ext cx="1368152" cy="1296144"/>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Subtitle 2"/>
          <p:cNvSpPr txBox="1">
            <a:spLocks/>
          </p:cNvSpPr>
          <p:nvPr/>
        </p:nvSpPr>
        <p:spPr>
          <a:xfrm>
            <a:off x="1475656" y="4221088"/>
            <a:ext cx="7920880" cy="936104"/>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+10            +10             +10           +6</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3" name="Subtitle 2"/>
          <p:cNvSpPr txBox="1">
            <a:spLocks/>
          </p:cNvSpPr>
          <p:nvPr/>
        </p:nvSpPr>
        <p:spPr>
          <a:xfrm>
            <a:off x="-36512" y="1340768"/>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24" name="Subtitle 2"/>
          <p:cNvSpPr txBox="1">
            <a:spLocks/>
          </p:cNvSpPr>
          <p:nvPr/>
        </p:nvSpPr>
        <p:spPr>
          <a:xfrm>
            <a:off x="36512" y="1412776"/>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1800" b="0" i="0" u="none" strike="noStrike" kern="1200" cap="none" spc="0" normalizeH="0" baseline="0" noProof="0" dirty="0" smtClean="0">
                <a:ln>
                  <a:noFill/>
                </a:ln>
                <a:solidFill>
                  <a:srgbClr val="002060"/>
                </a:solidFill>
                <a:effectLst/>
                <a:uLnTx/>
                <a:uFillTx/>
                <a:latin typeface="Comic Sans MS" pitchFamily="66" charset="0"/>
                <a:ea typeface="+mn-ea"/>
                <a:cs typeface="+mn-cs"/>
              </a:rPr>
              <a:t>Once you have “jumped up”, children should check they have added the intended number. To find the answer of the sum, children will now record the number that they have “jumped up” to. </a:t>
            </a:r>
          </a:p>
        </p:txBody>
      </p:sp>
      <p:sp>
        <p:nvSpPr>
          <p:cNvPr id="25" name="Oval 24"/>
          <p:cNvSpPr/>
          <p:nvPr/>
        </p:nvSpPr>
        <p:spPr>
          <a:xfrm>
            <a:off x="7596336" y="5157192"/>
            <a:ext cx="864096" cy="792088"/>
          </a:xfrm>
          <a:prstGeom prst="ellipse">
            <a:avLst/>
          </a:prstGeom>
          <a:noFill/>
          <a:ln w="146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nodePh="1">
                                  <p:stCondLst>
                                    <p:cond delay="0"/>
                                  </p:stCondLst>
                                  <p:endCondLst>
                                    <p:cond evt="begin" delay="0">
                                      <p:tn val="35"/>
                                    </p:cond>
                                  </p:end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1" nodeType="click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fade">
                                      <p:cBhvr>
                                        <p:cTn id="49"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2" grpId="0"/>
      <p:bldP spid="13" grpId="0" animBg="1"/>
      <p:bldP spid="19" grpId="0" animBg="1"/>
      <p:bldP spid="20" grpId="0" animBg="1"/>
      <p:bldP spid="21" grpId="0" animBg="1"/>
      <p:bldP spid="22" grpId="0"/>
      <p:bldP spid="23" grpId="0"/>
      <p:bldP spid="23" grpId="1"/>
      <p:bldP spid="24" grpId="0"/>
      <p:bldP spid="24" grpId="1"/>
      <p:bldP spid="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302791"/>
            <a:ext cx="9144000" cy="1470025"/>
          </a:xfrm>
        </p:spPr>
        <p:txBody>
          <a:bodyPr>
            <a:noAutofit/>
          </a:bodyPr>
          <a:lstStyle/>
          <a:p>
            <a:r>
              <a:rPr lang="en-GB" sz="7200" b="1" dirty="0" smtClean="0">
                <a:solidFill>
                  <a:srgbClr val="002060"/>
                </a:solidFill>
                <a:latin typeface="Comic Sans MS" pitchFamily="66" charset="0"/>
              </a:rPr>
              <a:t>Partitioning</a:t>
            </a:r>
            <a:endParaRPr lang="en-GB" sz="7200" b="1" dirty="0">
              <a:solidFill>
                <a:srgbClr val="002060"/>
              </a:solidFill>
              <a:latin typeface="Comic Sans MS" pitchFamily="66" charset="0"/>
            </a:endParaRPr>
          </a:p>
        </p:txBody>
      </p:sp>
      <p:sp>
        <p:nvSpPr>
          <p:cNvPr id="4" name="Subtitle 2"/>
          <p:cNvSpPr>
            <a:spLocks noGrp="1"/>
          </p:cNvSpPr>
          <p:nvPr>
            <p:ph type="subTitle" idx="1"/>
          </p:nvPr>
        </p:nvSpPr>
        <p:spPr>
          <a:xfrm>
            <a:off x="1403648" y="1628800"/>
            <a:ext cx="6624736" cy="3600400"/>
          </a:xfrm>
        </p:spPr>
        <p:txBody>
          <a:bodyPr>
            <a:noAutofit/>
          </a:bodyPr>
          <a:lstStyle/>
          <a:p>
            <a:r>
              <a:rPr lang="en-GB" sz="2400" dirty="0" smtClean="0">
                <a:solidFill>
                  <a:srgbClr val="002060"/>
                </a:solidFill>
                <a:latin typeface="Comic Sans MS" pitchFamily="66" charset="0"/>
              </a:rPr>
              <a:t>When partitioning, it is important that children can grasp the concept of place value and recognise what each digit shown actually represents. </a:t>
            </a:r>
          </a:p>
          <a:p>
            <a:endParaRPr lang="en-GB" sz="2400" dirty="0" smtClean="0">
              <a:solidFill>
                <a:srgbClr val="002060"/>
              </a:solidFill>
              <a:latin typeface="Comic Sans MS" pitchFamily="66" charset="0"/>
            </a:endParaRPr>
          </a:p>
          <a:p>
            <a:r>
              <a:rPr lang="en-GB" sz="2400" dirty="0" smtClean="0">
                <a:solidFill>
                  <a:srgbClr val="002060"/>
                </a:solidFill>
                <a:latin typeface="Comic Sans MS" pitchFamily="66" charset="0"/>
              </a:rPr>
              <a:t>When we partition, we break our numbers up so that we are only adding numbers with the same value (e.g. just adding the units, then only the tens etc.)</a:t>
            </a:r>
          </a:p>
          <a:p>
            <a:endParaRPr lang="en-GB" sz="4000" dirty="0" smtClean="0">
              <a:solidFill>
                <a:srgbClr val="002060"/>
              </a:solidFill>
              <a:latin typeface="Comic Sans MS" pitchFamily="66" charset="0"/>
            </a:endParaRPr>
          </a:p>
          <a:p>
            <a:endParaRPr lang="en-GB" sz="1600" dirty="0" smtClean="0">
              <a:solidFill>
                <a:srgbClr val="002060"/>
              </a:solidFill>
              <a:latin typeface="Comic Sans MS" pitchFamily="66" charset="0"/>
            </a:endParaRPr>
          </a:p>
          <a:p>
            <a:endParaRPr lang="en-GB" sz="4800" dirty="0" smtClean="0">
              <a:solidFill>
                <a:srgbClr val="002060"/>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4" name="Subtitle 2"/>
          <p:cNvSpPr>
            <a:spLocks noGrp="1"/>
          </p:cNvSpPr>
          <p:nvPr>
            <p:ph type="subTitle" idx="1"/>
          </p:nvPr>
        </p:nvSpPr>
        <p:spPr>
          <a:xfrm>
            <a:off x="0" y="404664"/>
            <a:ext cx="9144000" cy="2520280"/>
          </a:xfrm>
        </p:spPr>
        <p:txBody>
          <a:bodyPr>
            <a:noAutofit/>
          </a:bodyPr>
          <a:lstStyle/>
          <a:p>
            <a:r>
              <a:rPr lang="en-GB" sz="4000" dirty="0" smtClean="0">
                <a:solidFill>
                  <a:srgbClr val="002060"/>
                </a:solidFill>
                <a:latin typeface="Comic Sans MS" pitchFamily="66" charset="0"/>
              </a:rPr>
              <a:t>For example…</a:t>
            </a:r>
          </a:p>
          <a:p>
            <a:r>
              <a:rPr lang="en-GB" sz="7200" dirty="0" smtClean="0">
                <a:solidFill>
                  <a:srgbClr val="002060"/>
                </a:solidFill>
                <a:latin typeface="Comic Sans MS" pitchFamily="66" charset="0"/>
              </a:rPr>
              <a:t>56 + 12 =</a:t>
            </a:r>
          </a:p>
          <a:p>
            <a:endParaRPr lang="en-GB" sz="4800" dirty="0" smtClean="0">
              <a:solidFill>
                <a:srgbClr val="002060"/>
              </a:solidFill>
              <a:latin typeface="Comic Sans MS" pitchFamily="66" charset="0"/>
            </a:endParaRPr>
          </a:p>
        </p:txBody>
      </p:sp>
      <p:sp>
        <p:nvSpPr>
          <p:cNvPr id="9" name="Subtitle 2"/>
          <p:cNvSpPr txBox="1">
            <a:spLocks/>
          </p:cNvSpPr>
          <p:nvPr/>
        </p:nvSpPr>
        <p:spPr>
          <a:xfrm>
            <a:off x="0" y="2780928"/>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sz="2400" noProof="0" dirty="0" smtClean="0">
                <a:solidFill>
                  <a:srgbClr val="002060"/>
                </a:solidFill>
                <a:latin typeface="Comic Sans MS" pitchFamily="66" charset="0"/>
              </a:rPr>
              <a:t>When partitioned becomes…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8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4800" b="0" i="0" u="none" strike="noStrike" kern="1200" cap="none" spc="0" normalizeH="0" baseline="0" noProof="0" dirty="0" smtClean="0">
                <a:ln>
                  <a:noFill/>
                </a:ln>
                <a:solidFill>
                  <a:srgbClr val="002060"/>
                </a:solidFill>
                <a:effectLst/>
                <a:uLnTx/>
                <a:uFillTx/>
                <a:latin typeface="Comic Sans MS" pitchFamily="66" charset="0"/>
                <a:ea typeface="+mn-ea"/>
                <a:cs typeface="+mn-cs"/>
              </a:rPr>
              <a:t>50</a:t>
            </a:r>
            <a:r>
              <a:rPr kumimoji="0" lang="en-GB" sz="4800" b="0" i="0" u="none" strike="noStrike" kern="1200" cap="none" spc="0" normalizeH="0" noProof="0" dirty="0" smtClean="0">
                <a:ln>
                  <a:noFill/>
                </a:ln>
                <a:solidFill>
                  <a:srgbClr val="002060"/>
                </a:solidFill>
                <a:effectLst/>
                <a:uLnTx/>
                <a:uFillTx/>
                <a:latin typeface="Comic Sans MS" pitchFamily="66" charset="0"/>
                <a:ea typeface="+mn-ea"/>
                <a:cs typeface="+mn-cs"/>
              </a:rPr>
              <a:t> + 10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sz="4400" baseline="0" dirty="0" smtClean="0">
                <a:solidFill>
                  <a:srgbClr val="002060"/>
                </a:solidFill>
                <a:latin typeface="Comic Sans MS" pitchFamily="66" charset="0"/>
              </a:rPr>
              <a:t>6</a:t>
            </a:r>
            <a:r>
              <a:rPr lang="en-GB" sz="4400" dirty="0" smtClean="0">
                <a:solidFill>
                  <a:srgbClr val="002060"/>
                </a:solidFill>
                <a:latin typeface="Comic Sans MS" pitchFamily="66" charset="0"/>
              </a:rPr>
              <a:t> + 2 =</a:t>
            </a:r>
            <a:endParaRPr kumimoji="0" lang="en-GB" sz="4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18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13" name="Subtitle 2"/>
          <p:cNvSpPr txBox="1">
            <a:spLocks/>
          </p:cNvSpPr>
          <p:nvPr/>
        </p:nvSpPr>
        <p:spPr>
          <a:xfrm>
            <a:off x="-36512" y="2924944"/>
            <a:ext cx="9144000" cy="2448272"/>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800" b="0" i="0" u="none" strike="noStrike" kern="1200" cap="none" spc="0" normalizeH="0" baseline="0" noProof="0" dirty="0" smtClean="0">
                <a:ln>
                  <a:noFill/>
                </a:ln>
                <a:solidFill>
                  <a:srgbClr val="002060"/>
                </a:solidFill>
                <a:effectLst/>
                <a:uLnTx/>
                <a:uFillTx/>
                <a:latin typeface="Comic Sans MS" pitchFamily="66" charset="0"/>
                <a:ea typeface="+mn-ea"/>
                <a:cs typeface="+mn-cs"/>
              </a:rPr>
              <a:t>               </a:t>
            </a:r>
          </a:p>
          <a:p>
            <a:pPr lvl="0">
              <a:spcBef>
                <a:spcPct val="20000"/>
              </a:spcBef>
            </a:pPr>
            <a:r>
              <a:rPr lang="en-GB" sz="4800" dirty="0" smtClean="0">
                <a:solidFill>
                  <a:srgbClr val="FF0000"/>
                </a:solidFill>
                <a:latin typeface="Comic Sans MS" pitchFamily="66" charset="0"/>
              </a:rPr>
              <a:t>                    </a:t>
            </a:r>
            <a:r>
              <a:rPr lang="en-GB" sz="5400" dirty="0" smtClean="0">
                <a:solidFill>
                  <a:srgbClr val="FF0000"/>
                </a:solidFill>
                <a:latin typeface="Comic Sans MS" pitchFamily="66" charset="0"/>
              </a:rPr>
              <a:t>            </a:t>
            </a:r>
            <a:r>
              <a:rPr lang="en-GB" sz="4800" dirty="0" smtClean="0">
                <a:solidFill>
                  <a:srgbClr val="FF0000"/>
                </a:solidFill>
                <a:latin typeface="Comic Sans MS" pitchFamily="66" charset="0"/>
              </a:rPr>
              <a:t> 60</a:t>
            </a:r>
            <a:endParaRPr kumimoji="0" lang="en-GB" sz="48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100" dirty="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sz="4400" dirty="0" smtClean="0">
                <a:solidFill>
                  <a:srgbClr val="FF0000"/>
                </a:solidFill>
                <a:latin typeface="Comic Sans MS" pitchFamily="66" charset="0"/>
              </a:rPr>
              <a:t>               8</a:t>
            </a:r>
            <a:endParaRPr lang="en-GB" sz="4400" dirty="0">
              <a:solidFill>
                <a:srgbClr val="FF000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8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6600" b="0" i="0" u="none" strike="noStrike" kern="1200" cap="none" spc="0" normalizeH="0" noProof="0" dirty="0" smtClean="0">
                <a:ln>
                  <a:noFill/>
                </a:ln>
                <a:solidFill>
                  <a:srgbClr val="FF0000"/>
                </a:solidFill>
                <a:effectLst/>
                <a:uLnTx/>
                <a:uFillTx/>
                <a:latin typeface="Comic Sans MS" pitchFamily="66" charset="0"/>
                <a:ea typeface="+mn-ea"/>
                <a:cs typeface="+mn-cs"/>
              </a:rPr>
              <a:t>60 + 8 =</a:t>
            </a:r>
            <a:endParaRPr kumimoji="0" lang="en-GB" sz="6600" b="0" i="0" u="none" strike="noStrike" kern="1200" cap="none" spc="0" normalizeH="0" noProof="0" dirty="0" smtClean="0">
              <a:ln>
                <a:noFill/>
              </a:ln>
              <a:solidFill>
                <a:srgbClr val="00B0F0"/>
              </a:solidFill>
              <a:effectLst/>
              <a:uLnTx/>
              <a:uFillTx/>
              <a:latin typeface="Comic Sans MS" pitchFamily="66" charset="0"/>
              <a:ea typeface="+mn-ea"/>
              <a:cs typeface="+mn-cs"/>
            </a:endParaRPr>
          </a:p>
          <a:p>
            <a:pPr lvl="0" algn="ctr">
              <a:spcBef>
                <a:spcPct val="20000"/>
              </a:spcBef>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9"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4" name="Subtitle 2"/>
          <p:cNvSpPr>
            <a:spLocks noGrp="1"/>
          </p:cNvSpPr>
          <p:nvPr>
            <p:ph type="subTitle" idx="1"/>
          </p:nvPr>
        </p:nvSpPr>
        <p:spPr>
          <a:xfrm>
            <a:off x="0" y="404664"/>
            <a:ext cx="9144000" cy="2520280"/>
          </a:xfrm>
        </p:spPr>
        <p:txBody>
          <a:bodyPr>
            <a:noAutofit/>
          </a:bodyPr>
          <a:lstStyle/>
          <a:p>
            <a:r>
              <a:rPr lang="en-GB" sz="4000" dirty="0" smtClean="0">
                <a:solidFill>
                  <a:srgbClr val="002060"/>
                </a:solidFill>
                <a:latin typeface="Comic Sans MS" pitchFamily="66" charset="0"/>
              </a:rPr>
              <a:t>Your turn…</a:t>
            </a:r>
          </a:p>
          <a:p>
            <a:r>
              <a:rPr lang="en-GB" sz="7200" dirty="0" smtClean="0">
                <a:solidFill>
                  <a:srgbClr val="002060"/>
                </a:solidFill>
                <a:latin typeface="Comic Sans MS" pitchFamily="66" charset="0"/>
              </a:rPr>
              <a:t>78 + 45 =</a:t>
            </a:r>
          </a:p>
          <a:p>
            <a:r>
              <a:rPr lang="en-GB" sz="3600" dirty="0" smtClean="0">
                <a:solidFill>
                  <a:srgbClr val="002060"/>
                </a:solidFill>
                <a:latin typeface="Comic Sans MS" pitchFamily="66" charset="0"/>
              </a:rPr>
              <a:t>(Number line)</a:t>
            </a:r>
          </a:p>
          <a:p>
            <a:r>
              <a:rPr lang="en-GB" sz="7200" dirty="0" smtClean="0">
                <a:solidFill>
                  <a:srgbClr val="002060"/>
                </a:solidFill>
                <a:latin typeface="Comic Sans MS" pitchFamily="66" charset="0"/>
              </a:rPr>
              <a:t>434 + 221 =</a:t>
            </a:r>
          </a:p>
          <a:p>
            <a:r>
              <a:rPr lang="en-GB" sz="3600" dirty="0" smtClean="0">
                <a:solidFill>
                  <a:srgbClr val="002060"/>
                </a:solidFill>
                <a:latin typeface="Comic Sans MS" pitchFamily="66" charset="0"/>
              </a:rPr>
              <a:t>(Partitioning)</a:t>
            </a:r>
          </a:p>
          <a:p>
            <a:endParaRPr lang="en-GB" sz="7200" dirty="0" smtClean="0">
              <a:solidFill>
                <a:srgbClr val="002060"/>
              </a:solidFill>
              <a:latin typeface="Comic Sans MS" pitchFamily="66" charset="0"/>
            </a:endParaRPr>
          </a:p>
          <a:p>
            <a:endParaRPr lang="en-GB" sz="7200" dirty="0" smtClean="0">
              <a:solidFill>
                <a:srgbClr val="002060"/>
              </a:solidFill>
              <a:latin typeface="Comic Sans MS" pitchFamily="66" charset="0"/>
            </a:endParaRPr>
          </a:p>
          <a:p>
            <a:endParaRPr lang="en-GB" sz="4800" dirty="0" smtClean="0">
              <a:solidFill>
                <a:srgbClr val="002060"/>
              </a:solidFill>
              <a:latin typeface="Comic Sans MS" pitchFamily="66" charset="0"/>
            </a:endParaRPr>
          </a:p>
        </p:txBody>
      </p:sp>
      <p:sp>
        <p:nvSpPr>
          <p:cNvPr id="9" name="Subtitle 2"/>
          <p:cNvSpPr txBox="1">
            <a:spLocks/>
          </p:cNvSpPr>
          <p:nvPr/>
        </p:nvSpPr>
        <p:spPr>
          <a:xfrm>
            <a:off x="0" y="2780928"/>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13" name="Subtitle 2"/>
          <p:cNvSpPr txBox="1">
            <a:spLocks/>
          </p:cNvSpPr>
          <p:nvPr/>
        </p:nvSpPr>
        <p:spPr>
          <a:xfrm>
            <a:off x="-36512" y="2924944"/>
            <a:ext cx="9144000" cy="2448272"/>
          </a:xfrm>
          <a:prstGeom prst="rect">
            <a:avLst/>
          </a:prstGeom>
        </p:spPr>
        <p:txBody>
          <a:bodyPr vert="horz" lIns="91440" tIns="45720" rIns="91440" bIns="45720" rtlCol="0">
            <a:noAutofit/>
          </a:bodyPr>
          <a:lstStyle/>
          <a:p>
            <a:pPr lvl="0" algn="ctr">
              <a:spcBef>
                <a:spcPct val="20000"/>
              </a:spcBef>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35757"/>
            <a:ext cx="9144000" cy="7193757"/>
          </a:xfrm>
          <a:prstGeom prst="rect">
            <a:avLst/>
          </a:prstGeom>
          <a:noFill/>
        </p:spPr>
      </p:pic>
      <p:sp>
        <p:nvSpPr>
          <p:cNvPr id="2" name="Title 1"/>
          <p:cNvSpPr>
            <a:spLocks noGrp="1"/>
          </p:cNvSpPr>
          <p:nvPr>
            <p:ph type="ctrTitle"/>
          </p:nvPr>
        </p:nvSpPr>
        <p:spPr>
          <a:xfrm>
            <a:off x="0" y="-99392"/>
            <a:ext cx="6804248" cy="1470025"/>
          </a:xfrm>
        </p:spPr>
        <p:txBody>
          <a:bodyPr>
            <a:noAutofit/>
          </a:bodyPr>
          <a:lstStyle/>
          <a:p>
            <a:r>
              <a:rPr lang="en-GB" sz="6500" b="1" dirty="0" smtClean="0">
                <a:solidFill>
                  <a:srgbClr val="002060"/>
                </a:solidFill>
                <a:latin typeface="Comic Sans MS" pitchFamily="66" charset="0"/>
              </a:rPr>
              <a:t>Column Method </a:t>
            </a:r>
            <a:endParaRPr lang="en-GB" sz="6500" b="1" dirty="0">
              <a:solidFill>
                <a:srgbClr val="002060"/>
              </a:solidFill>
              <a:latin typeface="Comic Sans MS" pitchFamily="66" charset="0"/>
            </a:endParaRPr>
          </a:p>
        </p:txBody>
      </p:sp>
      <p:sp>
        <p:nvSpPr>
          <p:cNvPr id="4" name="Subtitle 2"/>
          <p:cNvSpPr>
            <a:spLocks noGrp="1"/>
          </p:cNvSpPr>
          <p:nvPr>
            <p:ph type="subTitle" idx="1"/>
          </p:nvPr>
        </p:nvSpPr>
        <p:spPr>
          <a:xfrm>
            <a:off x="323528" y="1196752"/>
            <a:ext cx="8208912" cy="3600400"/>
          </a:xfrm>
        </p:spPr>
        <p:txBody>
          <a:bodyPr>
            <a:noAutofit/>
          </a:bodyPr>
          <a:lstStyle/>
          <a:p>
            <a:pPr algn="l"/>
            <a:r>
              <a:rPr lang="en-GB" sz="2400" dirty="0" smtClean="0">
                <a:solidFill>
                  <a:srgbClr val="002060"/>
                </a:solidFill>
                <a:latin typeface="Comic Sans MS" pitchFamily="66" charset="0"/>
              </a:rPr>
              <a:t>Column method looks at adding vertically and</a:t>
            </a:r>
          </a:p>
          <a:p>
            <a:pPr algn="l"/>
            <a:r>
              <a:rPr lang="en-GB" sz="2400" dirty="0" smtClean="0">
                <a:solidFill>
                  <a:srgbClr val="002060"/>
                </a:solidFill>
                <a:latin typeface="Comic Sans MS" pitchFamily="66" charset="0"/>
              </a:rPr>
              <a:t> ‘carrying over’. It is important to discuss with children </a:t>
            </a:r>
          </a:p>
          <a:p>
            <a:pPr algn="l"/>
            <a:r>
              <a:rPr lang="en-GB" sz="2400" dirty="0" smtClean="0">
                <a:solidFill>
                  <a:srgbClr val="002060"/>
                </a:solidFill>
                <a:latin typeface="Comic Sans MS" pitchFamily="66" charset="0"/>
              </a:rPr>
              <a:t>what they are carrying (place value, again!) </a:t>
            </a:r>
          </a:p>
          <a:p>
            <a:pPr algn="l"/>
            <a:endParaRPr lang="en-GB" sz="4000" dirty="0" smtClean="0">
              <a:solidFill>
                <a:srgbClr val="002060"/>
              </a:solidFill>
              <a:latin typeface="Comic Sans MS" pitchFamily="66" charset="0"/>
            </a:endParaRPr>
          </a:p>
          <a:p>
            <a:pPr algn="l"/>
            <a:endParaRPr lang="en-GB" sz="1600" dirty="0" smtClean="0">
              <a:solidFill>
                <a:srgbClr val="002060"/>
              </a:solidFill>
              <a:latin typeface="Comic Sans MS" pitchFamily="66" charset="0"/>
            </a:endParaRPr>
          </a:p>
          <a:p>
            <a:pPr algn="l"/>
            <a:endParaRPr lang="en-GB" sz="4800" dirty="0" smtClean="0">
              <a:solidFill>
                <a:srgbClr val="002060"/>
              </a:solidFill>
              <a:latin typeface="Comic Sans MS" pitchFamily="66" charset="0"/>
            </a:endParaRPr>
          </a:p>
        </p:txBody>
      </p:sp>
      <p:sp>
        <p:nvSpPr>
          <p:cNvPr id="5" name="Oval Callout 4"/>
          <p:cNvSpPr/>
          <p:nvPr/>
        </p:nvSpPr>
        <p:spPr>
          <a:xfrm>
            <a:off x="6948264" y="0"/>
            <a:ext cx="2016224" cy="1628800"/>
          </a:xfrm>
          <a:prstGeom prst="wedgeEllipseCallout">
            <a:avLst>
              <a:gd name="adj1" fmla="val 48667"/>
              <a:gd name="adj2" fmla="val 66537"/>
            </a:avLst>
          </a:prstGeom>
          <a:solidFill>
            <a:schemeClr val="bg1"/>
          </a:solidFill>
          <a:ln w="698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70C0"/>
                </a:solidFill>
                <a:latin typeface="Comic Sans MS" pitchFamily="66" charset="0"/>
              </a:rPr>
              <a:t>This is the way I was taught!</a:t>
            </a:r>
            <a:endParaRPr lang="en-GB" sz="2000" dirty="0">
              <a:solidFill>
                <a:srgbClr val="0070C0"/>
              </a:solidFill>
              <a:latin typeface="Comic Sans MS" pitchFamily="66" charset="0"/>
            </a:endParaRPr>
          </a:p>
        </p:txBody>
      </p:sp>
      <p:sp>
        <p:nvSpPr>
          <p:cNvPr id="6" name="Rectangle 5"/>
          <p:cNvSpPr/>
          <p:nvPr/>
        </p:nvSpPr>
        <p:spPr>
          <a:xfrm>
            <a:off x="683568" y="2852936"/>
            <a:ext cx="1247457" cy="2431435"/>
          </a:xfrm>
          <a:prstGeom prst="rect">
            <a:avLst/>
          </a:prstGeom>
        </p:spPr>
        <p:txBody>
          <a:bodyPr wrap="none">
            <a:spAutoFit/>
          </a:bodyPr>
          <a:lstStyle/>
          <a:p>
            <a:r>
              <a:rPr lang="en-GB" sz="5400" dirty="0" smtClean="0">
                <a:solidFill>
                  <a:srgbClr val="002060"/>
                </a:solidFill>
                <a:latin typeface="Comic Sans MS" pitchFamily="66" charset="0"/>
              </a:rPr>
              <a:t>48</a:t>
            </a:r>
          </a:p>
          <a:p>
            <a:r>
              <a:rPr lang="en-GB" sz="5400" u="sng" dirty="0" smtClean="0">
                <a:solidFill>
                  <a:srgbClr val="002060"/>
                </a:solidFill>
                <a:latin typeface="Comic Sans MS" pitchFamily="66" charset="0"/>
              </a:rPr>
              <a:t>36 </a:t>
            </a:r>
          </a:p>
          <a:p>
            <a:r>
              <a:rPr lang="en-GB" sz="4400" dirty="0" smtClean="0">
                <a:solidFill>
                  <a:srgbClr val="002060"/>
                </a:solidFill>
                <a:latin typeface="Comic Sans MS" pitchFamily="66" charset="0"/>
              </a:rPr>
              <a:t>___</a:t>
            </a:r>
            <a:endParaRPr lang="en-GB" sz="4800" dirty="0" smtClean="0">
              <a:solidFill>
                <a:srgbClr val="002060"/>
              </a:solidFill>
              <a:latin typeface="Comic Sans MS" pitchFamily="66" charset="0"/>
            </a:endParaRPr>
          </a:p>
        </p:txBody>
      </p:sp>
      <p:sp>
        <p:nvSpPr>
          <p:cNvPr id="7" name="Rectangle 6"/>
          <p:cNvSpPr/>
          <p:nvPr/>
        </p:nvSpPr>
        <p:spPr>
          <a:xfrm>
            <a:off x="251520" y="3717032"/>
            <a:ext cx="518091" cy="923330"/>
          </a:xfrm>
          <a:prstGeom prst="rect">
            <a:avLst/>
          </a:prstGeom>
        </p:spPr>
        <p:txBody>
          <a:bodyPr wrap="none">
            <a:spAutoFit/>
          </a:bodyPr>
          <a:lstStyle/>
          <a:p>
            <a:r>
              <a:rPr lang="en-GB" sz="5400" dirty="0" smtClean="0">
                <a:solidFill>
                  <a:srgbClr val="002060"/>
                </a:solidFill>
                <a:latin typeface="Comic Sans MS" pitchFamily="66" charset="0"/>
              </a:rPr>
              <a:t>+</a:t>
            </a:r>
          </a:p>
        </p:txBody>
      </p:sp>
      <p:sp>
        <p:nvSpPr>
          <p:cNvPr id="8" name="Rectangle 7"/>
          <p:cNvSpPr/>
          <p:nvPr/>
        </p:nvSpPr>
        <p:spPr>
          <a:xfrm>
            <a:off x="5148064" y="2924944"/>
            <a:ext cx="1487908" cy="3416320"/>
          </a:xfrm>
          <a:prstGeom prst="rect">
            <a:avLst/>
          </a:prstGeom>
        </p:spPr>
        <p:txBody>
          <a:bodyPr wrap="none">
            <a:spAutoFit/>
          </a:bodyPr>
          <a:lstStyle/>
          <a:p>
            <a:r>
              <a:rPr lang="en-GB" sz="5400" dirty="0" smtClean="0">
                <a:solidFill>
                  <a:srgbClr val="002060"/>
                </a:solidFill>
                <a:latin typeface="Comic Sans MS" pitchFamily="66" charset="0"/>
              </a:rPr>
              <a:t>143</a:t>
            </a:r>
          </a:p>
          <a:p>
            <a:r>
              <a:rPr lang="en-GB" sz="5400" u="sng" dirty="0" smtClean="0">
                <a:solidFill>
                  <a:srgbClr val="002060"/>
                </a:solidFill>
                <a:latin typeface="Comic Sans MS" pitchFamily="66" charset="0"/>
              </a:rPr>
              <a:t>  89</a:t>
            </a:r>
          </a:p>
          <a:p>
            <a:r>
              <a:rPr lang="en-GB" sz="5400" dirty="0" smtClean="0">
                <a:solidFill>
                  <a:srgbClr val="002060"/>
                </a:solidFill>
                <a:latin typeface="Comic Sans MS" pitchFamily="66" charset="0"/>
              </a:rPr>
              <a:t>___</a:t>
            </a:r>
            <a:endParaRPr lang="en-GB" sz="6000" dirty="0" smtClean="0">
              <a:solidFill>
                <a:srgbClr val="002060"/>
              </a:solidFill>
              <a:latin typeface="Comic Sans MS" pitchFamily="66" charset="0"/>
            </a:endParaRPr>
          </a:p>
          <a:p>
            <a:r>
              <a:rPr lang="en-GB" sz="5400" dirty="0" smtClean="0">
                <a:solidFill>
                  <a:srgbClr val="002060"/>
                </a:solidFill>
                <a:latin typeface="Comic Sans MS" pitchFamily="66" charset="0"/>
              </a:rPr>
              <a:t> </a:t>
            </a:r>
          </a:p>
        </p:txBody>
      </p:sp>
      <p:sp>
        <p:nvSpPr>
          <p:cNvPr id="9" name="Rectangle 8"/>
          <p:cNvSpPr/>
          <p:nvPr/>
        </p:nvSpPr>
        <p:spPr>
          <a:xfrm>
            <a:off x="4716016" y="3789040"/>
            <a:ext cx="518091" cy="923330"/>
          </a:xfrm>
          <a:prstGeom prst="rect">
            <a:avLst/>
          </a:prstGeom>
        </p:spPr>
        <p:txBody>
          <a:bodyPr wrap="none">
            <a:spAutoFit/>
          </a:bodyPr>
          <a:lstStyle/>
          <a:p>
            <a:r>
              <a:rPr lang="en-GB" sz="5400" dirty="0" smtClean="0">
                <a:solidFill>
                  <a:srgbClr val="002060"/>
                </a:solidFill>
                <a:latin typeface="Comic Sans MS" pitchFamily="66" charset="0"/>
              </a:rPr>
              <a:t>+</a:t>
            </a:r>
          </a:p>
        </p:txBody>
      </p:sp>
      <p:sp>
        <p:nvSpPr>
          <p:cNvPr id="10" name="Rectangle 9"/>
          <p:cNvSpPr/>
          <p:nvPr/>
        </p:nvSpPr>
        <p:spPr>
          <a:xfrm>
            <a:off x="1115616" y="4365104"/>
            <a:ext cx="607859" cy="923330"/>
          </a:xfrm>
          <a:prstGeom prst="rect">
            <a:avLst/>
          </a:prstGeom>
        </p:spPr>
        <p:txBody>
          <a:bodyPr wrap="none">
            <a:spAutoFit/>
          </a:bodyPr>
          <a:lstStyle/>
          <a:p>
            <a:r>
              <a:rPr lang="en-GB" sz="5400" dirty="0" smtClean="0">
                <a:solidFill>
                  <a:srgbClr val="FF0000"/>
                </a:solidFill>
                <a:latin typeface="Comic Sans MS" pitchFamily="66" charset="0"/>
              </a:rPr>
              <a:t>4</a:t>
            </a:r>
            <a:endParaRPr lang="en-GB" sz="5400" dirty="0" smtClean="0">
              <a:solidFill>
                <a:srgbClr val="FF0000"/>
              </a:solidFill>
              <a:latin typeface="Comic Sans MS" pitchFamily="66" charset="0"/>
            </a:endParaRPr>
          </a:p>
        </p:txBody>
      </p:sp>
      <p:sp>
        <p:nvSpPr>
          <p:cNvPr id="11" name="Rectangle 10"/>
          <p:cNvSpPr/>
          <p:nvPr/>
        </p:nvSpPr>
        <p:spPr>
          <a:xfrm>
            <a:off x="755576" y="5157192"/>
            <a:ext cx="346570" cy="523220"/>
          </a:xfrm>
          <a:prstGeom prst="rect">
            <a:avLst/>
          </a:prstGeom>
        </p:spPr>
        <p:txBody>
          <a:bodyPr wrap="none">
            <a:spAutoFit/>
          </a:bodyPr>
          <a:lstStyle/>
          <a:p>
            <a:r>
              <a:rPr lang="en-GB" sz="2800" dirty="0" smtClean="0">
                <a:solidFill>
                  <a:srgbClr val="FF0000"/>
                </a:solidFill>
                <a:latin typeface="Comic Sans MS" pitchFamily="66" charset="0"/>
              </a:rPr>
              <a:t>1</a:t>
            </a:r>
          </a:p>
        </p:txBody>
      </p:sp>
      <p:sp>
        <p:nvSpPr>
          <p:cNvPr id="12" name="Rectangle 11"/>
          <p:cNvSpPr/>
          <p:nvPr/>
        </p:nvSpPr>
        <p:spPr>
          <a:xfrm>
            <a:off x="683568" y="4365104"/>
            <a:ext cx="607859" cy="923330"/>
          </a:xfrm>
          <a:prstGeom prst="rect">
            <a:avLst/>
          </a:prstGeom>
        </p:spPr>
        <p:txBody>
          <a:bodyPr wrap="none">
            <a:spAutoFit/>
          </a:bodyPr>
          <a:lstStyle/>
          <a:p>
            <a:r>
              <a:rPr lang="en-GB" sz="5400" dirty="0" smtClean="0">
                <a:solidFill>
                  <a:srgbClr val="FF0000"/>
                </a:solidFill>
                <a:latin typeface="Comic Sans MS" pitchFamily="66" charset="0"/>
              </a:rPr>
              <a:t>8</a:t>
            </a:r>
          </a:p>
        </p:txBody>
      </p:sp>
      <p:sp>
        <p:nvSpPr>
          <p:cNvPr id="13" name="Rectangle 12"/>
          <p:cNvSpPr/>
          <p:nvPr/>
        </p:nvSpPr>
        <p:spPr>
          <a:xfrm>
            <a:off x="5868144" y="4509120"/>
            <a:ext cx="607859" cy="923330"/>
          </a:xfrm>
          <a:prstGeom prst="rect">
            <a:avLst/>
          </a:prstGeom>
        </p:spPr>
        <p:txBody>
          <a:bodyPr wrap="none">
            <a:spAutoFit/>
          </a:bodyPr>
          <a:lstStyle/>
          <a:p>
            <a:r>
              <a:rPr lang="en-GB" sz="5400" dirty="0" smtClean="0">
                <a:solidFill>
                  <a:srgbClr val="FF0000"/>
                </a:solidFill>
                <a:latin typeface="Comic Sans MS" pitchFamily="66" charset="0"/>
              </a:rPr>
              <a:t>2</a:t>
            </a:r>
          </a:p>
        </p:txBody>
      </p:sp>
      <p:sp>
        <p:nvSpPr>
          <p:cNvPr id="14" name="Rectangle 13"/>
          <p:cNvSpPr/>
          <p:nvPr/>
        </p:nvSpPr>
        <p:spPr>
          <a:xfrm>
            <a:off x="5652120" y="5373216"/>
            <a:ext cx="346570" cy="523220"/>
          </a:xfrm>
          <a:prstGeom prst="rect">
            <a:avLst/>
          </a:prstGeom>
        </p:spPr>
        <p:txBody>
          <a:bodyPr wrap="none">
            <a:spAutoFit/>
          </a:bodyPr>
          <a:lstStyle/>
          <a:p>
            <a:r>
              <a:rPr lang="en-GB" sz="2800" dirty="0" smtClean="0">
                <a:solidFill>
                  <a:srgbClr val="FF0000"/>
                </a:solidFill>
                <a:latin typeface="Comic Sans MS" pitchFamily="66" charset="0"/>
              </a:rPr>
              <a:t>1</a:t>
            </a:r>
          </a:p>
        </p:txBody>
      </p:sp>
      <p:sp>
        <p:nvSpPr>
          <p:cNvPr id="15" name="Rectangle 14"/>
          <p:cNvSpPr/>
          <p:nvPr/>
        </p:nvSpPr>
        <p:spPr>
          <a:xfrm>
            <a:off x="5476309" y="4509120"/>
            <a:ext cx="607859" cy="923330"/>
          </a:xfrm>
          <a:prstGeom prst="rect">
            <a:avLst/>
          </a:prstGeom>
        </p:spPr>
        <p:txBody>
          <a:bodyPr wrap="none">
            <a:spAutoFit/>
          </a:bodyPr>
          <a:lstStyle/>
          <a:p>
            <a:r>
              <a:rPr lang="en-GB" sz="5400" dirty="0" smtClean="0">
                <a:solidFill>
                  <a:srgbClr val="FF0000"/>
                </a:solidFill>
                <a:latin typeface="Comic Sans MS" pitchFamily="66" charset="0"/>
              </a:rPr>
              <a:t>3</a:t>
            </a:r>
          </a:p>
        </p:txBody>
      </p:sp>
      <p:sp>
        <p:nvSpPr>
          <p:cNvPr id="17" name="Rectangle 16"/>
          <p:cNvSpPr/>
          <p:nvPr/>
        </p:nvSpPr>
        <p:spPr>
          <a:xfrm>
            <a:off x="5292080" y="5373216"/>
            <a:ext cx="346570" cy="523220"/>
          </a:xfrm>
          <a:prstGeom prst="rect">
            <a:avLst/>
          </a:prstGeom>
        </p:spPr>
        <p:txBody>
          <a:bodyPr wrap="none">
            <a:spAutoFit/>
          </a:bodyPr>
          <a:lstStyle/>
          <a:p>
            <a:r>
              <a:rPr lang="en-GB" sz="2800" dirty="0" smtClean="0">
                <a:solidFill>
                  <a:srgbClr val="FF0000"/>
                </a:solidFill>
                <a:latin typeface="Comic Sans MS" pitchFamily="66" charset="0"/>
              </a:rPr>
              <a:t>1</a:t>
            </a:r>
          </a:p>
        </p:txBody>
      </p:sp>
      <p:sp>
        <p:nvSpPr>
          <p:cNvPr id="18" name="Rectangle 17"/>
          <p:cNvSpPr/>
          <p:nvPr/>
        </p:nvSpPr>
        <p:spPr>
          <a:xfrm>
            <a:off x="5076056" y="4509120"/>
            <a:ext cx="607859" cy="923330"/>
          </a:xfrm>
          <a:prstGeom prst="rect">
            <a:avLst/>
          </a:prstGeom>
        </p:spPr>
        <p:txBody>
          <a:bodyPr wrap="none">
            <a:spAutoFit/>
          </a:bodyPr>
          <a:lstStyle/>
          <a:p>
            <a:r>
              <a:rPr lang="en-GB" sz="5400" dirty="0" smtClean="0">
                <a:solidFill>
                  <a:srgbClr val="FF0000"/>
                </a:solidFill>
                <a:latin typeface="Comic Sans MS" pitchFamily="66" charset="0"/>
              </a:rPr>
              <a:t>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7" grpId="0"/>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332656"/>
            <a:ext cx="7231832" cy="1470025"/>
          </a:xfrm>
        </p:spPr>
        <p:txBody>
          <a:bodyPr>
            <a:noAutofit/>
          </a:bodyPr>
          <a:lstStyle/>
          <a:p>
            <a:r>
              <a:rPr lang="en-GB" sz="8000" b="1" dirty="0" smtClean="0">
                <a:solidFill>
                  <a:srgbClr val="002060"/>
                </a:solidFill>
                <a:latin typeface="Comic Sans MS" pitchFamily="66" charset="0"/>
              </a:rPr>
              <a:t>Subtraction -</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827584" y="2036440"/>
            <a:ext cx="7992888" cy="1752600"/>
          </a:xfrm>
        </p:spPr>
        <p:txBody>
          <a:bodyPr>
            <a:noAutofit/>
          </a:bodyPr>
          <a:lstStyle/>
          <a:p>
            <a:pPr algn="l"/>
            <a:r>
              <a:rPr lang="en-GB" dirty="0" smtClean="0">
                <a:solidFill>
                  <a:srgbClr val="002060"/>
                </a:solidFill>
                <a:latin typeface="Comic Sans MS" pitchFamily="66" charset="0"/>
              </a:rPr>
              <a:t>We may also say…</a:t>
            </a:r>
          </a:p>
          <a:p>
            <a:pPr algn="l"/>
            <a:endParaRPr lang="en-GB" sz="1400" dirty="0" smtClean="0">
              <a:solidFill>
                <a:srgbClr val="002060"/>
              </a:solidFill>
              <a:latin typeface="Comic Sans MS" pitchFamily="66" charset="0"/>
            </a:endParaRPr>
          </a:p>
          <a:p>
            <a:pPr algn="l"/>
            <a:r>
              <a:rPr lang="en-GB" dirty="0" smtClean="0">
                <a:solidFill>
                  <a:srgbClr val="002060"/>
                </a:solidFill>
                <a:latin typeface="Comic Sans MS" pitchFamily="66" charset="0"/>
              </a:rPr>
              <a:t>Take away, Minus, Difference</a:t>
            </a:r>
          </a:p>
          <a:p>
            <a:pPr algn="l"/>
            <a:r>
              <a:rPr lang="en-GB" dirty="0" smtClean="0">
                <a:solidFill>
                  <a:srgbClr val="002060"/>
                </a:solidFill>
                <a:latin typeface="Comic Sans MS" pitchFamily="66" charset="0"/>
              </a:rPr>
              <a:t>Less than, Subtract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332656"/>
            <a:ext cx="7231832" cy="1470025"/>
          </a:xfrm>
        </p:spPr>
        <p:txBody>
          <a:bodyPr>
            <a:noAutofit/>
          </a:bodyPr>
          <a:lstStyle/>
          <a:p>
            <a:r>
              <a:rPr lang="en-GB" sz="8000" b="1" dirty="0" smtClean="0">
                <a:solidFill>
                  <a:srgbClr val="002060"/>
                </a:solidFill>
                <a:latin typeface="Comic Sans MS" pitchFamily="66" charset="0"/>
              </a:rPr>
              <a:t>Subtraction -</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827584" y="1820416"/>
            <a:ext cx="7992888" cy="1752600"/>
          </a:xfrm>
        </p:spPr>
        <p:txBody>
          <a:bodyPr>
            <a:noAutofit/>
          </a:bodyPr>
          <a:lstStyle/>
          <a:p>
            <a:pPr algn="l">
              <a:buFont typeface="Arial" pitchFamily="34" charset="0"/>
              <a:buChar char="•"/>
            </a:pPr>
            <a:r>
              <a:rPr lang="en-GB" dirty="0" smtClean="0">
                <a:solidFill>
                  <a:srgbClr val="002060"/>
                </a:solidFill>
                <a:latin typeface="Comic Sans MS" pitchFamily="66" charset="0"/>
              </a:rPr>
              <a:t> Subtracting using concrete objects (counters, cubes, fingers)</a:t>
            </a:r>
          </a:p>
          <a:p>
            <a:pPr algn="l">
              <a:buFont typeface="Arial" pitchFamily="34" charset="0"/>
              <a:buChar char="•"/>
            </a:pPr>
            <a:endParaRPr lang="en-GB" sz="1200" dirty="0" smtClean="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Number sticks and Number lines </a:t>
            </a:r>
          </a:p>
          <a:p>
            <a:pPr algn="l">
              <a:buFont typeface="Arial" pitchFamily="34" charset="0"/>
              <a:buChar char="•"/>
            </a:pPr>
            <a:endParaRPr lang="en-GB" sz="1200" dirty="0" smtClean="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Column subtraction (“How we did it!”)</a:t>
            </a:r>
          </a:p>
          <a:p>
            <a:pPr algn="l">
              <a:buFont typeface="Arial" pitchFamily="34" charset="0"/>
              <a:buChar char="•"/>
            </a:pPr>
            <a:endParaRPr lang="en-GB" sz="1200" dirty="0" smtClean="0">
              <a:solidFill>
                <a:srgbClr val="002060"/>
              </a:solidFill>
              <a:latin typeface="Comic Sans MS" pitchFamily="66" charset="0"/>
            </a:endParaRPr>
          </a:p>
          <a:p>
            <a:pPr algn="l"/>
            <a:endParaRPr lang="en-GB" dirty="0" smtClean="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1470025"/>
          </a:xfrm>
        </p:spPr>
        <p:txBody>
          <a:bodyPr>
            <a:noAutofit/>
          </a:bodyPr>
          <a:lstStyle/>
          <a:p>
            <a:r>
              <a:rPr lang="en-GB" sz="8000" b="1" dirty="0" smtClean="0">
                <a:solidFill>
                  <a:srgbClr val="002060"/>
                </a:solidFill>
                <a:latin typeface="Comic Sans MS" pitchFamily="66" charset="0"/>
              </a:rPr>
              <a:t>Concrete objects</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0" y="1484784"/>
            <a:ext cx="9144000" cy="1872208"/>
          </a:xfrm>
        </p:spPr>
        <p:txBody>
          <a:bodyPr>
            <a:noAutofit/>
          </a:bodyPr>
          <a:lstStyle/>
          <a:p>
            <a:r>
              <a:rPr lang="en-GB" dirty="0" smtClean="0">
                <a:solidFill>
                  <a:srgbClr val="002060"/>
                </a:solidFill>
                <a:latin typeface="Comic Sans MS" pitchFamily="66" charset="0"/>
              </a:rPr>
              <a:t>Subtracting single digits together may be completed by using ‘concrete/real’ objects. </a:t>
            </a:r>
          </a:p>
          <a:p>
            <a:endParaRPr lang="en-GB" dirty="0">
              <a:solidFill>
                <a:srgbClr val="002060"/>
              </a:solidFill>
              <a:latin typeface="Comic Sans MS" pitchFamily="66" charset="0"/>
            </a:endParaRPr>
          </a:p>
          <a:p>
            <a:r>
              <a:rPr lang="en-GB" sz="6000" dirty="0" smtClean="0">
                <a:solidFill>
                  <a:srgbClr val="FF0000"/>
                </a:solidFill>
                <a:latin typeface="Comic Sans MS" pitchFamily="66" charset="0"/>
              </a:rPr>
              <a:t>5 - 3 =</a:t>
            </a:r>
          </a:p>
          <a:p>
            <a:endParaRPr lang="en-GB" dirty="0" smtClean="0">
              <a:solidFill>
                <a:srgbClr val="002060"/>
              </a:solidFill>
              <a:latin typeface="Comic Sans MS" pitchFamily="66" charset="0"/>
            </a:endParaRPr>
          </a:p>
          <a:p>
            <a:r>
              <a:rPr lang="en-GB" dirty="0" smtClean="0">
                <a:solidFill>
                  <a:srgbClr val="002060"/>
                </a:solidFill>
                <a:latin typeface="Comic Sans MS" pitchFamily="66" charset="0"/>
              </a:rPr>
              <a:t>To solve this you could use any objects at home (counters, cubes… even your fingers!)</a:t>
            </a:r>
            <a:endParaRPr lang="en-GB" dirty="0">
              <a:solidFill>
                <a:srgbClr val="002060"/>
              </a:solidFill>
              <a:latin typeface="Comic Sans MS" pitchFamily="66" charset="0"/>
            </a:endParaRPr>
          </a:p>
          <a:p>
            <a:endParaRPr lang="en-GB" sz="6000" dirty="0" smtClean="0">
              <a:solidFill>
                <a:srgbClr val="002060"/>
              </a:solidFill>
              <a:latin typeface="Comic Sans MS" pitchFamily="66" charset="0"/>
            </a:endParaRPr>
          </a:p>
          <a:p>
            <a:endParaRPr lang="en-GB" sz="6000" dirty="0">
              <a:solidFill>
                <a:srgbClr val="002060"/>
              </a:solidFill>
              <a:latin typeface="Comic Sans MS" pitchFamily="66" charset="0"/>
            </a:endParaRPr>
          </a:p>
          <a:p>
            <a:endParaRPr lang="en-GB" sz="6000" dirty="0" smtClean="0">
              <a:solidFill>
                <a:srgbClr val="002060"/>
              </a:solidFill>
              <a:latin typeface="Comic Sans MS" pitchFamily="66" charset="0"/>
            </a:endParaRPr>
          </a:p>
          <a:p>
            <a:endParaRPr lang="en-GB" sz="6000" dirty="0">
              <a:solidFill>
                <a:srgbClr val="002060"/>
              </a:solidFill>
              <a:latin typeface="Comic Sans MS" pitchFamily="66" charset="0"/>
            </a:endParaRPr>
          </a:p>
          <a:p>
            <a:endParaRPr lang="en-GB" sz="6000" dirty="0" smtClean="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1470025"/>
          </a:xfrm>
        </p:spPr>
        <p:txBody>
          <a:bodyPr>
            <a:noAutofit/>
          </a:bodyPr>
          <a:lstStyle/>
          <a:p>
            <a:r>
              <a:rPr lang="en-GB" sz="8000" b="1" dirty="0" smtClean="0">
                <a:solidFill>
                  <a:srgbClr val="002060"/>
                </a:solidFill>
                <a:latin typeface="Comic Sans MS" pitchFamily="66" charset="0"/>
              </a:rPr>
              <a:t>Number stick</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0" y="1484784"/>
            <a:ext cx="9144000" cy="1872208"/>
          </a:xfrm>
        </p:spPr>
        <p:txBody>
          <a:bodyPr>
            <a:noAutofit/>
          </a:bodyPr>
          <a:lstStyle/>
          <a:p>
            <a:r>
              <a:rPr lang="en-GB" sz="2800" dirty="0" smtClean="0">
                <a:solidFill>
                  <a:srgbClr val="002060"/>
                </a:solidFill>
                <a:latin typeface="Comic Sans MS" pitchFamily="66" charset="0"/>
              </a:rPr>
              <a:t>As with addition, children can use a number stick to visualise numbers in relation to each other. Children can use the stick to count backwards when subtracting. </a:t>
            </a:r>
          </a:p>
          <a:p>
            <a:endParaRPr lang="en-GB" sz="1000" dirty="0">
              <a:solidFill>
                <a:srgbClr val="002060"/>
              </a:solidFill>
              <a:latin typeface="Comic Sans MS" pitchFamily="66" charset="0"/>
            </a:endParaRPr>
          </a:p>
          <a:p>
            <a:r>
              <a:rPr lang="en-GB" sz="5400" dirty="0" smtClean="0">
                <a:solidFill>
                  <a:srgbClr val="FF0000"/>
                </a:solidFill>
                <a:latin typeface="Comic Sans MS" pitchFamily="66" charset="0"/>
              </a:rPr>
              <a:t>8 - 3 =</a:t>
            </a:r>
          </a:p>
          <a:p>
            <a:endParaRPr lang="en-GB" sz="2800" dirty="0" smtClean="0">
              <a:solidFill>
                <a:srgbClr val="002060"/>
              </a:solidFill>
              <a:latin typeface="Comic Sans MS" pitchFamily="66" charset="0"/>
            </a:endParaRPr>
          </a:p>
          <a:p>
            <a:endParaRPr lang="en-GB" sz="2800" dirty="0">
              <a:solidFill>
                <a:srgbClr val="002060"/>
              </a:solidFill>
              <a:latin typeface="Comic Sans MS" pitchFamily="66" charset="0"/>
            </a:endParaRPr>
          </a:p>
          <a:p>
            <a:endParaRPr lang="en-GB" sz="2800" dirty="0" smtClean="0">
              <a:solidFill>
                <a:srgbClr val="002060"/>
              </a:solidFill>
              <a:latin typeface="Comic Sans MS" pitchFamily="66" charset="0"/>
            </a:endParaRPr>
          </a:p>
          <a:p>
            <a:r>
              <a:rPr lang="en-GB" sz="2800" dirty="0" smtClean="0">
                <a:solidFill>
                  <a:srgbClr val="002060"/>
                </a:solidFill>
                <a:latin typeface="Comic Sans MS" pitchFamily="66" charset="0"/>
              </a:rPr>
              <a:t>At home, your number stick could be a ruler. </a:t>
            </a:r>
            <a:endParaRPr lang="en-GB" sz="2800" dirty="0">
              <a:solidFill>
                <a:srgbClr val="002060"/>
              </a:solidFill>
              <a:latin typeface="Comic Sans MS" pitchFamily="66" charset="0"/>
            </a:endParaRPr>
          </a:p>
          <a:p>
            <a:endParaRPr lang="en-GB" sz="5400" dirty="0" smtClean="0">
              <a:solidFill>
                <a:srgbClr val="002060"/>
              </a:solidFill>
              <a:latin typeface="Comic Sans MS" pitchFamily="66" charset="0"/>
            </a:endParaRPr>
          </a:p>
          <a:p>
            <a:endParaRPr lang="en-GB" sz="5400" dirty="0">
              <a:solidFill>
                <a:srgbClr val="002060"/>
              </a:solidFill>
              <a:latin typeface="Comic Sans MS" pitchFamily="66" charset="0"/>
            </a:endParaRPr>
          </a:p>
          <a:p>
            <a:endParaRPr lang="en-GB" sz="5400" dirty="0" smtClean="0">
              <a:solidFill>
                <a:srgbClr val="002060"/>
              </a:solidFill>
              <a:latin typeface="Comic Sans MS" pitchFamily="66" charset="0"/>
            </a:endParaRPr>
          </a:p>
          <a:p>
            <a:endParaRPr lang="en-GB" sz="5400" dirty="0">
              <a:solidFill>
                <a:srgbClr val="002060"/>
              </a:solidFill>
              <a:latin typeface="Comic Sans MS" pitchFamily="66" charset="0"/>
            </a:endParaRPr>
          </a:p>
          <a:p>
            <a:endParaRPr lang="en-GB" sz="5400" dirty="0" smtClean="0">
              <a:solidFill>
                <a:srgbClr val="002060"/>
              </a:solidFill>
              <a:latin typeface="Comic Sans MS" pitchFamily="66" charset="0"/>
            </a:endParaRPr>
          </a:p>
        </p:txBody>
      </p:sp>
      <p:pic>
        <p:nvPicPr>
          <p:cNvPr id="24581" name="Picture 5"/>
          <p:cNvPicPr>
            <a:picLocks noChangeAspect="1" noChangeArrowheads="1"/>
          </p:cNvPicPr>
          <p:nvPr/>
        </p:nvPicPr>
        <p:blipFill>
          <a:blip r:embed="rId4" cstate="print"/>
          <a:srcRect l="13280" t="42550" r="14940" b="51171"/>
          <a:stretch>
            <a:fillRect/>
          </a:stretch>
        </p:blipFill>
        <p:spPr bwMode="auto">
          <a:xfrm>
            <a:off x="179512" y="5301208"/>
            <a:ext cx="8784976" cy="432048"/>
          </a:xfrm>
          <a:prstGeom prst="rect">
            <a:avLst/>
          </a:prstGeom>
          <a:noFill/>
          <a:ln w="9525">
            <a:noFill/>
            <a:miter lim="800000"/>
            <a:headEnd/>
            <a:tailEnd/>
          </a:ln>
        </p:spPr>
      </p:pic>
      <p:sp>
        <p:nvSpPr>
          <p:cNvPr id="10" name="Curved Down Arrow 9"/>
          <p:cNvSpPr/>
          <p:nvPr/>
        </p:nvSpPr>
        <p:spPr>
          <a:xfrm flipH="1">
            <a:off x="2051720" y="4869160"/>
            <a:ext cx="648072" cy="43204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Curved Down Arrow 10"/>
          <p:cNvSpPr/>
          <p:nvPr/>
        </p:nvSpPr>
        <p:spPr>
          <a:xfrm flipH="1">
            <a:off x="2555776" y="4869160"/>
            <a:ext cx="648072" cy="43204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Curved Down Arrow 11"/>
          <p:cNvSpPr/>
          <p:nvPr/>
        </p:nvSpPr>
        <p:spPr>
          <a:xfrm flipH="1">
            <a:off x="2987824" y="4869160"/>
            <a:ext cx="648072" cy="43204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lum/>
          </a:blip>
          <a:srcRect/>
          <a:stretch>
            <a:fillRect/>
          </a:stretch>
        </p:blipFill>
        <p:spPr bwMode="auto">
          <a:xfrm>
            <a:off x="0" y="-335757"/>
            <a:ext cx="9144000" cy="7193757"/>
          </a:xfrm>
          <a:prstGeom prst="rect">
            <a:avLst/>
          </a:prstGeom>
          <a:noFill/>
        </p:spPr>
      </p:pic>
      <p:sp>
        <p:nvSpPr>
          <p:cNvPr id="2" name="Title 1"/>
          <p:cNvSpPr>
            <a:spLocks noGrp="1"/>
          </p:cNvSpPr>
          <p:nvPr>
            <p:ph type="ctrTitle"/>
          </p:nvPr>
        </p:nvSpPr>
        <p:spPr>
          <a:xfrm>
            <a:off x="685800" y="2420888"/>
            <a:ext cx="7772400" cy="1470025"/>
          </a:xfrm>
        </p:spPr>
        <p:txBody>
          <a:bodyPr>
            <a:noAutofit/>
          </a:bodyPr>
          <a:lstStyle/>
          <a:p>
            <a:r>
              <a:rPr lang="en-GB" sz="6000" dirty="0" smtClean="0">
                <a:solidFill>
                  <a:srgbClr val="002060"/>
                </a:solidFill>
                <a:latin typeface="Comic Sans MS" pitchFamily="66" charset="0"/>
              </a:rPr>
              <a:t>What would you like to get out of today’s session?</a:t>
            </a:r>
            <a:endParaRPr lang="en-GB" sz="6000" dirty="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1470025"/>
          </a:xfrm>
        </p:spPr>
        <p:txBody>
          <a:bodyPr>
            <a:noAutofit/>
          </a:bodyPr>
          <a:lstStyle/>
          <a:p>
            <a:r>
              <a:rPr lang="en-GB" sz="8000" b="1" dirty="0" smtClean="0">
                <a:solidFill>
                  <a:srgbClr val="002060"/>
                </a:solidFill>
                <a:latin typeface="Comic Sans MS" pitchFamily="66" charset="0"/>
              </a:rPr>
              <a:t>Number line</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0" y="1484784"/>
            <a:ext cx="9144000" cy="1872208"/>
          </a:xfrm>
        </p:spPr>
        <p:txBody>
          <a:bodyPr>
            <a:noAutofit/>
          </a:bodyPr>
          <a:lstStyle/>
          <a:p>
            <a:r>
              <a:rPr lang="en-GB" sz="2000" dirty="0" smtClean="0">
                <a:solidFill>
                  <a:srgbClr val="002060"/>
                </a:solidFill>
                <a:latin typeface="Comic Sans MS" pitchFamily="66" charset="0"/>
              </a:rPr>
              <a:t>When subtracting using a number line, children will count up from the lowest number of the sum up to the highest. Children will reach their answer by then adding up the jumps they have made – this is the </a:t>
            </a:r>
            <a:r>
              <a:rPr lang="en-GB" sz="2000" b="1" dirty="0" smtClean="0">
                <a:solidFill>
                  <a:srgbClr val="002060"/>
                </a:solidFill>
                <a:latin typeface="Comic Sans MS" pitchFamily="66" charset="0"/>
              </a:rPr>
              <a:t>difference</a:t>
            </a:r>
            <a:r>
              <a:rPr lang="en-GB" sz="2000" dirty="0" smtClean="0">
                <a:solidFill>
                  <a:srgbClr val="002060"/>
                </a:solidFill>
                <a:latin typeface="Comic Sans MS" pitchFamily="66" charset="0"/>
              </a:rPr>
              <a:t> between the two numbers. </a:t>
            </a:r>
          </a:p>
          <a:p>
            <a:endParaRPr lang="en-GB" sz="1000" dirty="0">
              <a:solidFill>
                <a:srgbClr val="FF0000"/>
              </a:solidFill>
              <a:latin typeface="Comic Sans MS" pitchFamily="66" charset="0"/>
            </a:endParaRPr>
          </a:p>
          <a:p>
            <a:r>
              <a:rPr lang="en-GB" sz="5400" dirty="0" smtClean="0">
                <a:solidFill>
                  <a:srgbClr val="FF0000"/>
                </a:solidFill>
                <a:latin typeface="Comic Sans MS" pitchFamily="66" charset="0"/>
              </a:rPr>
              <a:t>38 – 17 =</a:t>
            </a:r>
          </a:p>
          <a:p>
            <a:endParaRPr lang="en-GB" sz="2800" dirty="0" smtClean="0">
              <a:solidFill>
                <a:srgbClr val="FF0000"/>
              </a:solidFill>
              <a:latin typeface="Comic Sans MS" pitchFamily="66" charset="0"/>
            </a:endParaRPr>
          </a:p>
          <a:p>
            <a:endParaRPr lang="en-GB" sz="2800" dirty="0">
              <a:solidFill>
                <a:srgbClr val="FF0000"/>
              </a:solidFill>
              <a:latin typeface="Comic Sans MS" pitchFamily="66" charset="0"/>
            </a:endParaRPr>
          </a:p>
          <a:p>
            <a:endParaRPr lang="en-GB" sz="5400" dirty="0" smtClean="0">
              <a:solidFill>
                <a:srgbClr val="FF0000"/>
              </a:solidFill>
              <a:latin typeface="Comic Sans MS" pitchFamily="66" charset="0"/>
            </a:endParaRPr>
          </a:p>
          <a:p>
            <a:endParaRPr lang="en-GB" sz="5400" dirty="0">
              <a:solidFill>
                <a:srgbClr val="FF0000"/>
              </a:solidFill>
              <a:latin typeface="Comic Sans MS" pitchFamily="66" charset="0"/>
            </a:endParaRPr>
          </a:p>
          <a:p>
            <a:endParaRPr lang="en-GB" sz="5400" dirty="0" smtClean="0">
              <a:solidFill>
                <a:srgbClr val="FF0000"/>
              </a:solidFill>
              <a:latin typeface="Comic Sans MS" pitchFamily="66" charset="0"/>
            </a:endParaRPr>
          </a:p>
          <a:p>
            <a:endParaRPr lang="en-GB" sz="5400" dirty="0">
              <a:solidFill>
                <a:srgbClr val="FF0000"/>
              </a:solidFill>
              <a:latin typeface="Comic Sans MS" pitchFamily="66" charset="0"/>
            </a:endParaRPr>
          </a:p>
          <a:p>
            <a:endParaRPr lang="en-GB" sz="5400" dirty="0" smtClean="0">
              <a:solidFill>
                <a:srgbClr val="FF0000"/>
              </a:solidFill>
              <a:latin typeface="Comic Sans MS" pitchFamily="66" charset="0"/>
            </a:endParaRPr>
          </a:p>
        </p:txBody>
      </p:sp>
      <p:cxnSp>
        <p:nvCxnSpPr>
          <p:cNvPr id="3" name="AutoShape 2"/>
          <p:cNvCxnSpPr>
            <a:cxnSpLocks noChangeShapeType="1"/>
          </p:cNvCxnSpPr>
          <p:nvPr/>
        </p:nvCxnSpPr>
        <p:spPr bwMode="auto">
          <a:xfrm>
            <a:off x="971600" y="5517232"/>
            <a:ext cx="7088168" cy="0"/>
          </a:xfrm>
          <a:prstGeom prst="straightConnector1">
            <a:avLst/>
          </a:prstGeom>
          <a:noFill/>
          <a:ln w="76200">
            <a:solidFill>
              <a:srgbClr val="FF0000"/>
            </a:solidFill>
            <a:round/>
            <a:headEnd/>
            <a:tailEnd/>
          </a:ln>
        </p:spPr>
      </p:cxnSp>
      <p:sp>
        <p:nvSpPr>
          <p:cNvPr id="14" name="Block Arc 13"/>
          <p:cNvSpPr/>
          <p:nvPr/>
        </p:nvSpPr>
        <p:spPr>
          <a:xfrm>
            <a:off x="1043608" y="4581128"/>
            <a:ext cx="1872208" cy="1872208"/>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Subtitle 2"/>
          <p:cNvSpPr txBox="1">
            <a:spLocks/>
          </p:cNvSpPr>
          <p:nvPr/>
        </p:nvSpPr>
        <p:spPr>
          <a:xfrm>
            <a:off x="467544" y="5517232"/>
            <a:ext cx="7920880" cy="936104"/>
          </a:xfrm>
          <a:prstGeom prst="rect">
            <a:avLst/>
          </a:prstGeom>
        </p:spPr>
        <p:txBody>
          <a:bodyPr vert="horz" lIns="91440" tIns="45720" rIns="91440" bIns="45720" rtlCol="0">
            <a:noAutofit/>
          </a:bodyPr>
          <a:lstStyle/>
          <a:p>
            <a:pPr lvl="0">
              <a:spcBef>
                <a:spcPct val="20000"/>
              </a:spcBef>
            </a:pPr>
            <a:r>
              <a:rPr lang="en-GB" sz="5400" dirty="0" smtClean="0">
                <a:solidFill>
                  <a:srgbClr val="FF0000"/>
                </a:solidFill>
                <a:latin typeface="Comic Sans MS" pitchFamily="66" charset="0"/>
              </a:rPr>
              <a:t>17       20       30       38</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7" name="Subtitle 2"/>
          <p:cNvSpPr txBox="1">
            <a:spLocks/>
          </p:cNvSpPr>
          <p:nvPr/>
        </p:nvSpPr>
        <p:spPr>
          <a:xfrm>
            <a:off x="1475656" y="3861048"/>
            <a:ext cx="115111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+3</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8" name="Subtitle 2"/>
          <p:cNvSpPr txBox="1">
            <a:spLocks/>
          </p:cNvSpPr>
          <p:nvPr/>
        </p:nvSpPr>
        <p:spPr>
          <a:xfrm>
            <a:off x="3491880" y="3933056"/>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+10</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1" name="Block Arc 10"/>
          <p:cNvSpPr/>
          <p:nvPr/>
        </p:nvSpPr>
        <p:spPr>
          <a:xfrm>
            <a:off x="2915816" y="4581128"/>
            <a:ext cx="2376264" cy="1800200"/>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Block Arc 11"/>
          <p:cNvSpPr/>
          <p:nvPr/>
        </p:nvSpPr>
        <p:spPr>
          <a:xfrm>
            <a:off x="5292080" y="4653136"/>
            <a:ext cx="2736304" cy="1800200"/>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Subtitle 2"/>
          <p:cNvSpPr txBox="1">
            <a:spLocks/>
          </p:cNvSpPr>
          <p:nvPr/>
        </p:nvSpPr>
        <p:spPr>
          <a:xfrm>
            <a:off x="6084168" y="4005064"/>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+8</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1470025"/>
          </a:xfrm>
        </p:spPr>
        <p:txBody>
          <a:bodyPr>
            <a:noAutofit/>
          </a:bodyPr>
          <a:lstStyle/>
          <a:p>
            <a:r>
              <a:rPr lang="en-GB" sz="4000" b="1" dirty="0" smtClean="0">
                <a:solidFill>
                  <a:srgbClr val="002060"/>
                </a:solidFill>
                <a:latin typeface="Comic Sans MS" pitchFamily="66" charset="0"/>
              </a:rPr>
              <a:t>How to use the number line…</a:t>
            </a:r>
            <a:br>
              <a:rPr lang="en-GB" sz="4000" b="1" dirty="0" smtClean="0">
                <a:solidFill>
                  <a:srgbClr val="002060"/>
                </a:solidFill>
                <a:latin typeface="Comic Sans MS" pitchFamily="66" charset="0"/>
              </a:rPr>
            </a:br>
            <a:r>
              <a:rPr lang="en-GB" sz="4000" b="1" dirty="0" smtClean="0">
                <a:solidFill>
                  <a:srgbClr val="002060"/>
                </a:solidFill>
                <a:latin typeface="Comic Sans MS" pitchFamily="66" charset="0"/>
              </a:rPr>
              <a:t>38 - 17</a:t>
            </a:r>
            <a:endParaRPr lang="en-GB" sz="4000" b="1" dirty="0">
              <a:solidFill>
                <a:srgbClr val="002060"/>
              </a:solidFill>
              <a:latin typeface="Comic Sans MS" pitchFamily="66" charset="0"/>
            </a:endParaRPr>
          </a:p>
        </p:txBody>
      </p:sp>
      <p:sp>
        <p:nvSpPr>
          <p:cNvPr id="4" name="Subtitle 2"/>
          <p:cNvSpPr>
            <a:spLocks noGrp="1"/>
          </p:cNvSpPr>
          <p:nvPr>
            <p:ph type="subTitle" idx="1"/>
          </p:nvPr>
        </p:nvSpPr>
        <p:spPr>
          <a:xfrm>
            <a:off x="0" y="1412776"/>
            <a:ext cx="9144000" cy="1872208"/>
          </a:xfrm>
        </p:spPr>
        <p:txBody>
          <a:bodyPr>
            <a:noAutofit/>
          </a:bodyPr>
          <a:lstStyle/>
          <a:p>
            <a:r>
              <a:rPr lang="en-GB" sz="1800" dirty="0" smtClean="0">
                <a:solidFill>
                  <a:srgbClr val="002060"/>
                </a:solidFill>
                <a:latin typeface="Comic Sans MS" pitchFamily="66" charset="0"/>
              </a:rPr>
              <a:t>First draw your number line, with the smallest number on the left hand side of the line and the largest number on the right. You will then “jump” to find the difference.</a:t>
            </a: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r>
              <a:rPr lang="en-GB" sz="1800" dirty="0" smtClean="0">
                <a:solidFill>
                  <a:srgbClr val="002060"/>
                </a:solidFill>
                <a:latin typeface="Comic Sans MS" pitchFamily="66" charset="0"/>
              </a:rPr>
              <a:t>Begin by jumping to reach “easy” numbers (those that end in a zero) Begin by jumping to the nearest ten, then hundred, then thousand and so on…</a:t>
            </a: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p:txBody>
      </p:sp>
      <p:cxnSp>
        <p:nvCxnSpPr>
          <p:cNvPr id="3" name="AutoShape 2"/>
          <p:cNvCxnSpPr>
            <a:cxnSpLocks noChangeShapeType="1"/>
          </p:cNvCxnSpPr>
          <p:nvPr/>
        </p:nvCxnSpPr>
        <p:spPr bwMode="auto">
          <a:xfrm>
            <a:off x="899592" y="2636912"/>
            <a:ext cx="7088168" cy="0"/>
          </a:xfrm>
          <a:prstGeom prst="straightConnector1">
            <a:avLst/>
          </a:prstGeom>
          <a:noFill/>
          <a:ln w="76200">
            <a:solidFill>
              <a:srgbClr val="FF0000"/>
            </a:solidFill>
            <a:round/>
            <a:headEnd/>
            <a:tailEnd/>
          </a:ln>
        </p:spPr>
      </p:cxnSp>
      <p:sp>
        <p:nvSpPr>
          <p:cNvPr id="16" name="Subtitle 2"/>
          <p:cNvSpPr txBox="1">
            <a:spLocks/>
          </p:cNvSpPr>
          <p:nvPr/>
        </p:nvSpPr>
        <p:spPr>
          <a:xfrm>
            <a:off x="683568" y="5373216"/>
            <a:ext cx="7920880" cy="936104"/>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17                                                             38</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cxnSp>
        <p:nvCxnSpPr>
          <p:cNvPr id="11" name="AutoShape 2"/>
          <p:cNvCxnSpPr>
            <a:cxnSpLocks noChangeShapeType="1"/>
          </p:cNvCxnSpPr>
          <p:nvPr/>
        </p:nvCxnSpPr>
        <p:spPr bwMode="auto">
          <a:xfrm>
            <a:off x="899592" y="5373216"/>
            <a:ext cx="7088168" cy="0"/>
          </a:xfrm>
          <a:prstGeom prst="straightConnector1">
            <a:avLst/>
          </a:prstGeom>
          <a:noFill/>
          <a:ln w="76200">
            <a:solidFill>
              <a:srgbClr val="FF0000"/>
            </a:solidFill>
            <a:round/>
            <a:headEnd/>
            <a:tailEnd/>
          </a:ln>
        </p:spPr>
      </p:cxnSp>
      <p:sp>
        <p:nvSpPr>
          <p:cNvPr id="13" name="Block Arc 12"/>
          <p:cNvSpPr/>
          <p:nvPr/>
        </p:nvSpPr>
        <p:spPr>
          <a:xfrm>
            <a:off x="899592" y="4653136"/>
            <a:ext cx="1872208" cy="1440160"/>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Subtitle 2"/>
          <p:cNvSpPr txBox="1">
            <a:spLocks/>
          </p:cNvSpPr>
          <p:nvPr/>
        </p:nvSpPr>
        <p:spPr>
          <a:xfrm>
            <a:off x="1475656" y="4221088"/>
            <a:ext cx="720080" cy="864096"/>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+3            </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3" name="Subtitle 2"/>
          <p:cNvSpPr txBox="1">
            <a:spLocks/>
          </p:cNvSpPr>
          <p:nvPr/>
        </p:nvSpPr>
        <p:spPr>
          <a:xfrm>
            <a:off x="-36512" y="1340768"/>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24" name="Subtitle 2"/>
          <p:cNvSpPr txBox="1">
            <a:spLocks/>
          </p:cNvSpPr>
          <p:nvPr/>
        </p:nvSpPr>
        <p:spPr>
          <a:xfrm>
            <a:off x="36512" y="1412776"/>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GB" sz="2000" dirty="0" smtClean="0">
              <a:solidFill>
                <a:srgbClr val="00206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1800" b="0" i="0" u="none" strike="noStrike" kern="1200" cap="none" spc="0" normalizeH="0" baseline="0" noProof="0" dirty="0" smtClean="0">
                <a:ln>
                  <a:noFill/>
                </a:ln>
                <a:solidFill>
                  <a:srgbClr val="002060"/>
                </a:solidFill>
                <a:effectLst/>
                <a:uLnTx/>
                <a:uFillTx/>
                <a:latin typeface="Comic Sans MS" pitchFamily="66" charset="0"/>
                <a:ea typeface="+mn-ea"/>
                <a:cs typeface="+mn-cs"/>
              </a:rPr>
              <a:t>Once they have “jumped up”,</a:t>
            </a:r>
            <a:r>
              <a:rPr kumimoji="0" lang="en-GB" sz="1800" b="0" i="0" u="none" strike="noStrike" kern="1200" cap="none" spc="0" normalizeH="0" noProof="0" dirty="0" smtClean="0">
                <a:ln>
                  <a:noFill/>
                </a:ln>
                <a:solidFill>
                  <a:srgbClr val="002060"/>
                </a:solidFill>
                <a:effectLst/>
                <a:uLnTx/>
                <a:uFillTx/>
                <a:latin typeface="Comic Sans MS" pitchFamily="66" charset="0"/>
                <a:ea typeface="+mn-ea"/>
                <a:cs typeface="+mn-cs"/>
              </a:rPr>
              <a:t> children should check over their work. They will then add all of their jumps together. This shows the difference between the two numbers and is therefore the answer to the problem. </a:t>
            </a:r>
            <a:endParaRPr kumimoji="0" lang="en-GB" sz="18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17" name="Subtitle 2"/>
          <p:cNvSpPr txBox="1">
            <a:spLocks/>
          </p:cNvSpPr>
          <p:nvPr/>
        </p:nvSpPr>
        <p:spPr>
          <a:xfrm>
            <a:off x="763960" y="2861320"/>
            <a:ext cx="7920880" cy="936104"/>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17                                                             38</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8" name="Subtitle 2"/>
          <p:cNvSpPr txBox="1">
            <a:spLocks/>
          </p:cNvSpPr>
          <p:nvPr/>
        </p:nvSpPr>
        <p:spPr>
          <a:xfrm>
            <a:off x="2483768" y="5373216"/>
            <a:ext cx="720080" cy="864096"/>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20</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32" name="Block Arc 31"/>
          <p:cNvSpPr/>
          <p:nvPr/>
        </p:nvSpPr>
        <p:spPr>
          <a:xfrm>
            <a:off x="2843808" y="4653136"/>
            <a:ext cx="2520280" cy="1440160"/>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3" name="Subtitle 2"/>
          <p:cNvSpPr txBox="1">
            <a:spLocks/>
          </p:cNvSpPr>
          <p:nvPr/>
        </p:nvSpPr>
        <p:spPr>
          <a:xfrm>
            <a:off x="3419872" y="4221088"/>
            <a:ext cx="936104" cy="864096"/>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+10            </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34" name="Subtitle 2"/>
          <p:cNvSpPr txBox="1">
            <a:spLocks/>
          </p:cNvSpPr>
          <p:nvPr/>
        </p:nvSpPr>
        <p:spPr>
          <a:xfrm>
            <a:off x="5076056" y="5373216"/>
            <a:ext cx="720080" cy="864096"/>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30</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35" name="Block Arc 34"/>
          <p:cNvSpPr/>
          <p:nvPr/>
        </p:nvSpPr>
        <p:spPr>
          <a:xfrm>
            <a:off x="5364088" y="4653136"/>
            <a:ext cx="2592288" cy="1440160"/>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6" name="Subtitle 2"/>
          <p:cNvSpPr txBox="1">
            <a:spLocks/>
          </p:cNvSpPr>
          <p:nvPr/>
        </p:nvSpPr>
        <p:spPr>
          <a:xfrm>
            <a:off x="6588224" y="4221088"/>
            <a:ext cx="720080" cy="864096"/>
          </a:xfrm>
          <a:prstGeom prst="rect">
            <a:avLst/>
          </a:prstGeom>
          <a:ln>
            <a:noFill/>
          </a:ln>
        </p:spPr>
        <p:txBody>
          <a:bodyPr vert="horz" lIns="91440" tIns="45720" rIns="91440" bIns="45720" rtlCol="0">
            <a:noAutofit/>
          </a:bodyPr>
          <a:lstStyle/>
          <a:p>
            <a:pPr lvl="0">
              <a:spcBef>
                <a:spcPct val="20000"/>
              </a:spcBef>
            </a:pPr>
            <a:r>
              <a:rPr lang="en-GB" sz="2800" dirty="0" smtClean="0">
                <a:solidFill>
                  <a:srgbClr val="FF0000"/>
                </a:solidFill>
                <a:latin typeface="Comic Sans MS" pitchFamily="66" charset="0"/>
              </a:rPr>
              <a:t>+8            </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2" grpId="0"/>
      <p:bldP spid="18" grpId="0"/>
      <p:bldP spid="32" grpId="0" animBg="1"/>
      <p:bldP spid="33" grpId="0"/>
      <p:bldP spid="34" grpId="0"/>
      <p:bldP spid="35" grpId="0" animBg="1"/>
      <p:bldP spid="3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35757"/>
            <a:ext cx="9144000" cy="7193757"/>
          </a:xfrm>
          <a:prstGeom prst="rect">
            <a:avLst/>
          </a:prstGeom>
          <a:noFill/>
        </p:spPr>
      </p:pic>
      <p:sp>
        <p:nvSpPr>
          <p:cNvPr id="2" name="Title 1"/>
          <p:cNvSpPr>
            <a:spLocks noGrp="1"/>
          </p:cNvSpPr>
          <p:nvPr>
            <p:ph type="ctrTitle"/>
          </p:nvPr>
        </p:nvSpPr>
        <p:spPr>
          <a:xfrm>
            <a:off x="0" y="-99392"/>
            <a:ext cx="6804248" cy="1470025"/>
          </a:xfrm>
        </p:spPr>
        <p:txBody>
          <a:bodyPr>
            <a:noAutofit/>
          </a:bodyPr>
          <a:lstStyle/>
          <a:p>
            <a:r>
              <a:rPr lang="en-GB" sz="6500" b="1" dirty="0" smtClean="0">
                <a:solidFill>
                  <a:srgbClr val="002060"/>
                </a:solidFill>
                <a:latin typeface="Comic Sans MS" pitchFamily="66" charset="0"/>
              </a:rPr>
              <a:t>Column Method </a:t>
            </a:r>
            <a:endParaRPr lang="en-GB" sz="6500" b="1" dirty="0">
              <a:solidFill>
                <a:srgbClr val="002060"/>
              </a:solidFill>
              <a:latin typeface="Comic Sans MS" pitchFamily="66" charset="0"/>
            </a:endParaRPr>
          </a:p>
        </p:txBody>
      </p:sp>
      <p:sp>
        <p:nvSpPr>
          <p:cNvPr id="4" name="Subtitle 2"/>
          <p:cNvSpPr>
            <a:spLocks noGrp="1"/>
          </p:cNvSpPr>
          <p:nvPr>
            <p:ph type="subTitle" idx="1"/>
          </p:nvPr>
        </p:nvSpPr>
        <p:spPr>
          <a:xfrm>
            <a:off x="323528" y="1196752"/>
            <a:ext cx="8208912" cy="3600400"/>
          </a:xfrm>
        </p:spPr>
        <p:txBody>
          <a:bodyPr>
            <a:noAutofit/>
          </a:bodyPr>
          <a:lstStyle/>
          <a:p>
            <a:pPr algn="l"/>
            <a:r>
              <a:rPr lang="en-GB" sz="2400" dirty="0" smtClean="0">
                <a:solidFill>
                  <a:srgbClr val="002060"/>
                </a:solidFill>
                <a:latin typeface="Comic Sans MS" pitchFamily="66" charset="0"/>
              </a:rPr>
              <a:t>Column method looks at subtracting vertically </a:t>
            </a:r>
          </a:p>
          <a:p>
            <a:pPr algn="l"/>
            <a:r>
              <a:rPr lang="en-GB" sz="2400" dirty="0" smtClean="0">
                <a:solidFill>
                  <a:srgbClr val="002060"/>
                </a:solidFill>
                <a:latin typeface="Comic Sans MS" pitchFamily="66" charset="0"/>
              </a:rPr>
              <a:t>and ‘borrowing’. It is important to discuss with children </a:t>
            </a:r>
          </a:p>
          <a:p>
            <a:pPr algn="l"/>
            <a:r>
              <a:rPr lang="en-GB" sz="2400" dirty="0" smtClean="0">
                <a:solidFill>
                  <a:srgbClr val="002060"/>
                </a:solidFill>
                <a:latin typeface="Comic Sans MS" pitchFamily="66" charset="0"/>
              </a:rPr>
              <a:t>what they are borrowing (place value, again!) </a:t>
            </a:r>
          </a:p>
          <a:p>
            <a:pPr algn="l"/>
            <a:endParaRPr lang="en-GB" sz="4000" dirty="0" smtClean="0">
              <a:solidFill>
                <a:srgbClr val="002060"/>
              </a:solidFill>
              <a:latin typeface="Comic Sans MS" pitchFamily="66" charset="0"/>
            </a:endParaRPr>
          </a:p>
          <a:p>
            <a:pPr algn="l"/>
            <a:endParaRPr lang="en-GB" sz="1600" dirty="0" smtClean="0">
              <a:solidFill>
                <a:srgbClr val="002060"/>
              </a:solidFill>
              <a:latin typeface="Comic Sans MS" pitchFamily="66" charset="0"/>
            </a:endParaRPr>
          </a:p>
          <a:p>
            <a:pPr algn="l"/>
            <a:endParaRPr lang="en-GB" sz="4800" dirty="0" smtClean="0">
              <a:solidFill>
                <a:srgbClr val="002060"/>
              </a:solidFill>
              <a:latin typeface="Comic Sans MS" pitchFamily="66" charset="0"/>
            </a:endParaRPr>
          </a:p>
        </p:txBody>
      </p:sp>
      <p:sp>
        <p:nvSpPr>
          <p:cNvPr id="5" name="Oval Callout 4"/>
          <p:cNvSpPr/>
          <p:nvPr/>
        </p:nvSpPr>
        <p:spPr>
          <a:xfrm>
            <a:off x="6948264" y="0"/>
            <a:ext cx="2016224" cy="1628800"/>
          </a:xfrm>
          <a:prstGeom prst="wedgeEllipseCallout">
            <a:avLst>
              <a:gd name="adj1" fmla="val 48667"/>
              <a:gd name="adj2" fmla="val 66537"/>
            </a:avLst>
          </a:prstGeom>
          <a:solidFill>
            <a:schemeClr val="bg1"/>
          </a:solidFill>
          <a:ln w="698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70C0"/>
                </a:solidFill>
                <a:latin typeface="Comic Sans MS" pitchFamily="66" charset="0"/>
              </a:rPr>
              <a:t>This is the way I was taught!</a:t>
            </a:r>
            <a:endParaRPr lang="en-GB" sz="2000" dirty="0">
              <a:solidFill>
                <a:srgbClr val="0070C0"/>
              </a:solidFill>
              <a:latin typeface="Comic Sans MS" pitchFamily="66" charset="0"/>
            </a:endParaRPr>
          </a:p>
        </p:txBody>
      </p:sp>
      <p:sp>
        <p:nvSpPr>
          <p:cNvPr id="6" name="Rectangle 5"/>
          <p:cNvSpPr/>
          <p:nvPr/>
        </p:nvSpPr>
        <p:spPr>
          <a:xfrm>
            <a:off x="683568" y="2852936"/>
            <a:ext cx="1247457" cy="2431435"/>
          </a:xfrm>
          <a:prstGeom prst="rect">
            <a:avLst/>
          </a:prstGeom>
        </p:spPr>
        <p:txBody>
          <a:bodyPr wrap="none">
            <a:spAutoFit/>
          </a:bodyPr>
          <a:lstStyle/>
          <a:p>
            <a:r>
              <a:rPr lang="en-GB" sz="5400" dirty="0" smtClean="0">
                <a:solidFill>
                  <a:srgbClr val="002060"/>
                </a:solidFill>
                <a:latin typeface="Comic Sans MS" pitchFamily="66" charset="0"/>
              </a:rPr>
              <a:t>48</a:t>
            </a:r>
          </a:p>
          <a:p>
            <a:r>
              <a:rPr lang="en-GB" sz="5400" u="sng" dirty="0" smtClean="0">
                <a:solidFill>
                  <a:srgbClr val="002060"/>
                </a:solidFill>
                <a:latin typeface="Comic Sans MS" pitchFamily="66" charset="0"/>
              </a:rPr>
              <a:t>36 </a:t>
            </a:r>
          </a:p>
          <a:p>
            <a:r>
              <a:rPr lang="en-GB" sz="4400" dirty="0" smtClean="0">
                <a:solidFill>
                  <a:srgbClr val="002060"/>
                </a:solidFill>
                <a:latin typeface="Comic Sans MS" pitchFamily="66" charset="0"/>
              </a:rPr>
              <a:t>___</a:t>
            </a:r>
            <a:endParaRPr lang="en-GB" sz="4800" dirty="0" smtClean="0">
              <a:solidFill>
                <a:srgbClr val="002060"/>
              </a:solidFill>
              <a:latin typeface="Comic Sans MS" pitchFamily="66" charset="0"/>
            </a:endParaRPr>
          </a:p>
        </p:txBody>
      </p:sp>
      <p:sp>
        <p:nvSpPr>
          <p:cNvPr id="7" name="Rectangle 6"/>
          <p:cNvSpPr/>
          <p:nvPr/>
        </p:nvSpPr>
        <p:spPr>
          <a:xfrm>
            <a:off x="251520" y="3717032"/>
            <a:ext cx="473206" cy="923330"/>
          </a:xfrm>
          <a:prstGeom prst="rect">
            <a:avLst/>
          </a:prstGeom>
        </p:spPr>
        <p:txBody>
          <a:bodyPr wrap="none">
            <a:spAutoFit/>
          </a:bodyPr>
          <a:lstStyle/>
          <a:p>
            <a:r>
              <a:rPr lang="en-GB" sz="5400" dirty="0" smtClean="0">
                <a:solidFill>
                  <a:srgbClr val="002060"/>
                </a:solidFill>
                <a:latin typeface="Comic Sans MS" pitchFamily="66" charset="0"/>
              </a:rPr>
              <a:t>-</a:t>
            </a:r>
          </a:p>
        </p:txBody>
      </p:sp>
      <p:sp>
        <p:nvSpPr>
          <p:cNvPr id="8" name="Rectangle 7"/>
          <p:cNvSpPr/>
          <p:nvPr/>
        </p:nvSpPr>
        <p:spPr>
          <a:xfrm>
            <a:off x="5148064" y="2924944"/>
            <a:ext cx="1487908" cy="3416320"/>
          </a:xfrm>
          <a:prstGeom prst="rect">
            <a:avLst/>
          </a:prstGeom>
        </p:spPr>
        <p:txBody>
          <a:bodyPr wrap="none">
            <a:spAutoFit/>
          </a:bodyPr>
          <a:lstStyle/>
          <a:p>
            <a:r>
              <a:rPr lang="en-GB" sz="5400" dirty="0" smtClean="0">
                <a:solidFill>
                  <a:srgbClr val="002060"/>
                </a:solidFill>
                <a:latin typeface="Comic Sans MS" pitchFamily="66" charset="0"/>
              </a:rPr>
              <a:t>343</a:t>
            </a:r>
          </a:p>
          <a:p>
            <a:r>
              <a:rPr lang="en-GB" sz="5400" u="sng" dirty="0" smtClean="0">
                <a:solidFill>
                  <a:srgbClr val="002060"/>
                </a:solidFill>
                <a:latin typeface="Comic Sans MS" pitchFamily="66" charset="0"/>
              </a:rPr>
              <a:t>229</a:t>
            </a:r>
          </a:p>
          <a:p>
            <a:r>
              <a:rPr lang="en-GB" sz="5400" dirty="0" smtClean="0">
                <a:solidFill>
                  <a:srgbClr val="002060"/>
                </a:solidFill>
                <a:latin typeface="Comic Sans MS" pitchFamily="66" charset="0"/>
              </a:rPr>
              <a:t>___</a:t>
            </a:r>
            <a:endParaRPr lang="en-GB" sz="6000" dirty="0" smtClean="0">
              <a:solidFill>
                <a:srgbClr val="002060"/>
              </a:solidFill>
              <a:latin typeface="Comic Sans MS" pitchFamily="66" charset="0"/>
            </a:endParaRPr>
          </a:p>
          <a:p>
            <a:r>
              <a:rPr lang="en-GB" sz="5400" dirty="0" smtClean="0">
                <a:solidFill>
                  <a:srgbClr val="002060"/>
                </a:solidFill>
                <a:latin typeface="Comic Sans MS" pitchFamily="66" charset="0"/>
              </a:rPr>
              <a:t> </a:t>
            </a:r>
          </a:p>
        </p:txBody>
      </p:sp>
      <p:sp>
        <p:nvSpPr>
          <p:cNvPr id="9" name="Rectangle 8"/>
          <p:cNvSpPr/>
          <p:nvPr/>
        </p:nvSpPr>
        <p:spPr>
          <a:xfrm>
            <a:off x="4716016" y="3789040"/>
            <a:ext cx="473206" cy="923330"/>
          </a:xfrm>
          <a:prstGeom prst="rect">
            <a:avLst/>
          </a:prstGeom>
        </p:spPr>
        <p:txBody>
          <a:bodyPr wrap="none">
            <a:spAutoFit/>
          </a:bodyPr>
          <a:lstStyle/>
          <a:p>
            <a:r>
              <a:rPr lang="en-GB" sz="5400" dirty="0" smtClean="0">
                <a:solidFill>
                  <a:srgbClr val="002060"/>
                </a:solidFill>
                <a:latin typeface="Comic Sans MS" pitchFamily="66" charset="0"/>
              </a:rPr>
              <a:t>-</a:t>
            </a:r>
          </a:p>
        </p:txBody>
      </p:sp>
      <p:sp>
        <p:nvSpPr>
          <p:cNvPr id="10" name="Rectangle 9"/>
          <p:cNvSpPr/>
          <p:nvPr/>
        </p:nvSpPr>
        <p:spPr>
          <a:xfrm>
            <a:off x="1115616" y="4365104"/>
            <a:ext cx="607859" cy="923330"/>
          </a:xfrm>
          <a:prstGeom prst="rect">
            <a:avLst/>
          </a:prstGeom>
        </p:spPr>
        <p:txBody>
          <a:bodyPr wrap="none">
            <a:spAutoFit/>
          </a:bodyPr>
          <a:lstStyle/>
          <a:p>
            <a:r>
              <a:rPr lang="en-GB" sz="5400" dirty="0" smtClean="0">
                <a:solidFill>
                  <a:srgbClr val="FF0000"/>
                </a:solidFill>
                <a:latin typeface="Comic Sans MS" pitchFamily="66" charset="0"/>
              </a:rPr>
              <a:t>2</a:t>
            </a:r>
            <a:endParaRPr lang="en-GB" sz="5400" dirty="0" smtClean="0">
              <a:solidFill>
                <a:srgbClr val="FF0000"/>
              </a:solidFill>
              <a:latin typeface="Comic Sans MS" pitchFamily="66" charset="0"/>
            </a:endParaRPr>
          </a:p>
        </p:txBody>
      </p:sp>
      <p:sp>
        <p:nvSpPr>
          <p:cNvPr id="12" name="Rectangle 11"/>
          <p:cNvSpPr/>
          <p:nvPr/>
        </p:nvSpPr>
        <p:spPr>
          <a:xfrm>
            <a:off x="683568" y="4365104"/>
            <a:ext cx="495649" cy="923330"/>
          </a:xfrm>
          <a:prstGeom prst="rect">
            <a:avLst/>
          </a:prstGeom>
        </p:spPr>
        <p:txBody>
          <a:bodyPr wrap="none">
            <a:spAutoFit/>
          </a:bodyPr>
          <a:lstStyle/>
          <a:p>
            <a:r>
              <a:rPr lang="en-GB" sz="5400" dirty="0" smtClean="0">
                <a:solidFill>
                  <a:srgbClr val="FF0000"/>
                </a:solidFill>
                <a:latin typeface="Comic Sans MS" pitchFamily="66" charset="0"/>
              </a:rPr>
              <a:t>1</a:t>
            </a:r>
          </a:p>
        </p:txBody>
      </p:sp>
      <p:sp>
        <p:nvSpPr>
          <p:cNvPr id="13" name="Rectangle 12"/>
          <p:cNvSpPr/>
          <p:nvPr/>
        </p:nvSpPr>
        <p:spPr>
          <a:xfrm>
            <a:off x="5868144" y="4509120"/>
            <a:ext cx="607859" cy="923330"/>
          </a:xfrm>
          <a:prstGeom prst="rect">
            <a:avLst/>
          </a:prstGeom>
        </p:spPr>
        <p:txBody>
          <a:bodyPr wrap="none">
            <a:spAutoFit/>
          </a:bodyPr>
          <a:lstStyle/>
          <a:p>
            <a:r>
              <a:rPr lang="en-GB" sz="5400" dirty="0" smtClean="0">
                <a:solidFill>
                  <a:srgbClr val="FF0000"/>
                </a:solidFill>
                <a:latin typeface="Comic Sans MS" pitchFamily="66" charset="0"/>
              </a:rPr>
              <a:t>4</a:t>
            </a:r>
          </a:p>
        </p:txBody>
      </p:sp>
      <p:sp>
        <p:nvSpPr>
          <p:cNvPr id="14" name="Rectangle 13"/>
          <p:cNvSpPr/>
          <p:nvPr/>
        </p:nvSpPr>
        <p:spPr>
          <a:xfrm>
            <a:off x="5508104" y="2564904"/>
            <a:ext cx="580608" cy="1200329"/>
          </a:xfrm>
          <a:prstGeom prst="rect">
            <a:avLst/>
          </a:prstGeom>
        </p:spPr>
        <p:txBody>
          <a:bodyPr wrap="none">
            <a:spAutoFit/>
          </a:bodyPr>
          <a:lstStyle/>
          <a:p>
            <a:r>
              <a:rPr lang="en-GB" sz="2800" dirty="0" smtClean="0">
                <a:solidFill>
                  <a:srgbClr val="FF0000"/>
                </a:solidFill>
                <a:latin typeface="Comic Sans MS" pitchFamily="66" charset="0"/>
              </a:rPr>
              <a:t>3</a:t>
            </a:r>
          </a:p>
          <a:p>
            <a:r>
              <a:rPr lang="en-GB" sz="2800" dirty="0" smtClean="0">
                <a:solidFill>
                  <a:srgbClr val="FF0000"/>
                </a:solidFill>
                <a:latin typeface="Comic Sans MS" pitchFamily="66" charset="0"/>
              </a:rPr>
              <a:t> </a:t>
            </a:r>
            <a:r>
              <a:rPr lang="en-GB" sz="4400" dirty="0" smtClean="0">
                <a:solidFill>
                  <a:srgbClr val="FF0000"/>
                </a:solidFill>
                <a:latin typeface="Comic Sans MS" pitchFamily="66" charset="0"/>
              </a:rPr>
              <a:t>/</a:t>
            </a:r>
            <a:endParaRPr lang="en-GB" sz="2800" dirty="0" smtClean="0">
              <a:solidFill>
                <a:srgbClr val="FF0000"/>
              </a:solidFill>
              <a:latin typeface="Comic Sans MS" pitchFamily="66" charset="0"/>
            </a:endParaRPr>
          </a:p>
        </p:txBody>
      </p:sp>
      <p:sp>
        <p:nvSpPr>
          <p:cNvPr id="15" name="Rectangle 14"/>
          <p:cNvSpPr/>
          <p:nvPr/>
        </p:nvSpPr>
        <p:spPr>
          <a:xfrm>
            <a:off x="5476309" y="4509120"/>
            <a:ext cx="495649" cy="923330"/>
          </a:xfrm>
          <a:prstGeom prst="rect">
            <a:avLst/>
          </a:prstGeom>
        </p:spPr>
        <p:txBody>
          <a:bodyPr wrap="none">
            <a:spAutoFit/>
          </a:bodyPr>
          <a:lstStyle/>
          <a:p>
            <a:r>
              <a:rPr lang="en-GB" sz="5400" dirty="0" smtClean="0">
                <a:solidFill>
                  <a:srgbClr val="FF0000"/>
                </a:solidFill>
                <a:latin typeface="Comic Sans MS" pitchFamily="66" charset="0"/>
              </a:rPr>
              <a:t>1</a:t>
            </a:r>
          </a:p>
        </p:txBody>
      </p:sp>
      <p:sp>
        <p:nvSpPr>
          <p:cNvPr id="18" name="Rectangle 17"/>
          <p:cNvSpPr/>
          <p:nvPr/>
        </p:nvSpPr>
        <p:spPr>
          <a:xfrm>
            <a:off x="5076056" y="4509120"/>
            <a:ext cx="495649" cy="923330"/>
          </a:xfrm>
          <a:prstGeom prst="rect">
            <a:avLst/>
          </a:prstGeom>
        </p:spPr>
        <p:txBody>
          <a:bodyPr wrap="none">
            <a:spAutoFit/>
          </a:bodyPr>
          <a:lstStyle/>
          <a:p>
            <a:r>
              <a:rPr lang="en-GB" sz="5400" dirty="0" smtClean="0">
                <a:solidFill>
                  <a:srgbClr val="FF0000"/>
                </a:solidFill>
                <a:latin typeface="Comic Sans MS" pitchFamily="66" charset="0"/>
              </a:rPr>
              <a:t>1</a:t>
            </a:r>
          </a:p>
        </p:txBody>
      </p:sp>
      <p:sp>
        <p:nvSpPr>
          <p:cNvPr id="19" name="Rectangle 18"/>
          <p:cNvSpPr/>
          <p:nvPr/>
        </p:nvSpPr>
        <p:spPr>
          <a:xfrm>
            <a:off x="6012160" y="2708920"/>
            <a:ext cx="346570" cy="954107"/>
          </a:xfrm>
          <a:prstGeom prst="rect">
            <a:avLst/>
          </a:prstGeom>
        </p:spPr>
        <p:txBody>
          <a:bodyPr wrap="none">
            <a:spAutoFit/>
          </a:bodyPr>
          <a:lstStyle/>
          <a:p>
            <a:r>
              <a:rPr lang="en-GB" sz="2800" dirty="0" smtClean="0">
                <a:solidFill>
                  <a:srgbClr val="FF0000"/>
                </a:solidFill>
                <a:latin typeface="Comic Sans MS" pitchFamily="66" charset="0"/>
              </a:rPr>
              <a:t>1</a:t>
            </a:r>
          </a:p>
          <a:p>
            <a:r>
              <a:rPr lang="en-GB" sz="2800" dirty="0" smtClean="0">
                <a:solidFill>
                  <a:srgbClr val="FF0000"/>
                </a:solidFill>
                <a:latin typeface="Comic Sans MS" pitchFamily="66"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P spid="14" grpId="0"/>
      <p:bldP spid="15" grpId="0"/>
      <p:bldP spid="18"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4" name="Subtitle 2"/>
          <p:cNvSpPr>
            <a:spLocks noGrp="1"/>
          </p:cNvSpPr>
          <p:nvPr>
            <p:ph type="subTitle" idx="1"/>
          </p:nvPr>
        </p:nvSpPr>
        <p:spPr>
          <a:xfrm>
            <a:off x="0" y="404664"/>
            <a:ext cx="9144000" cy="2520280"/>
          </a:xfrm>
        </p:spPr>
        <p:txBody>
          <a:bodyPr>
            <a:noAutofit/>
          </a:bodyPr>
          <a:lstStyle/>
          <a:p>
            <a:r>
              <a:rPr lang="en-GB" sz="7200" dirty="0" smtClean="0">
                <a:solidFill>
                  <a:srgbClr val="002060"/>
                </a:solidFill>
                <a:latin typeface="Comic Sans MS" pitchFamily="66" charset="0"/>
              </a:rPr>
              <a:t>Time to have a go…</a:t>
            </a:r>
            <a:endParaRPr lang="en-GB" sz="6600" dirty="0" smtClean="0">
              <a:solidFill>
                <a:srgbClr val="002060"/>
              </a:solidFill>
              <a:latin typeface="Comic Sans MS" pitchFamily="66" charset="0"/>
            </a:endParaRPr>
          </a:p>
          <a:p>
            <a:endParaRPr lang="en-GB" sz="16600" dirty="0" smtClean="0">
              <a:solidFill>
                <a:srgbClr val="002060"/>
              </a:solidFill>
              <a:latin typeface="Comic Sans MS" pitchFamily="66" charset="0"/>
            </a:endParaRPr>
          </a:p>
          <a:p>
            <a:endParaRPr lang="en-GB" sz="16600" dirty="0" smtClean="0">
              <a:solidFill>
                <a:srgbClr val="002060"/>
              </a:solidFill>
              <a:latin typeface="Comic Sans MS" pitchFamily="66" charset="0"/>
            </a:endParaRPr>
          </a:p>
          <a:p>
            <a:endParaRPr lang="en-GB" sz="8800" dirty="0" smtClean="0">
              <a:solidFill>
                <a:srgbClr val="002060"/>
              </a:solidFill>
              <a:latin typeface="Comic Sans MS" pitchFamily="66" charset="0"/>
            </a:endParaRPr>
          </a:p>
        </p:txBody>
      </p:sp>
      <p:sp>
        <p:nvSpPr>
          <p:cNvPr id="9" name="Subtitle 2"/>
          <p:cNvSpPr txBox="1">
            <a:spLocks/>
          </p:cNvSpPr>
          <p:nvPr/>
        </p:nvSpPr>
        <p:spPr>
          <a:xfrm>
            <a:off x="0" y="2780928"/>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13" name="Subtitle 2"/>
          <p:cNvSpPr txBox="1">
            <a:spLocks/>
          </p:cNvSpPr>
          <p:nvPr/>
        </p:nvSpPr>
        <p:spPr>
          <a:xfrm>
            <a:off x="-36512" y="2924944"/>
            <a:ext cx="9144000" cy="2448272"/>
          </a:xfrm>
          <a:prstGeom prst="rect">
            <a:avLst/>
          </a:prstGeom>
        </p:spPr>
        <p:txBody>
          <a:bodyPr vert="horz" lIns="91440" tIns="45720" rIns="91440" bIns="45720" rtlCol="0">
            <a:noAutofit/>
          </a:bodyPr>
          <a:lstStyle/>
          <a:p>
            <a:pPr lvl="0" algn="ctr">
              <a:spcBef>
                <a:spcPct val="20000"/>
              </a:spcBef>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pic>
        <p:nvPicPr>
          <p:cNvPr id="4098" name="Picture 2" descr="http://sd.keepcalm-o-matic.co.uk/i/keep-calm-and-enjoy-maths-15.png"/>
          <p:cNvPicPr>
            <a:picLocks noChangeAspect="1" noChangeArrowheads="1"/>
          </p:cNvPicPr>
          <p:nvPr/>
        </p:nvPicPr>
        <p:blipFill>
          <a:blip r:embed="rId4" cstate="print">
            <a:duotone>
              <a:prstClr val="black"/>
              <a:schemeClr val="accent1">
                <a:tint val="45000"/>
                <a:satMod val="400000"/>
              </a:schemeClr>
            </a:duotone>
          </a:blip>
          <a:srcRect/>
          <a:stretch>
            <a:fillRect/>
          </a:stretch>
        </p:blipFill>
        <p:spPr bwMode="auto">
          <a:xfrm>
            <a:off x="2627784" y="1772815"/>
            <a:ext cx="3528392" cy="4116457"/>
          </a:xfrm>
          <a:prstGeom prst="rect">
            <a:avLst/>
          </a:prstGeom>
          <a:ln>
            <a:noFill/>
          </a:ln>
          <a:effectLst>
            <a:softEdge rad="63500"/>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332656"/>
            <a:ext cx="8388424" cy="1470025"/>
          </a:xfrm>
        </p:spPr>
        <p:txBody>
          <a:bodyPr>
            <a:noAutofit/>
          </a:bodyPr>
          <a:lstStyle/>
          <a:p>
            <a:r>
              <a:rPr lang="en-GB" sz="8000" b="1" dirty="0" smtClean="0">
                <a:solidFill>
                  <a:srgbClr val="002060"/>
                </a:solidFill>
                <a:latin typeface="Comic Sans MS" pitchFamily="66" charset="0"/>
              </a:rPr>
              <a:t>Multiplication x</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827584" y="2036440"/>
            <a:ext cx="7992888" cy="1752600"/>
          </a:xfrm>
        </p:spPr>
        <p:txBody>
          <a:bodyPr>
            <a:noAutofit/>
          </a:bodyPr>
          <a:lstStyle/>
          <a:p>
            <a:pPr algn="l"/>
            <a:r>
              <a:rPr lang="en-GB" dirty="0" smtClean="0">
                <a:solidFill>
                  <a:srgbClr val="002060"/>
                </a:solidFill>
                <a:latin typeface="Comic Sans MS" pitchFamily="66" charset="0"/>
              </a:rPr>
              <a:t>We may also say…</a:t>
            </a:r>
          </a:p>
          <a:p>
            <a:pPr algn="l"/>
            <a:endParaRPr lang="en-GB" sz="1400" dirty="0" smtClean="0">
              <a:solidFill>
                <a:srgbClr val="002060"/>
              </a:solidFill>
              <a:latin typeface="Comic Sans MS" pitchFamily="66" charset="0"/>
            </a:endParaRPr>
          </a:p>
          <a:p>
            <a:pPr algn="l"/>
            <a:r>
              <a:rPr lang="en-GB" dirty="0" smtClean="0">
                <a:solidFill>
                  <a:srgbClr val="002060"/>
                </a:solidFill>
                <a:latin typeface="Comic Sans MS" pitchFamily="66" charset="0"/>
              </a:rPr>
              <a:t>Multiply, Times, Product, </a:t>
            </a:r>
          </a:p>
          <a:p>
            <a:pPr algn="l"/>
            <a:r>
              <a:rPr lang="en-GB" dirty="0" smtClean="0">
                <a:solidFill>
                  <a:srgbClr val="002060"/>
                </a:solidFill>
                <a:latin typeface="Comic Sans MS" pitchFamily="66" charset="0"/>
              </a:rPr>
              <a:t>Groups of, Lots of </a:t>
            </a:r>
          </a:p>
        </p:txBody>
      </p:sp>
      <p:sp>
        <p:nvSpPr>
          <p:cNvPr id="5" name="Oval Callout 4"/>
          <p:cNvSpPr/>
          <p:nvPr/>
        </p:nvSpPr>
        <p:spPr>
          <a:xfrm>
            <a:off x="5148064" y="3789040"/>
            <a:ext cx="3600400" cy="2448272"/>
          </a:xfrm>
          <a:prstGeom prst="wedgeEllipseCallout">
            <a:avLst>
              <a:gd name="adj1" fmla="val 48667"/>
              <a:gd name="adj2" fmla="val 66537"/>
            </a:avLst>
          </a:prstGeom>
          <a:solidFill>
            <a:schemeClr val="bg1"/>
          </a:solidFill>
          <a:ln w="698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smtClean="0">
                <a:solidFill>
                  <a:srgbClr val="0070C0"/>
                </a:solidFill>
                <a:latin typeface="Comic Sans MS" pitchFamily="66" charset="0"/>
              </a:rPr>
              <a:t>Learn your times tables!!</a:t>
            </a:r>
            <a:endParaRPr lang="en-GB" sz="3600" dirty="0">
              <a:solidFill>
                <a:srgbClr val="0070C0"/>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332656"/>
            <a:ext cx="7956376" cy="1470025"/>
          </a:xfrm>
        </p:spPr>
        <p:txBody>
          <a:bodyPr>
            <a:noAutofit/>
          </a:bodyPr>
          <a:lstStyle/>
          <a:p>
            <a:r>
              <a:rPr lang="en-GB" sz="8000" b="1" dirty="0" smtClean="0">
                <a:solidFill>
                  <a:srgbClr val="002060"/>
                </a:solidFill>
                <a:latin typeface="Comic Sans MS" pitchFamily="66" charset="0"/>
              </a:rPr>
              <a:t>Multiplication x</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827584" y="1988840"/>
            <a:ext cx="7992888" cy="1752600"/>
          </a:xfrm>
        </p:spPr>
        <p:txBody>
          <a:bodyPr>
            <a:noAutofit/>
          </a:bodyPr>
          <a:lstStyle/>
          <a:p>
            <a:pPr algn="l">
              <a:buFont typeface="Arial" pitchFamily="34" charset="0"/>
              <a:buChar char="•"/>
            </a:pPr>
            <a:r>
              <a:rPr lang="en-GB" dirty="0" smtClean="0">
                <a:solidFill>
                  <a:srgbClr val="002060"/>
                </a:solidFill>
                <a:latin typeface="Comic Sans MS" pitchFamily="66" charset="0"/>
              </a:rPr>
              <a:t> Repeated addition / “Lots of…”</a:t>
            </a:r>
          </a:p>
          <a:p>
            <a:pPr algn="l">
              <a:buFont typeface="Arial" pitchFamily="34" charset="0"/>
              <a:buChar char="•"/>
            </a:pPr>
            <a:endParaRPr lang="en-GB" sz="1200" dirty="0" smtClean="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Grid method</a:t>
            </a:r>
          </a:p>
          <a:p>
            <a:pPr algn="l">
              <a:buFont typeface="Arial" pitchFamily="34" charset="0"/>
              <a:buChar char="•"/>
            </a:pPr>
            <a:endParaRPr lang="en-GB" dirty="0" smtClean="0">
              <a:solidFill>
                <a:srgbClr val="002060"/>
              </a:solidFill>
              <a:latin typeface="Comic Sans MS" pitchFamily="66" charset="0"/>
            </a:endParaRPr>
          </a:p>
          <a:p>
            <a:pPr algn="l">
              <a:buFont typeface="Arial" pitchFamily="34" charset="0"/>
              <a:buChar char="•"/>
            </a:pPr>
            <a:endParaRPr lang="en-GB" dirty="0" smtClean="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1470025"/>
          </a:xfrm>
        </p:spPr>
        <p:txBody>
          <a:bodyPr>
            <a:noAutofit/>
          </a:bodyPr>
          <a:lstStyle/>
          <a:p>
            <a:r>
              <a:rPr lang="en-GB" b="1" dirty="0" smtClean="0">
                <a:solidFill>
                  <a:srgbClr val="002060"/>
                </a:solidFill>
                <a:latin typeface="Comic Sans MS" pitchFamily="66" charset="0"/>
              </a:rPr>
              <a:t>Repeated Addition / </a:t>
            </a:r>
            <a:br>
              <a:rPr lang="en-GB" b="1" dirty="0" smtClean="0">
                <a:solidFill>
                  <a:srgbClr val="002060"/>
                </a:solidFill>
                <a:latin typeface="Comic Sans MS" pitchFamily="66" charset="0"/>
              </a:rPr>
            </a:br>
            <a:r>
              <a:rPr lang="en-GB" b="1" dirty="0" smtClean="0">
                <a:solidFill>
                  <a:srgbClr val="002060"/>
                </a:solidFill>
                <a:latin typeface="Comic Sans MS" pitchFamily="66" charset="0"/>
              </a:rPr>
              <a:t>How many “lots of…?”</a:t>
            </a:r>
            <a:endParaRPr lang="en-GB" b="1" dirty="0">
              <a:solidFill>
                <a:srgbClr val="002060"/>
              </a:solidFill>
              <a:latin typeface="Comic Sans MS" pitchFamily="66" charset="0"/>
            </a:endParaRPr>
          </a:p>
        </p:txBody>
      </p:sp>
      <p:sp>
        <p:nvSpPr>
          <p:cNvPr id="4" name="Subtitle 2"/>
          <p:cNvSpPr>
            <a:spLocks noGrp="1"/>
          </p:cNvSpPr>
          <p:nvPr>
            <p:ph type="subTitle" idx="1"/>
          </p:nvPr>
        </p:nvSpPr>
        <p:spPr>
          <a:xfrm>
            <a:off x="0" y="1340768"/>
            <a:ext cx="9144000" cy="1872208"/>
          </a:xfrm>
        </p:spPr>
        <p:txBody>
          <a:bodyPr>
            <a:noAutofit/>
          </a:bodyPr>
          <a:lstStyle/>
          <a:p>
            <a:r>
              <a:rPr lang="en-GB" sz="6000" dirty="0" smtClean="0">
                <a:solidFill>
                  <a:srgbClr val="FF0000"/>
                </a:solidFill>
                <a:latin typeface="Comic Sans MS" pitchFamily="66" charset="0"/>
              </a:rPr>
              <a:t>5 x 3 =</a:t>
            </a: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r>
              <a:rPr lang="en-GB" sz="2400" dirty="0" smtClean="0">
                <a:solidFill>
                  <a:srgbClr val="002060"/>
                </a:solidFill>
                <a:latin typeface="Comic Sans MS" pitchFamily="66" charset="0"/>
              </a:rPr>
              <a:t>This simple view of multiplication may be used for some children to introduce them to this operation.</a:t>
            </a:r>
            <a:endParaRPr lang="en-GB" sz="2400" dirty="0">
              <a:solidFill>
                <a:srgbClr val="002060"/>
              </a:solidFill>
              <a:latin typeface="Comic Sans MS" pitchFamily="66" charset="0"/>
            </a:endParaRPr>
          </a:p>
          <a:p>
            <a:endParaRPr lang="en-GB" sz="6000" dirty="0" smtClean="0">
              <a:solidFill>
                <a:srgbClr val="002060"/>
              </a:solidFill>
              <a:latin typeface="Comic Sans MS" pitchFamily="66" charset="0"/>
            </a:endParaRPr>
          </a:p>
          <a:p>
            <a:endParaRPr lang="en-GB" sz="6000" dirty="0">
              <a:solidFill>
                <a:srgbClr val="002060"/>
              </a:solidFill>
              <a:latin typeface="Comic Sans MS" pitchFamily="66" charset="0"/>
            </a:endParaRPr>
          </a:p>
          <a:p>
            <a:endParaRPr lang="en-GB" sz="6000" dirty="0" smtClean="0">
              <a:solidFill>
                <a:srgbClr val="002060"/>
              </a:solidFill>
              <a:latin typeface="Comic Sans MS" pitchFamily="66" charset="0"/>
            </a:endParaRPr>
          </a:p>
          <a:p>
            <a:endParaRPr lang="en-GB" sz="6000" dirty="0">
              <a:solidFill>
                <a:srgbClr val="002060"/>
              </a:solidFill>
              <a:latin typeface="Comic Sans MS" pitchFamily="66" charset="0"/>
            </a:endParaRPr>
          </a:p>
          <a:p>
            <a:endParaRPr lang="en-GB" sz="6000" dirty="0" smtClean="0">
              <a:solidFill>
                <a:srgbClr val="002060"/>
              </a:solidFill>
              <a:latin typeface="Comic Sans MS" pitchFamily="66" charset="0"/>
            </a:endParaRPr>
          </a:p>
        </p:txBody>
      </p:sp>
      <p:sp>
        <p:nvSpPr>
          <p:cNvPr id="5" name="Subtitle 2"/>
          <p:cNvSpPr txBox="1">
            <a:spLocks/>
          </p:cNvSpPr>
          <p:nvPr/>
        </p:nvSpPr>
        <p:spPr>
          <a:xfrm>
            <a:off x="323528" y="2420888"/>
            <a:ext cx="3816424"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1" i="0" u="none" strike="noStrike" kern="1200" cap="none" spc="0" normalizeH="0" baseline="0" noProof="0" dirty="0" smtClean="0">
                <a:ln>
                  <a:noFill/>
                </a:ln>
                <a:solidFill>
                  <a:srgbClr val="002060"/>
                </a:solidFill>
                <a:effectLst/>
                <a:uLnTx/>
                <a:uFillTx/>
                <a:latin typeface="Comic Sans MS" pitchFamily="66" charset="0"/>
                <a:ea typeface="+mn-ea"/>
                <a:cs typeface="+mn-cs"/>
              </a:rPr>
              <a:t>Repeated addition:</a:t>
            </a:r>
          </a:p>
          <a:p>
            <a:pPr algn="ctr">
              <a:spcBef>
                <a:spcPct val="20000"/>
              </a:spcBef>
            </a:pPr>
            <a:r>
              <a:rPr lang="en-GB" sz="4000" dirty="0" smtClean="0">
                <a:solidFill>
                  <a:srgbClr val="FF0000"/>
                </a:solidFill>
                <a:latin typeface="Comic Sans MS" pitchFamily="66" charset="0"/>
              </a:rPr>
              <a:t>5 x 3 =</a:t>
            </a:r>
          </a:p>
          <a:p>
            <a:pPr algn="ctr">
              <a:spcBef>
                <a:spcPct val="20000"/>
              </a:spcBef>
            </a:pPr>
            <a:endParaRPr lang="en-GB" sz="2000" dirty="0" smtClean="0">
              <a:solidFill>
                <a:srgbClr val="FF0000"/>
              </a:solidFill>
              <a:latin typeface="Comic Sans MS" pitchFamily="66" charset="0"/>
            </a:endParaRPr>
          </a:p>
          <a:p>
            <a:pPr algn="ctr">
              <a:spcBef>
                <a:spcPct val="20000"/>
              </a:spcBef>
            </a:pPr>
            <a:r>
              <a:rPr lang="en-GB" sz="5400" dirty="0" smtClean="0">
                <a:solidFill>
                  <a:srgbClr val="FF0000"/>
                </a:solidFill>
                <a:latin typeface="Comic Sans MS" pitchFamily="66" charset="0"/>
              </a:rPr>
              <a:t>5 + 5 + 5</a:t>
            </a:r>
          </a:p>
          <a:p>
            <a:pPr algn="ctr">
              <a:spcBef>
                <a:spcPct val="20000"/>
              </a:spcBef>
            </a:pPr>
            <a:endParaRPr lang="en-GB" sz="2400" dirty="0" smtClean="0">
              <a:solidFill>
                <a:srgbClr val="FF000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6" name="Subtitle 2"/>
          <p:cNvSpPr txBox="1">
            <a:spLocks/>
          </p:cNvSpPr>
          <p:nvPr/>
        </p:nvSpPr>
        <p:spPr>
          <a:xfrm>
            <a:off x="4716016" y="2420888"/>
            <a:ext cx="3816424"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sz="3200" b="1" noProof="0" dirty="0" smtClean="0">
                <a:solidFill>
                  <a:srgbClr val="002060"/>
                </a:solidFill>
                <a:latin typeface="Comic Sans MS" pitchFamily="66" charset="0"/>
              </a:rPr>
              <a:t>How many in…</a:t>
            </a:r>
            <a:endParaRPr kumimoji="0" lang="en-GB" sz="3200" b="1"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algn="ctr">
              <a:spcBef>
                <a:spcPct val="20000"/>
              </a:spcBef>
            </a:pPr>
            <a:r>
              <a:rPr lang="en-GB" sz="4000" dirty="0" smtClean="0">
                <a:solidFill>
                  <a:srgbClr val="FF0000"/>
                </a:solidFill>
                <a:latin typeface="Comic Sans MS" pitchFamily="66" charset="0"/>
              </a:rPr>
              <a:t>three lots of five?</a:t>
            </a:r>
          </a:p>
          <a:p>
            <a:pPr algn="ctr">
              <a:spcBef>
                <a:spcPct val="20000"/>
              </a:spcBef>
            </a:pPr>
            <a:endParaRPr lang="en-GB" sz="2000" dirty="0" smtClean="0">
              <a:solidFill>
                <a:srgbClr val="FF0000"/>
              </a:solidFill>
              <a:latin typeface="Comic Sans MS" pitchFamily="66" charset="0"/>
            </a:endParaRPr>
          </a:p>
          <a:p>
            <a:pPr algn="ctr">
              <a:spcBef>
                <a:spcPct val="20000"/>
              </a:spcBef>
            </a:pPr>
            <a:endParaRPr lang="en-GB" sz="2400" dirty="0" smtClean="0">
              <a:solidFill>
                <a:srgbClr val="FF000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pic>
        <p:nvPicPr>
          <p:cNvPr id="60418" name="Picture 2" descr="http://us.cdn2.123rf.com/168nwm/mauhorng/mauhorng0806/mauhorng080600054/3141988-five-soft-sweet-arranged-as-olympic-logo-on-white-background.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067944" y="4365104"/>
            <a:ext cx="1600200" cy="1076326"/>
          </a:xfrm>
          <a:prstGeom prst="rect">
            <a:avLst/>
          </a:prstGeom>
          <a:noFill/>
        </p:spPr>
      </p:pic>
      <p:pic>
        <p:nvPicPr>
          <p:cNvPr id="8" name="Picture 2" descr="http://us.cdn2.123rf.com/168nwm/mauhorng/mauhorng0806/mauhorng080600054/3141988-five-soft-sweet-arranged-as-olympic-logo-on-white-background.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796136" y="4365104"/>
            <a:ext cx="1600200" cy="1076326"/>
          </a:xfrm>
          <a:prstGeom prst="rect">
            <a:avLst/>
          </a:prstGeom>
          <a:noFill/>
        </p:spPr>
      </p:pic>
      <p:pic>
        <p:nvPicPr>
          <p:cNvPr id="9" name="Picture 2" descr="http://us.cdn2.123rf.com/168nwm/mauhorng/mauhorng0806/mauhorng080600054/3141988-five-soft-sweet-arranged-as-olympic-logo-on-white-background.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7543800" y="4437112"/>
            <a:ext cx="1600200" cy="1076326"/>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243408"/>
            <a:ext cx="9144000" cy="1470025"/>
          </a:xfrm>
        </p:spPr>
        <p:txBody>
          <a:bodyPr>
            <a:noAutofit/>
          </a:bodyPr>
          <a:lstStyle/>
          <a:p>
            <a:r>
              <a:rPr lang="en-GB" sz="6000" b="1" dirty="0" smtClean="0">
                <a:solidFill>
                  <a:srgbClr val="002060"/>
                </a:solidFill>
                <a:latin typeface="Comic Sans MS" pitchFamily="66" charset="0"/>
              </a:rPr>
              <a:t>Grid Method</a:t>
            </a:r>
            <a:endParaRPr lang="en-GB" sz="6000" b="1" dirty="0">
              <a:solidFill>
                <a:srgbClr val="002060"/>
              </a:solidFill>
              <a:latin typeface="Comic Sans MS" pitchFamily="66" charset="0"/>
            </a:endParaRPr>
          </a:p>
        </p:txBody>
      </p:sp>
      <p:sp>
        <p:nvSpPr>
          <p:cNvPr id="4" name="Subtitle 2"/>
          <p:cNvSpPr>
            <a:spLocks noGrp="1"/>
          </p:cNvSpPr>
          <p:nvPr>
            <p:ph type="subTitle" idx="1"/>
          </p:nvPr>
        </p:nvSpPr>
        <p:spPr>
          <a:xfrm>
            <a:off x="0" y="1124744"/>
            <a:ext cx="9144000" cy="1872208"/>
          </a:xfrm>
        </p:spPr>
        <p:txBody>
          <a:bodyPr>
            <a:noAutofit/>
          </a:bodyPr>
          <a:lstStyle/>
          <a:p>
            <a:r>
              <a:rPr lang="en-GB" sz="2400" dirty="0" smtClean="0">
                <a:solidFill>
                  <a:srgbClr val="002060"/>
                </a:solidFill>
                <a:latin typeface="Comic Sans MS" pitchFamily="66" charset="0"/>
              </a:rPr>
              <a:t>Once again, the grid method relies on children understanding place value. The grid partitions numbers to allow children to multiply smaller chunks of a problem. </a:t>
            </a:r>
            <a:endParaRPr lang="en-GB" sz="4800" dirty="0" smtClean="0">
              <a:solidFill>
                <a:srgbClr val="002060"/>
              </a:solidFill>
              <a:latin typeface="Comic Sans MS" pitchFamily="66" charset="0"/>
            </a:endParaRPr>
          </a:p>
        </p:txBody>
      </p:sp>
      <p:cxnSp>
        <p:nvCxnSpPr>
          <p:cNvPr id="6" name="Straight Connector 5"/>
          <p:cNvCxnSpPr/>
          <p:nvPr/>
        </p:nvCxnSpPr>
        <p:spPr>
          <a:xfrm>
            <a:off x="2915816" y="2564904"/>
            <a:ext cx="0" cy="3600400"/>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499992" y="2564904"/>
            <a:ext cx="0" cy="3600400"/>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1691680" y="3573016"/>
            <a:ext cx="4392488" cy="8384"/>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1691680" y="4797152"/>
            <a:ext cx="4392488" cy="8384"/>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12" name="Subtitle 2"/>
          <p:cNvSpPr txBox="1">
            <a:spLocks/>
          </p:cNvSpPr>
          <p:nvPr/>
        </p:nvSpPr>
        <p:spPr>
          <a:xfrm>
            <a:off x="4895528" y="5921896"/>
            <a:ext cx="424847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23 x 12 = 276</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3" name="Subtitle 2"/>
          <p:cNvSpPr txBox="1">
            <a:spLocks/>
          </p:cNvSpPr>
          <p:nvPr/>
        </p:nvSpPr>
        <p:spPr>
          <a:xfrm>
            <a:off x="1619672" y="2492896"/>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x</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4" name="Subtitle 2"/>
          <p:cNvSpPr txBox="1">
            <a:spLocks/>
          </p:cNvSpPr>
          <p:nvPr/>
        </p:nvSpPr>
        <p:spPr>
          <a:xfrm>
            <a:off x="3059832" y="2492896"/>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20</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5" name="Subtitle 2"/>
          <p:cNvSpPr txBox="1">
            <a:spLocks/>
          </p:cNvSpPr>
          <p:nvPr/>
        </p:nvSpPr>
        <p:spPr>
          <a:xfrm>
            <a:off x="4572000" y="2492896"/>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3</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6" name="Subtitle 2"/>
          <p:cNvSpPr txBox="1">
            <a:spLocks/>
          </p:cNvSpPr>
          <p:nvPr/>
        </p:nvSpPr>
        <p:spPr>
          <a:xfrm>
            <a:off x="1547664" y="3717032"/>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10</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7" name="Subtitle 2"/>
          <p:cNvSpPr txBox="1">
            <a:spLocks/>
          </p:cNvSpPr>
          <p:nvPr/>
        </p:nvSpPr>
        <p:spPr>
          <a:xfrm>
            <a:off x="1619672" y="5013176"/>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2</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8" name="Subtitle 2"/>
          <p:cNvSpPr txBox="1">
            <a:spLocks/>
          </p:cNvSpPr>
          <p:nvPr/>
        </p:nvSpPr>
        <p:spPr>
          <a:xfrm>
            <a:off x="2915816" y="3717032"/>
            <a:ext cx="1656184" cy="936104"/>
          </a:xfrm>
          <a:prstGeom prst="rect">
            <a:avLst/>
          </a:prstGeom>
        </p:spPr>
        <p:txBody>
          <a:bodyPr vert="horz" lIns="91440" tIns="45720" rIns="91440" bIns="45720" rtlCol="0">
            <a:noAutofit/>
          </a:bodyPr>
          <a:lstStyle/>
          <a:p>
            <a:pPr lvl="0" algn="ctr">
              <a:spcBef>
                <a:spcPct val="20000"/>
              </a:spcBef>
            </a:pPr>
            <a:r>
              <a:rPr lang="en-GB" sz="6000" dirty="0" smtClean="0">
                <a:solidFill>
                  <a:srgbClr val="FF0000"/>
                </a:solidFill>
                <a:latin typeface="Comic Sans MS" pitchFamily="66" charset="0"/>
              </a:rPr>
              <a:t>200</a:t>
            </a:r>
            <a:endParaRPr kumimoji="0" lang="en-GB" sz="6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9" name="Subtitle 2"/>
          <p:cNvSpPr txBox="1">
            <a:spLocks/>
          </p:cNvSpPr>
          <p:nvPr/>
        </p:nvSpPr>
        <p:spPr>
          <a:xfrm>
            <a:off x="4355976" y="3717032"/>
            <a:ext cx="1656184" cy="936104"/>
          </a:xfrm>
          <a:prstGeom prst="rect">
            <a:avLst/>
          </a:prstGeom>
        </p:spPr>
        <p:txBody>
          <a:bodyPr vert="horz" lIns="91440" tIns="45720" rIns="91440" bIns="45720" rtlCol="0">
            <a:noAutofit/>
          </a:bodyPr>
          <a:lstStyle/>
          <a:p>
            <a:pPr lvl="0" algn="ctr">
              <a:spcBef>
                <a:spcPct val="20000"/>
              </a:spcBef>
            </a:pPr>
            <a:r>
              <a:rPr lang="en-GB" sz="6000" dirty="0" smtClean="0">
                <a:solidFill>
                  <a:srgbClr val="FF0000"/>
                </a:solidFill>
                <a:latin typeface="Comic Sans MS" pitchFamily="66" charset="0"/>
              </a:rPr>
              <a:t>30</a:t>
            </a:r>
            <a:endParaRPr kumimoji="0" lang="en-GB" sz="6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0" name="Subtitle 2"/>
          <p:cNvSpPr txBox="1">
            <a:spLocks/>
          </p:cNvSpPr>
          <p:nvPr/>
        </p:nvSpPr>
        <p:spPr>
          <a:xfrm>
            <a:off x="4139952" y="4941168"/>
            <a:ext cx="1656184" cy="936104"/>
          </a:xfrm>
          <a:prstGeom prst="rect">
            <a:avLst/>
          </a:prstGeom>
        </p:spPr>
        <p:txBody>
          <a:bodyPr vert="horz" lIns="91440" tIns="45720" rIns="91440" bIns="45720" rtlCol="0">
            <a:noAutofit/>
          </a:bodyPr>
          <a:lstStyle/>
          <a:p>
            <a:pPr lvl="0" algn="ctr">
              <a:spcBef>
                <a:spcPct val="20000"/>
              </a:spcBef>
            </a:pPr>
            <a:r>
              <a:rPr lang="en-GB" sz="6000" dirty="0" smtClean="0">
                <a:solidFill>
                  <a:srgbClr val="FF0000"/>
                </a:solidFill>
                <a:latin typeface="Comic Sans MS" pitchFamily="66" charset="0"/>
              </a:rPr>
              <a:t>6</a:t>
            </a:r>
            <a:endParaRPr kumimoji="0" lang="en-GB" sz="6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1" name="Subtitle 2"/>
          <p:cNvSpPr txBox="1">
            <a:spLocks/>
          </p:cNvSpPr>
          <p:nvPr/>
        </p:nvSpPr>
        <p:spPr>
          <a:xfrm>
            <a:off x="2915816" y="4941168"/>
            <a:ext cx="1656184" cy="936104"/>
          </a:xfrm>
          <a:prstGeom prst="rect">
            <a:avLst/>
          </a:prstGeom>
        </p:spPr>
        <p:txBody>
          <a:bodyPr vert="horz" lIns="91440" tIns="45720" rIns="91440" bIns="45720" rtlCol="0">
            <a:noAutofit/>
          </a:bodyPr>
          <a:lstStyle/>
          <a:p>
            <a:pPr lvl="0" algn="ctr">
              <a:spcBef>
                <a:spcPct val="20000"/>
              </a:spcBef>
            </a:pPr>
            <a:r>
              <a:rPr lang="en-GB" sz="6000" dirty="0" smtClean="0">
                <a:solidFill>
                  <a:srgbClr val="FF0000"/>
                </a:solidFill>
                <a:latin typeface="Comic Sans MS" pitchFamily="66" charset="0"/>
              </a:rPr>
              <a:t>40</a:t>
            </a:r>
            <a:endParaRPr kumimoji="0" lang="en-GB" sz="6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2" name="Subtitle 2"/>
          <p:cNvSpPr txBox="1">
            <a:spLocks/>
          </p:cNvSpPr>
          <p:nvPr/>
        </p:nvSpPr>
        <p:spPr>
          <a:xfrm>
            <a:off x="6156176" y="2564904"/>
            <a:ext cx="1656184" cy="936104"/>
          </a:xfrm>
          <a:prstGeom prst="rect">
            <a:avLst/>
          </a:prstGeom>
        </p:spPr>
        <p:txBody>
          <a:bodyPr vert="horz" lIns="91440" tIns="45720" rIns="91440" bIns="45720" rtlCol="0">
            <a:noAutofit/>
          </a:bodyPr>
          <a:lstStyle/>
          <a:p>
            <a:pPr lvl="0" algn="r">
              <a:spcBef>
                <a:spcPct val="20000"/>
              </a:spcBef>
            </a:pPr>
            <a:r>
              <a:rPr lang="en-GB" sz="3200" dirty="0" smtClean="0">
                <a:solidFill>
                  <a:srgbClr val="FF0000"/>
                </a:solidFill>
                <a:latin typeface="Comic Sans MS" pitchFamily="66" charset="0"/>
              </a:rPr>
              <a:t>200</a:t>
            </a:r>
          </a:p>
          <a:p>
            <a:pPr lvl="0" algn="r">
              <a:spcBef>
                <a:spcPct val="20000"/>
              </a:spcBef>
            </a:pPr>
            <a:r>
              <a:rPr lang="en-GB" sz="3200" dirty="0" smtClean="0">
                <a:solidFill>
                  <a:srgbClr val="FF0000"/>
                </a:solidFill>
                <a:latin typeface="Comic Sans MS" pitchFamily="66" charset="0"/>
              </a:rPr>
              <a:t>40</a:t>
            </a:r>
          </a:p>
          <a:p>
            <a:pPr lvl="0" algn="r">
              <a:spcBef>
                <a:spcPct val="20000"/>
              </a:spcBef>
            </a:pPr>
            <a:r>
              <a:rPr lang="en-GB" sz="3200" dirty="0" smtClean="0">
                <a:solidFill>
                  <a:srgbClr val="FF0000"/>
                </a:solidFill>
                <a:latin typeface="Comic Sans MS" pitchFamily="66" charset="0"/>
              </a:rPr>
              <a:t>30</a:t>
            </a:r>
          </a:p>
          <a:p>
            <a:pPr lvl="0" algn="r">
              <a:spcBef>
                <a:spcPct val="20000"/>
              </a:spcBef>
            </a:pPr>
            <a:r>
              <a:rPr lang="en-GB" sz="3200" dirty="0" smtClean="0">
                <a:solidFill>
                  <a:srgbClr val="FF0000"/>
                </a:solidFill>
                <a:latin typeface="Comic Sans MS" pitchFamily="66" charset="0"/>
              </a:rPr>
              <a:t>+6</a:t>
            </a:r>
          </a:p>
          <a:p>
            <a:pPr lvl="0" algn="r">
              <a:spcBef>
                <a:spcPct val="20000"/>
              </a:spcBef>
            </a:pPr>
            <a:r>
              <a:rPr lang="en-GB" sz="3200" u="sng" noProof="0" dirty="0" smtClean="0">
                <a:solidFill>
                  <a:srgbClr val="FF0000"/>
                </a:solidFill>
                <a:latin typeface="Comic Sans MS" pitchFamily="66" charset="0"/>
              </a:rPr>
              <a:t>276</a:t>
            </a:r>
            <a:endParaRPr kumimoji="0" lang="en-GB" sz="3200" b="0" i="0" u="sng" kern="1200" cap="none" spc="0" normalizeH="0" baseline="0" noProof="0" dirty="0" smtClean="0">
              <a:ln>
                <a:noFill/>
              </a:ln>
              <a:solidFill>
                <a:srgbClr val="FF0000"/>
              </a:solidFill>
              <a:effectLst/>
              <a:uLnTx/>
              <a:uFillTx/>
              <a:latin typeface="Comic Sans MS" pitchFamily="66" charset="0"/>
              <a:ea typeface="+mn-ea"/>
              <a:cs typeface="+mn-cs"/>
            </a:endParaRPr>
          </a:p>
        </p:txBody>
      </p:sp>
      <p:cxnSp>
        <p:nvCxnSpPr>
          <p:cNvPr id="24" name="Straight Connector 23"/>
          <p:cNvCxnSpPr/>
          <p:nvPr/>
        </p:nvCxnSpPr>
        <p:spPr>
          <a:xfrm>
            <a:off x="7020272" y="4941168"/>
            <a:ext cx="72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489297"/>
            <a:ext cx="9144000" cy="1470025"/>
          </a:xfrm>
        </p:spPr>
        <p:txBody>
          <a:bodyPr>
            <a:noAutofit/>
          </a:bodyPr>
          <a:lstStyle/>
          <a:p>
            <a:r>
              <a:rPr lang="en-GB" b="1" dirty="0" smtClean="0">
                <a:solidFill>
                  <a:srgbClr val="002060"/>
                </a:solidFill>
                <a:latin typeface="Comic Sans MS" pitchFamily="66" charset="0"/>
              </a:rPr>
              <a:t>How to use the grid method</a:t>
            </a:r>
            <a:endParaRPr lang="en-GB" b="1" dirty="0">
              <a:solidFill>
                <a:srgbClr val="002060"/>
              </a:solidFill>
              <a:latin typeface="Comic Sans MS" pitchFamily="66" charset="0"/>
            </a:endParaRPr>
          </a:p>
        </p:txBody>
      </p:sp>
      <p:sp>
        <p:nvSpPr>
          <p:cNvPr id="4" name="Subtitle 2"/>
          <p:cNvSpPr>
            <a:spLocks noGrp="1"/>
          </p:cNvSpPr>
          <p:nvPr>
            <p:ph type="subTitle" idx="1"/>
          </p:nvPr>
        </p:nvSpPr>
        <p:spPr>
          <a:xfrm>
            <a:off x="0" y="476672"/>
            <a:ext cx="9144000" cy="1440160"/>
          </a:xfrm>
        </p:spPr>
        <p:txBody>
          <a:bodyPr>
            <a:noAutofit/>
          </a:bodyPr>
          <a:lstStyle/>
          <a:p>
            <a:r>
              <a:rPr lang="en-GB" sz="2800" dirty="0" smtClean="0">
                <a:solidFill>
                  <a:srgbClr val="FF0000"/>
                </a:solidFill>
                <a:latin typeface="Comic Sans MS" pitchFamily="66" charset="0"/>
              </a:rPr>
              <a:t>Solving … 23 x 12 =</a:t>
            </a:r>
          </a:p>
          <a:p>
            <a:r>
              <a:rPr lang="en-GB" sz="1800" dirty="0" smtClean="0">
                <a:solidFill>
                  <a:srgbClr val="002060"/>
                </a:solidFill>
                <a:latin typeface="Comic Sans MS" pitchFamily="66" charset="0"/>
              </a:rPr>
              <a:t>1. Begin by drawing a grid with your multiplication symbol in the top right corner. </a:t>
            </a:r>
            <a:endParaRPr lang="en-GB" sz="4000" dirty="0" smtClean="0">
              <a:solidFill>
                <a:srgbClr val="002060"/>
              </a:solidFill>
              <a:latin typeface="Comic Sans MS" pitchFamily="66" charset="0"/>
            </a:endParaRPr>
          </a:p>
        </p:txBody>
      </p:sp>
      <p:cxnSp>
        <p:nvCxnSpPr>
          <p:cNvPr id="6" name="Straight Connector 5"/>
          <p:cNvCxnSpPr/>
          <p:nvPr/>
        </p:nvCxnSpPr>
        <p:spPr>
          <a:xfrm>
            <a:off x="2915816" y="2564904"/>
            <a:ext cx="0" cy="3600400"/>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499992" y="2564904"/>
            <a:ext cx="0" cy="3600400"/>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1691680" y="3573016"/>
            <a:ext cx="4392488" cy="8384"/>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1691680" y="4797152"/>
            <a:ext cx="4392488" cy="8384"/>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12" name="Subtitle 2"/>
          <p:cNvSpPr txBox="1">
            <a:spLocks/>
          </p:cNvSpPr>
          <p:nvPr/>
        </p:nvSpPr>
        <p:spPr>
          <a:xfrm>
            <a:off x="4895528" y="5921896"/>
            <a:ext cx="424847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23 x 12 = 276</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3" name="Subtitle 2"/>
          <p:cNvSpPr txBox="1">
            <a:spLocks/>
          </p:cNvSpPr>
          <p:nvPr/>
        </p:nvSpPr>
        <p:spPr>
          <a:xfrm>
            <a:off x="1619672" y="2492896"/>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x</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4" name="Subtitle 2"/>
          <p:cNvSpPr txBox="1">
            <a:spLocks/>
          </p:cNvSpPr>
          <p:nvPr/>
        </p:nvSpPr>
        <p:spPr>
          <a:xfrm>
            <a:off x="3059832" y="2492896"/>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20</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5" name="Subtitle 2"/>
          <p:cNvSpPr txBox="1">
            <a:spLocks/>
          </p:cNvSpPr>
          <p:nvPr/>
        </p:nvSpPr>
        <p:spPr>
          <a:xfrm>
            <a:off x="4572000" y="2492896"/>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3</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6" name="Subtitle 2"/>
          <p:cNvSpPr txBox="1">
            <a:spLocks/>
          </p:cNvSpPr>
          <p:nvPr/>
        </p:nvSpPr>
        <p:spPr>
          <a:xfrm>
            <a:off x="1547664" y="3717032"/>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10</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7" name="Subtitle 2"/>
          <p:cNvSpPr txBox="1">
            <a:spLocks/>
          </p:cNvSpPr>
          <p:nvPr/>
        </p:nvSpPr>
        <p:spPr>
          <a:xfrm>
            <a:off x="1619672" y="5013176"/>
            <a:ext cx="1296144" cy="936104"/>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2</a:t>
            </a:r>
            <a:endPar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8" name="Subtitle 2"/>
          <p:cNvSpPr txBox="1">
            <a:spLocks/>
          </p:cNvSpPr>
          <p:nvPr/>
        </p:nvSpPr>
        <p:spPr>
          <a:xfrm>
            <a:off x="2915816" y="3717032"/>
            <a:ext cx="1656184" cy="936104"/>
          </a:xfrm>
          <a:prstGeom prst="rect">
            <a:avLst/>
          </a:prstGeom>
        </p:spPr>
        <p:txBody>
          <a:bodyPr vert="horz" lIns="91440" tIns="45720" rIns="91440" bIns="45720" rtlCol="0">
            <a:noAutofit/>
          </a:bodyPr>
          <a:lstStyle/>
          <a:p>
            <a:pPr lvl="0" algn="ctr">
              <a:spcBef>
                <a:spcPct val="20000"/>
              </a:spcBef>
            </a:pPr>
            <a:r>
              <a:rPr lang="en-GB" sz="6000" dirty="0" smtClean="0">
                <a:solidFill>
                  <a:srgbClr val="FF0000"/>
                </a:solidFill>
                <a:latin typeface="Comic Sans MS" pitchFamily="66" charset="0"/>
              </a:rPr>
              <a:t>200</a:t>
            </a:r>
            <a:endParaRPr kumimoji="0" lang="en-GB" sz="6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9" name="Subtitle 2"/>
          <p:cNvSpPr txBox="1">
            <a:spLocks/>
          </p:cNvSpPr>
          <p:nvPr/>
        </p:nvSpPr>
        <p:spPr>
          <a:xfrm>
            <a:off x="4355976" y="3717032"/>
            <a:ext cx="1656184" cy="936104"/>
          </a:xfrm>
          <a:prstGeom prst="rect">
            <a:avLst/>
          </a:prstGeom>
        </p:spPr>
        <p:txBody>
          <a:bodyPr vert="horz" lIns="91440" tIns="45720" rIns="91440" bIns="45720" rtlCol="0">
            <a:noAutofit/>
          </a:bodyPr>
          <a:lstStyle/>
          <a:p>
            <a:pPr lvl="0" algn="ctr">
              <a:spcBef>
                <a:spcPct val="20000"/>
              </a:spcBef>
            </a:pPr>
            <a:r>
              <a:rPr lang="en-GB" sz="6000" dirty="0" smtClean="0">
                <a:solidFill>
                  <a:srgbClr val="FF0000"/>
                </a:solidFill>
                <a:latin typeface="Comic Sans MS" pitchFamily="66" charset="0"/>
              </a:rPr>
              <a:t>30</a:t>
            </a:r>
            <a:endParaRPr kumimoji="0" lang="en-GB" sz="6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0" name="Subtitle 2"/>
          <p:cNvSpPr txBox="1">
            <a:spLocks/>
          </p:cNvSpPr>
          <p:nvPr/>
        </p:nvSpPr>
        <p:spPr>
          <a:xfrm>
            <a:off x="4139952" y="4941168"/>
            <a:ext cx="1656184" cy="936104"/>
          </a:xfrm>
          <a:prstGeom prst="rect">
            <a:avLst/>
          </a:prstGeom>
        </p:spPr>
        <p:txBody>
          <a:bodyPr vert="horz" lIns="91440" tIns="45720" rIns="91440" bIns="45720" rtlCol="0">
            <a:noAutofit/>
          </a:bodyPr>
          <a:lstStyle/>
          <a:p>
            <a:pPr lvl="0" algn="ctr">
              <a:spcBef>
                <a:spcPct val="20000"/>
              </a:spcBef>
            </a:pPr>
            <a:r>
              <a:rPr lang="en-GB" sz="6000" dirty="0" smtClean="0">
                <a:solidFill>
                  <a:srgbClr val="FF0000"/>
                </a:solidFill>
                <a:latin typeface="Comic Sans MS" pitchFamily="66" charset="0"/>
              </a:rPr>
              <a:t>6</a:t>
            </a:r>
            <a:endParaRPr kumimoji="0" lang="en-GB" sz="6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1" name="Subtitle 2"/>
          <p:cNvSpPr txBox="1">
            <a:spLocks/>
          </p:cNvSpPr>
          <p:nvPr/>
        </p:nvSpPr>
        <p:spPr>
          <a:xfrm>
            <a:off x="2915816" y="4941168"/>
            <a:ext cx="1656184" cy="936104"/>
          </a:xfrm>
          <a:prstGeom prst="rect">
            <a:avLst/>
          </a:prstGeom>
        </p:spPr>
        <p:txBody>
          <a:bodyPr vert="horz" lIns="91440" tIns="45720" rIns="91440" bIns="45720" rtlCol="0">
            <a:noAutofit/>
          </a:bodyPr>
          <a:lstStyle/>
          <a:p>
            <a:pPr lvl="0" algn="ctr">
              <a:spcBef>
                <a:spcPct val="20000"/>
              </a:spcBef>
            </a:pPr>
            <a:r>
              <a:rPr lang="en-GB" sz="6000" dirty="0" smtClean="0">
                <a:solidFill>
                  <a:srgbClr val="FF0000"/>
                </a:solidFill>
                <a:latin typeface="Comic Sans MS" pitchFamily="66" charset="0"/>
              </a:rPr>
              <a:t>40</a:t>
            </a:r>
            <a:endParaRPr kumimoji="0" lang="en-GB" sz="6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2" name="Subtitle 2"/>
          <p:cNvSpPr txBox="1">
            <a:spLocks/>
          </p:cNvSpPr>
          <p:nvPr/>
        </p:nvSpPr>
        <p:spPr>
          <a:xfrm>
            <a:off x="6156176" y="2564904"/>
            <a:ext cx="1656184" cy="936104"/>
          </a:xfrm>
          <a:prstGeom prst="rect">
            <a:avLst/>
          </a:prstGeom>
        </p:spPr>
        <p:txBody>
          <a:bodyPr vert="horz" lIns="91440" tIns="45720" rIns="91440" bIns="45720" rtlCol="0">
            <a:noAutofit/>
          </a:bodyPr>
          <a:lstStyle/>
          <a:p>
            <a:pPr lvl="0" algn="r">
              <a:spcBef>
                <a:spcPct val="20000"/>
              </a:spcBef>
            </a:pPr>
            <a:r>
              <a:rPr lang="en-GB" sz="3200" dirty="0" smtClean="0">
                <a:solidFill>
                  <a:srgbClr val="FF0000"/>
                </a:solidFill>
                <a:latin typeface="Comic Sans MS" pitchFamily="66" charset="0"/>
              </a:rPr>
              <a:t>200</a:t>
            </a:r>
          </a:p>
          <a:p>
            <a:pPr lvl="0" algn="r">
              <a:spcBef>
                <a:spcPct val="20000"/>
              </a:spcBef>
            </a:pPr>
            <a:r>
              <a:rPr lang="en-GB" sz="3200" dirty="0" smtClean="0">
                <a:solidFill>
                  <a:srgbClr val="FF0000"/>
                </a:solidFill>
                <a:latin typeface="Comic Sans MS" pitchFamily="66" charset="0"/>
              </a:rPr>
              <a:t>40</a:t>
            </a:r>
          </a:p>
          <a:p>
            <a:pPr lvl="0" algn="r">
              <a:spcBef>
                <a:spcPct val="20000"/>
              </a:spcBef>
            </a:pPr>
            <a:r>
              <a:rPr lang="en-GB" sz="3200" dirty="0" smtClean="0">
                <a:solidFill>
                  <a:srgbClr val="FF0000"/>
                </a:solidFill>
                <a:latin typeface="Comic Sans MS" pitchFamily="66" charset="0"/>
              </a:rPr>
              <a:t>30</a:t>
            </a:r>
          </a:p>
          <a:p>
            <a:pPr lvl="0" algn="r">
              <a:spcBef>
                <a:spcPct val="20000"/>
              </a:spcBef>
            </a:pPr>
            <a:r>
              <a:rPr lang="en-GB" sz="3200" dirty="0" smtClean="0">
                <a:solidFill>
                  <a:srgbClr val="FF0000"/>
                </a:solidFill>
                <a:latin typeface="Comic Sans MS" pitchFamily="66" charset="0"/>
              </a:rPr>
              <a:t>+6</a:t>
            </a:r>
          </a:p>
          <a:p>
            <a:pPr lvl="0" algn="r">
              <a:spcBef>
                <a:spcPct val="20000"/>
              </a:spcBef>
            </a:pPr>
            <a:r>
              <a:rPr lang="en-GB" sz="3200" u="sng" noProof="0" dirty="0" smtClean="0">
                <a:solidFill>
                  <a:srgbClr val="FF0000"/>
                </a:solidFill>
                <a:latin typeface="Comic Sans MS" pitchFamily="66" charset="0"/>
              </a:rPr>
              <a:t>276</a:t>
            </a:r>
            <a:endParaRPr kumimoji="0" lang="en-GB" sz="3200" b="0" i="0" u="sng" kern="1200" cap="none" spc="0" normalizeH="0" baseline="0" noProof="0" dirty="0" smtClean="0">
              <a:ln>
                <a:noFill/>
              </a:ln>
              <a:solidFill>
                <a:srgbClr val="FF0000"/>
              </a:solidFill>
              <a:effectLst/>
              <a:uLnTx/>
              <a:uFillTx/>
              <a:latin typeface="Comic Sans MS" pitchFamily="66" charset="0"/>
              <a:ea typeface="+mn-ea"/>
              <a:cs typeface="+mn-cs"/>
            </a:endParaRPr>
          </a:p>
        </p:txBody>
      </p:sp>
      <p:cxnSp>
        <p:nvCxnSpPr>
          <p:cNvPr id="24" name="Straight Connector 23"/>
          <p:cNvCxnSpPr/>
          <p:nvPr/>
        </p:nvCxnSpPr>
        <p:spPr>
          <a:xfrm>
            <a:off x="7020272" y="4941168"/>
            <a:ext cx="72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ubtitle 2"/>
          <p:cNvSpPr txBox="1">
            <a:spLocks/>
          </p:cNvSpPr>
          <p:nvPr/>
        </p:nvSpPr>
        <p:spPr>
          <a:xfrm>
            <a:off x="0" y="1340768"/>
            <a:ext cx="9144000" cy="144016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smtClean="0">
                <a:ln>
                  <a:noFill/>
                </a:ln>
                <a:solidFill>
                  <a:srgbClr val="002060"/>
                </a:solidFill>
                <a:effectLst/>
                <a:uLnTx/>
                <a:uFillTx/>
                <a:latin typeface="Comic Sans MS" pitchFamily="66" charset="0"/>
                <a:ea typeface="+mn-ea"/>
                <a:cs typeface="+mn-cs"/>
              </a:rPr>
              <a:t>2. Next,</a:t>
            </a:r>
            <a:r>
              <a:rPr kumimoji="0" lang="en-GB" b="0" i="0" u="none" strike="noStrike" kern="1200" cap="none" spc="0" normalizeH="0" noProof="0" dirty="0" smtClean="0">
                <a:ln>
                  <a:noFill/>
                </a:ln>
                <a:solidFill>
                  <a:srgbClr val="002060"/>
                </a:solidFill>
                <a:effectLst/>
                <a:uLnTx/>
                <a:uFillTx/>
                <a:latin typeface="Comic Sans MS" pitchFamily="66" charset="0"/>
                <a:ea typeface="+mn-ea"/>
                <a:cs typeface="+mn-cs"/>
              </a:rPr>
              <a:t> look at the number of digits in figures you have. You then need to draw the same number of rows/columns (e.g. a two digit number needs two columns) </a:t>
            </a:r>
            <a:endParaRPr kumimoji="0" lang="en-GB" sz="4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25" name="Subtitle 2"/>
          <p:cNvSpPr txBox="1">
            <a:spLocks/>
          </p:cNvSpPr>
          <p:nvPr/>
        </p:nvSpPr>
        <p:spPr>
          <a:xfrm>
            <a:off x="0" y="1916832"/>
            <a:ext cx="9144000" cy="144016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smtClean="0">
                <a:ln>
                  <a:noFill/>
                </a:ln>
                <a:solidFill>
                  <a:srgbClr val="002060"/>
                </a:solidFill>
                <a:effectLst/>
                <a:uLnTx/>
                <a:uFillTx/>
                <a:latin typeface="Comic Sans MS" pitchFamily="66" charset="0"/>
                <a:ea typeface="+mn-ea"/>
                <a:cs typeface="+mn-cs"/>
              </a:rPr>
              <a:t>3. Now</a:t>
            </a:r>
            <a:r>
              <a:rPr kumimoji="0" lang="en-GB" b="0" i="0" u="none" strike="noStrike" kern="1200" cap="none" spc="0" normalizeH="0" noProof="0" dirty="0" smtClean="0">
                <a:ln>
                  <a:noFill/>
                </a:ln>
                <a:solidFill>
                  <a:srgbClr val="002060"/>
                </a:solidFill>
                <a:effectLst/>
                <a:uLnTx/>
                <a:uFillTx/>
                <a:latin typeface="Comic Sans MS" pitchFamily="66" charset="0"/>
                <a:ea typeface="+mn-ea"/>
                <a:cs typeface="+mn-cs"/>
              </a:rPr>
              <a:t> partition your numbers, breaking them up and displaying them on your grid (e.g. 23 becomes 20 and 3)</a:t>
            </a:r>
            <a:endParaRPr kumimoji="0" lang="en-GB" sz="4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26" name="Subtitle 2"/>
          <p:cNvSpPr txBox="1">
            <a:spLocks/>
          </p:cNvSpPr>
          <p:nvPr/>
        </p:nvSpPr>
        <p:spPr>
          <a:xfrm>
            <a:off x="0" y="2420888"/>
            <a:ext cx="1907704" cy="3456384"/>
          </a:xfrm>
          <a:prstGeom prst="rect">
            <a:avLst/>
          </a:prstGeom>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smtClean="0">
                <a:ln>
                  <a:noFill/>
                </a:ln>
                <a:solidFill>
                  <a:srgbClr val="002060"/>
                </a:solidFill>
                <a:effectLst/>
                <a:uLnTx/>
                <a:uFillTx/>
                <a:latin typeface="Comic Sans MS" pitchFamily="66" charset="0"/>
                <a:ea typeface="+mn-ea"/>
                <a:cs typeface="+mn-cs"/>
              </a:rPr>
              <a:t>4. Now</a:t>
            </a:r>
            <a:r>
              <a:rPr kumimoji="0" lang="en-GB" b="0" i="0" u="none" strike="noStrike" kern="1200" cap="none" spc="0" normalizeH="0" noProof="0" dirty="0" smtClean="0">
                <a:ln>
                  <a:noFill/>
                </a:ln>
                <a:solidFill>
                  <a:srgbClr val="002060"/>
                </a:solidFill>
                <a:effectLst/>
                <a:uLnTx/>
                <a:uFillTx/>
                <a:latin typeface="Comic Sans MS" pitchFamily="66" charset="0"/>
                <a:ea typeface="+mn-ea"/>
                <a:cs typeface="+mn-cs"/>
              </a:rPr>
              <a:t> multiply your numbers. Your answers should go in the space where your two numbers meet (for example, read across from 2 and down from 3. The space you meet in will show the answer to 2 x 3</a:t>
            </a:r>
            <a:endParaRPr kumimoji="0" lang="en-GB" sz="4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27" name="Subtitle 2"/>
          <p:cNvSpPr txBox="1">
            <a:spLocks/>
          </p:cNvSpPr>
          <p:nvPr/>
        </p:nvSpPr>
        <p:spPr>
          <a:xfrm>
            <a:off x="5652120" y="5417840"/>
            <a:ext cx="3491880" cy="2880320"/>
          </a:xfrm>
          <a:prstGeom prst="rect">
            <a:avLst/>
          </a:prstGeom>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b="0" i="0" u="none" strike="noStrike" kern="1200" cap="none" spc="0" normalizeH="0" baseline="0" noProof="0" dirty="0" smtClean="0">
                <a:ln>
                  <a:noFill/>
                </a:ln>
                <a:solidFill>
                  <a:srgbClr val="002060"/>
                </a:solidFill>
                <a:effectLst/>
                <a:uLnTx/>
                <a:uFillTx/>
                <a:latin typeface="Comic Sans MS" pitchFamily="66" charset="0"/>
                <a:ea typeface="+mn-ea"/>
                <a:cs typeface="+mn-cs"/>
              </a:rPr>
              <a:t>5. Now add all of your answers</a:t>
            </a:r>
            <a:r>
              <a:rPr kumimoji="0" lang="en-GB" b="0" i="0" u="none" strike="noStrike" kern="1200" cap="none" spc="0" normalizeH="0" noProof="0" dirty="0" smtClean="0">
                <a:ln>
                  <a:noFill/>
                </a:ln>
                <a:solidFill>
                  <a:srgbClr val="002060"/>
                </a:solidFill>
                <a:effectLst/>
                <a:uLnTx/>
                <a:uFillTx/>
                <a:latin typeface="Comic Sans MS" pitchFamily="66" charset="0"/>
                <a:ea typeface="+mn-ea"/>
                <a:cs typeface="+mn-cs"/>
              </a:rPr>
              <a:t> together. You’re done!</a:t>
            </a:r>
            <a:endParaRPr kumimoji="0" lang="en-GB" sz="4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1"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par>
                                <p:cTn id="55" presetID="1" presetClass="entr" presetSubtype="0" fill="hold" grpId="2" nodeType="withEffect">
                                  <p:stCondLst>
                                    <p:cond delay="0"/>
                                  </p:stCondLst>
                                  <p:childTnLst>
                                    <p:set>
                                      <p:cBhvr>
                                        <p:cTn id="56" dur="1" fill="hold">
                                          <p:stCondLst>
                                            <p:cond delay="0"/>
                                          </p:stCondLst>
                                        </p:cTn>
                                        <p:tgtEl>
                                          <p:spTgt spid="2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1" nodeType="clickEffect">
                                  <p:stCondLst>
                                    <p:cond delay="0"/>
                                  </p:stCondLst>
                                  <p:childTnLst>
                                    <p:set>
                                      <p:cBhvr>
                                        <p:cTn id="72" dur="1" fill="hold">
                                          <p:stCondLst>
                                            <p:cond delay="0"/>
                                          </p:stCondLst>
                                        </p:cTn>
                                        <p:tgtEl>
                                          <p:spTgt spid="27"/>
                                        </p:tgtEl>
                                        <p:attrNameLst>
                                          <p:attrName>style.visibility</p:attrName>
                                        </p:attrNameLst>
                                      </p:cBhvr>
                                      <p:to>
                                        <p:strVal val="visible"/>
                                      </p:to>
                                    </p:set>
                                  </p:childTnLst>
                                </p:cTn>
                              </p:par>
                              <p:par>
                                <p:cTn id="73" presetID="1" presetClass="entr" presetSubtype="0" fill="hold" grpId="2" nodeType="withEffect">
                                  <p:stCondLst>
                                    <p:cond delay="0"/>
                                  </p:stCondLst>
                                  <p:childTnLst>
                                    <p:set>
                                      <p:cBhvr>
                                        <p:cTn id="74" dur="1" fill="hold">
                                          <p:stCondLst>
                                            <p:cond delay="0"/>
                                          </p:stCondLst>
                                        </p:cTn>
                                        <p:tgtEl>
                                          <p:spTgt spid="2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2"/>
                                        </p:tgtEl>
                                        <p:attrNameLst>
                                          <p:attrName>style.visibility</p:attrName>
                                        </p:attrNameLst>
                                      </p:cBhvr>
                                      <p:to>
                                        <p:strVal val="visible"/>
                                      </p:to>
                                    </p:set>
                                  </p:childTnLst>
                                </p:cTn>
                              </p:par>
                              <p:par>
                                <p:cTn id="81" presetID="1" presetClass="entr" presetSubtype="0" fill="hold" grpId="3" nodeType="withEffect">
                                  <p:stCondLst>
                                    <p:cond delay="0"/>
                                  </p:stCondLst>
                                  <p:childTnLst>
                                    <p:set>
                                      <p:cBhvr>
                                        <p:cTn id="8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12" grpId="0"/>
      <p:bldP spid="13" grpId="0"/>
      <p:bldP spid="14" grpId="0"/>
      <p:bldP spid="15" grpId="0"/>
      <p:bldP spid="16" grpId="0"/>
      <p:bldP spid="17" grpId="0"/>
      <p:bldP spid="18" grpId="0"/>
      <p:bldP spid="19" grpId="0"/>
      <p:bldP spid="20" grpId="0"/>
      <p:bldP spid="21" grpId="0"/>
      <p:bldP spid="22" grpId="0"/>
      <p:bldP spid="23" grpId="0"/>
      <p:bldP spid="25" grpId="0"/>
      <p:bldP spid="25" grpId="1"/>
      <p:bldP spid="26" grpId="0"/>
      <p:bldP spid="26" grpId="1"/>
      <p:bldP spid="26" grpId="2"/>
      <p:bldP spid="27" grpId="0"/>
      <p:bldP spid="27" grpId="1"/>
      <p:bldP spid="27" grpId="2"/>
      <p:bldP spid="27" grpId="3"/>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4" name="Subtitle 2"/>
          <p:cNvSpPr>
            <a:spLocks noGrp="1"/>
          </p:cNvSpPr>
          <p:nvPr>
            <p:ph type="subTitle" idx="1"/>
          </p:nvPr>
        </p:nvSpPr>
        <p:spPr>
          <a:xfrm>
            <a:off x="0" y="404664"/>
            <a:ext cx="9144000" cy="2520280"/>
          </a:xfrm>
        </p:spPr>
        <p:txBody>
          <a:bodyPr>
            <a:noAutofit/>
          </a:bodyPr>
          <a:lstStyle/>
          <a:p>
            <a:r>
              <a:rPr lang="en-GB" sz="4000" dirty="0" smtClean="0">
                <a:solidFill>
                  <a:srgbClr val="002060"/>
                </a:solidFill>
                <a:latin typeface="Comic Sans MS" pitchFamily="66" charset="0"/>
              </a:rPr>
              <a:t>Your turn…</a:t>
            </a:r>
          </a:p>
          <a:p>
            <a:r>
              <a:rPr lang="en-GB" sz="7200" dirty="0" smtClean="0">
                <a:solidFill>
                  <a:srgbClr val="002060"/>
                </a:solidFill>
                <a:latin typeface="Comic Sans MS" pitchFamily="66" charset="0"/>
              </a:rPr>
              <a:t>32 x 45 =</a:t>
            </a:r>
          </a:p>
          <a:p>
            <a:r>
              <a:rPr lang="en-GB" sz="7200" dirty="0" smtClean="0">
                <a:solidFill>
                  <a:srgbClr val="002060"/>
                </a:solidFill>
                <a:latin typeface="Comic Sans MS" pitchFamily="66" charset="0"/>
              </a:rPr>
              <a:t>21 x 34 = </a:t>
            </a:r>
          </a:p>
          <a:p>
            <a:r>
              <a:rPr lang="en-GB" sz="7200" dirty="0" smtClean="0">
                <a:solidFill>
                  <a:srgbClr val="002060"/>
                </a:solidFill>
                <a:latin typeface="Comic Sans MS" pitchFamily="66" charset="0"/>
              </a:rPr>
              <a:t>434 x 221 =</a:t>
            </a:r>
          </a:p>
          <a:p>
            <a:endParaRPr lang="en-GB" sz="7200" dirty="0" smtClean="0">
              <a:solidFill>
                <a:srgbClr val="002060"/>
              </a:solidFill>
              <a:latin typeface="Comic Sans MS" pitchFamily="66" charset="0"/>
            </a:endParaRPr>
          </a:p>
          <a:p>
            <a:endParaRPr lang="en-GB" sz="7200" dirty="0" smtClean="0">
              <a:solidFill>
                <a:srgbClr val="002060"/>
              </a:solidFill>
              <a:latin typeface="Comic Sans MS" pitchFamily="66" charset="0"/>
            </a:endParaRPr>
          </a:p>
          <a:p>
            <a:endParaRPr lang="en-GB" sz="4800" dirty="0" smtClean="0">
              <a:solidFill>
                <a:srgbClr val="002060"/>
              </a:solidFill>
              <a:latin typeface="Comic Sans MS" pitchFamily="66" charset="0"/>
            </a:endParaRPr>
          </a:p>
        </p:txBody>
      </p:sp>
      <p:sp>
        <p:nvSpPr>
          <p:cNvPr id="9" name="Subtitle 2"/>
          <p:cNvSpPr txBox="1">
            <a:spLocks/>
          </p:cNvSpPr>
          <p:nvPr/>
        </p:nvSpPr>
        <p:spPr>
          <a:xfrm>
            <a:off x="0" y="2780928"/>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13" name="Subtitle 2"/>
          <p:cNvSpPr txBox="1">
            <a:spLocks/>
          </p:cNvSpPr>
          <p:nvPr/>
        </p:nvSpPr>
        <p:spPr>
          <a:xfrm>
            <a:off x="-36512" y="2924944"/>
            <a:ext cx="9144000" cy="2448272"/>
          </a:xfrm>
          <a:prstGeom prst="rect">
            <a:avLst/>
          </a:prstGeom>
        </p:spPr>
        <p:txBody>
          <a:bodyPr vert="horz" lIns="91440" tIns="45720" rIns="91440" bIns="45720" rtlCol="0">
            <a:noAutofit/>
          </a:bodyPr>
          <a:lstStyle/>
          <a:p>
            <a:pPr lvl="0" algn="ctr">
              <a:spcBef>
                <a:spcPct val="20000"/>
              </a:spcBef>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540568" y="332656"/>
            <a:ext cx="7772400" cy="1470025"/>
          </a:xfrm>
        </p:spPr>
        <p:txBody>
          <a:bodyPr>
            <a:noAutofit/>
          </a:bodyPr>
          <a:lstStyle/>
          <a:p>
            <a:r>
              <a:rPr lang="en-GB" sz="6000" b="1" dirty="0" smtClean="0">
                <a:solidFill>
                  <a:srgbClr val="002060"/>
                </a:solidFill>
                <a:latin typeface="Comic Sans MS" pitchFamily="66" charset="0"/>
              </a:rPr>
              <a:t>Aims of today:</a:t>
            </a:r>
            <a:endParaRPr lang="en-GB" sz="6000" b="1" dirty="0">
              <a:solidFill>
                <a:srgbClr val="002060"/>
              </a:solidFill>
              <a:latin typeface="Comic Sans MS" pitchFamily="66" charset="0"/>
            </a:endParaRPr>
          </a:p>
        </p:txBody>
      </p:sp>
      <p:sp>
        <p:nvSpPr>
          <p:cNvPr id="4" name="Subtitle 2"/>
          <p:cNvSpPr>
            <a:spLocks noGrp="1"/>
          </p:cNvSpPr>
          <p:nvPr>
            <p:ph type="subTitle" idx="1"/>
          </p:nvPr>
        </p:nvSpPr>
        <p:spPr>
          <a:xfrm>
            <a:off x="827584" y="1820416"/>
            <a:ext cx="7992888" cy="1752600"/>
          </a:xfrm>
        </p:spPr>
        <p:txBody>
          <a:bodyPr>
            <a:noAutofit/>
          </a:bodyPr>
          <a:lstStyle/>
          <a:p>
            <a:pPr algn="l">
              <a:buFont typeface="Arial" pitchFamily="34" charset="0"/>
              <a:buChar char="•"/>
            </a:pPr>
            <a:r>
              <a:rPr lang="en-GB" dirty="0">
                <a:solidFill>
                  <a:srgbClr val="002060"/>
                </a:solidFill>
                <a:latin typeface="Comic Sans MS" pitchFamily="66" charset="0"/>
              </a:rPr>
              <a:t> </a:t>
            </a:r>
            <a:r>
              <a:rPr lang="en-GB" dirty="0" smtClean="0">
                <a:solidFill>
                  <a:srgbClr val="002060"/>
                </a:solidFill>
                <a:latin typeface="Comic Sans MS" pitchFamily="66" charset="0"/>
              </a:rPr>
              <a:t>To make everyone aware of the methods used for addition, subtraction, multiplication and division in school.</a:t>
            </a:r>
          </a:p>
          <a:p>
            <a:pPr algn="l">
              <a:buFont typeface="Arial" pitchFamily="34" charset="0"/>
              <a:buChar char="•"/>
            </a:pPr>
            <a:endParaRPr lang="en-GB" sz="1200" dirty="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To offer/discuss a range of ways to help your child at home.</a:t>
            </a:r>
          </a:p>
          <a:p>
            <a:pPr algn="l">
              <a:buFont typeface="Arial" pitchFamily="34" charset="0"/>
              <a:buChar char="•"/>
            </a:pPr>
            <a:endParaRPr lang="en-GB" sz="1200" dirty="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Identify any other areas we can offer you support in.</a:t>
            </a:r>
          </a:p>
          <a:p>
            <a:pPr algn="l">
              <a:buFont typeface="Arial" pitchFamily="34" charset="0"/>
              <a:buChar char="•"/>
            </a:pPr>
            <a:endParaRPr lang="en-GB" sz="1200" dirty="0">
              <a:solidFill>
                <a:srgbClr val="002060"/>
              </a:solidFill>
              <a:latin typeface="Comic Sans MS" pitchFamily="66" charset="0"/>
            </a:endParaRPr>
          </a:p>
          <a:p>
            <a:pPr algn="l"/>
            <a:endParaRPr lang="en-GB" dirty="0" smtClean="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332656"/>
            <a:ext cx="7231832" cy="1470025"/>
          </a:xfrm>
        </p:spPr>
        <p:txBody>
          <a:bodyPr>
            <a:noAutofit/>
          </a:bodyPr>
          <a:lstStyle/>
          <a:p>
            <a:r>
              <a:rPr lang="en-GB" sz="8000" b="1" dirty="0" smtClean="0">
                <a:solidFill>
                  <a:srgbClr val="002060"/>
                </a:solidFill>
                <a:latin typeface="Comic Sans MS" pitchFamily="66" charset="0"/>
              </a:rPr>
              <a:t>Division ÷</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827584" y="2036440"/>
            <a:ext cx="7992888" cy="1752600"/>
          </a:xfrm>
        </p:spPr>
        <p:txBody>
          <a:bodyPr>
            <a:noAutofit/>
          </a:bodyPr>
          <a:lstStyle/>
          <a:p>
            <a:pPr algn="l"/>
            <a:r>
              <a:rPr lang="en-GB" dirty="0" smtClean="0">
                <a:solidFill>
                  <a:srgbClr val="002060"/>
                </a:solidFill>
                <a:latin typeface="Comic Sans MS" pitchFamily="66" charset="0"/>
              </a:rPr>
              <a:t>We may also say…</a:t>
            </a:r>
          </a:p>
          <a:p>
            <a:pPr algn="l"/>
            <a:endParaRPr lang="en-GB" sz="1400" dirty="0" smtClean="0">
              <a:solidFill>
                <a:srgbClr val="002060"/>
              </a:solidFill>
              <a:latin typeface="Comic Sans MS" pitchFamily="66" charset="0"/>
            </a:endParaRPr>
          </a:p>
          <a:p>
            <a:pPr algn="l"/>
            <a:r>
              <a:rPr lang="en-GB" dirty="0" smtClean="0">
                <a:solidFill>
                  <a:srgbClr val="002060"/>
                </a:solidFill>
                <a:latin typeface="Comic Sans MS" pitchFamily="66" charset="0"/>
              </a:rPr>
              <a:t>Divisible by, Divide,</a:t>
            </a:r>
          </a:p>
          <a:p>
            <a:pPr algn="l"/>
            <a:r>
              <a:rPr lang="en-GB" dirty="0" smtClean="0">
                <a:solidFill>
                  <a:srgbClr val="002060"/>
                </a:solidFill>
                <a:latin typeface="Comic Sans MS" pitchFamily="66" charset="0"/>
              </a:rPr>
              <a:t>Shared between, Groups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332656"/>
            <a:ext cx="7231832" cy="1470025"/>
          </a:xfrm>
        </p:spPr>
        <p:txBody>
          <a:bodyPr>
            <a:noAutofit/>
          </a:bodyPr>
          <a:lstStyle/>
          <a:p>
            <a:r>
              <a:rPr lang="en-GB" sz="8000" b="1" dirty="0" smtClean="0">
                <a:solidFill>
                  <a:srgbClr val="002060"/>
                </a:solidFill>
                <a:latin typeface="Comic Sans MS" pitchFamily="66" charset="0"/>
              </a:rPr>
              <a:t>Division ÷</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827584" y="1820416"/>
            <a:ext cx="7992888" cy="1752600"/>
          </a:xfrm>
        </p:spPr>
        <p:txBody>
          <a:bodyPr>
            <a:noAutofit/>
          </a:bodyPr>
          <a:lstStyle/>
          <a:p>
            <a:pPr algn="l">
              <a:buFont typeface="Arial" pitchFamily="34" charset="0"/>
              <a:buChar char="•"/>
            </a:pPr>
            <a:r>
              <a:rPr lang="en-GB" dirty="0" smtClean="0">
                <a:solidFill>
                  <a:srgbClr val="002060"/>
                </a:solidFill>
                <a:latin typeface="Comic Sans MS" pitchFamily="66" charset="0"/>
              </a:rPr>
              <a:t> Sharing / Grouping</a:t>
            </a:r>
          </a:p>
          <a:p>
            <a:pPr algn="l">
              <a:buFont typeface="Arial" pitchFamily="34" charset="0"/>
              <a:buChar char="•"/>
            </a:pPr>
            <a:endParaRPr lang="en-GB" sz="1200" dirty="0" smtClean="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Number line </a:t>
            </a:r>
          </a:p>
          <a:p>
            <a:pPr algn="l">
              <a:buFont typeface="Arial" pitchFamily="34" charset="0"/>
              <a:buChar char="•"/>
            </a:pPr>
            <a:endParaRPr lang="en-GB" sz="1200" dirty="0" smtClean="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“Bus Stop”</a:t>
            </a:r>
          </a:p>
          <a:p>
            <a:pPr algn="l">
              <a:buFont typeface="Arial" pitchFamily="34" charset="0"/>
              <a:buChar char="•"/>
            </a:pPr>
            <a:endParaRPr lang="en-GB" sz="1200" dirty="0" smtClean="0">
              <a:solidFill>
                <a:srgbClr val="002060"/>
              </a:solidFill>
              <a:latin typeface="Comic Sans MS" pitchFamily="66" charset="0"/>
            </a:endParaRPr>
          </a:p>
          <a:p>
            <a:pPr algn="l"/>
            <a:endParaRPr lang="en-GB" dirty="0" smtClean="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965969"/>
          </a:xfrm>
        </p:spPr>
        <p:txBody>
          <a:bodyPr>
            <a:noAutofit/>
          </a:bodyPr>
          <a:lstStyle/>
          <a:p>
            <a:r>
              <a:rPr lang="en-GB" b="1" dirty="0" smtClean="0">
                <a:solidFill>
                  <a:srgbClr val="002060"/>
                </a:solidFill>
                <a:latin typeface="Comic Sans MS" pitchFamily="66" charset="0"/>
              </a:rPr>
              <a:t>Sharing and Grouping</a:t>
            </a:r>
            <a:endParaRPr lang="en-GB" b="1" dirty="0">
              <a:solidFill>
                <a:srgbClr val="002060"/>
              </a:solidFill>
              <a:latin typeface="Comic Sans MS" pitchFamily="66" charset="0"/>
            </a:endParaRPr>
          </a:p>
        </p:txBody>
      </p:sp>
      <p:sp>
        <p:nvSpPr>
          <p:cNvPr id="4" name="Subtitle 2"/>
          <p:cNvSpPr>
            <a:spLocks noGrp="1"/>
          </p:cNvSpPr>
          <p:nvPr>
            <p:ph type="subTitle" idx="1"/>
          </p:nvPr>
        </p:nvSpPr>
        <p:spPr>
          <a:xfrm>
            <a:off x="0" y="908720"/>
            <a:ext cx="9144000" cy="1872208"/>
          </a:xfrm>
        </p:spPr>
        <p:txBody>
          <a:bodyPr>
            <a:noAutofit/>
          </a:bodyPr>
          <a:lstStyle/>
          <a:p>
            <a:r>
              <a:rPr lang="en-GB" sz="6000" dirty="0" smtClean="0">
                <a:solidFill>
                  <a:srgbClr val="FF0000"/>
                </a:solidFill>
                <a:latin typeface="Comic Sans MS" pitchFamily="66" charset="0"/>
              </a:rPr>
              <a:t>15 ÷ 3 =</a:t>
            </a: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endParaRPr lang="en-GB" sz="2400" dirty="0" smtClean="0">
              <a:solidFill>
                <a:srgbClr val="002060"/>
              </a:solidFill>
              <a:latin typeface="Comic Sans MS" pitchFamily="66" charset="0"/>
            </a:endParaRPr>
          </a:p>
          <a:p>
            <a:r>
              <a:rPr lang="en-GB" sz="2400" dirty="0" smtClean="0">
                <a:solidFill>
                  <a:srgbClr val="002060"/>
                </a:solidFill>
                <a:latin typeface="Comic Sans MS" pitchFamily="66" charset="0"/>
              </a:rPr>
              <a:t>This simple view of division may be used for some children to introduce them to this operation.</a:t>
            </a:r>
            <a:endParaRPr lang="en-GB" sz="2400" dirty="0">
              <a:solidFill>
                <a:srgbClr val="002060"/>
              </a:solidFill>
              <a:latin typeface="Comic Sans MS" pitchFamily="66" charset="0"/>
            </a:endParaRPr>
          </a:p>
          <a:p>
            <a:endParaRPr lang="en-GB" sz="6000" dirty="0" smtClean="0">
              <a:solidFill>
                <a:srgbClr val="002060"/>
              </a:solidFill>
              <a:latin typeface="Comic Sans MS" pitchFamily="66" charset="0"/>
            </a:endParaRPr>
          </a:p>
          <a:p>
            <a:endParaRPr lang="en-GB" sz="6000" dirty="0">
              <a:solidFill>
                <a:srgbClr val="002060"/>
              </a:solidFill>
              <a:latin typeface="Comic Sans MS" pitchFamily="66" charset="0"/>
            </a:endParaRPr>
          </a:p>
          <a:p>
            <a:endParaRPr lang="en-GB" sz="6000" dirty="0" smtClean="0">
              <a:solidFill>
                <a:srgbClr val="002060"/>
              </a:solidFill>
              <a:latin typeface="Comic Sans MS" pitchFamily="66" charset="0"/>
            </a:endParaRPr>
          </a:p>
          <a:p>
            <a:endParaRPr lang="en-GB" sz="6000" dirty="0">
              <a:solidFill>
                <a:srgbClr val="002060"/>
              </a:solidFill>
              <a:latin typeface="Comic Sans MS" pitchFamily="66" charset="0"/>
            </a:endParaRPr>
          </a:p>
          <a:p>
            <a:endParaRPr lang="en-GB" sz="6000" dirty="0" smtClean="0">
              <a:solidFill>
                <a:srgbClr val="002060"/>
              </a:solidFill>
              <a:latin typeface="Comic Sans MS" pitchFamily="66" charset="0"/>
            </a:endParaRPr>
          </a:p>
        </p:txBody>
      </p:sp>
      <p:sp>
        <p:nvSpPr>
          <p:cNvPr id="5" name="Subtitle 2"/>
          <p:cNvSpPr txBox="1">
            <a:spLocks/>
          </p:cNvSpPr>
          <p:nvPr/>
        </p:nvSpPr>
        <p:spPr>
          <a:xfrm>
            <a:off x="0" y="2420888"/>
            <a:ext cx="4499992"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1" i="0" u="none" strike="noStrike" kern="1200" cap="none" spc="0" normalizeH="0" baseline="0" noProof="0" dirty="0" smtClean="0">
                <a:ln>
                  <a:noFill/>
                </a:ln>
                <a:solidFill>
                  <a:srgbClr val="002060"/>
                </a:solidFill>
                <a:effectLst/>
                <a:uLnTx/>
                <a:uFillTx/>
                <a:latin typeface="Comic Sans MS" pitchFamily="66" charset="0"/>
                <a:ea typeface="+mn-ea"/>
                <a:cs typeface="+mn-cs"/>
              </a:rPr>
              <a:t>Share 15</a:t>
            </a:r>
            <a:r>
              <a:rPr kumimoji="0" lang="en-GB" sz="3200" b="1" i="0" u="none" strike="noStrike" kern="1200" cap="none" spc="0" normalizeH="0" noProof="0" dirty="0" smtClean="0">
                <a:ln>
                  <a:noFill/>
                </a:ln>
                <a:solidFill>
                  <a:srgbClr val="002060"/>
                </a:solidFill>
                <a:effectLst/>
                <a:uLnTx/>
                <a:uFillTx/>
                <a:latin typeface="Comic Sans MS" pitchFamily="66" charset="0"/>
                <a:ea typeface="+mn-ea"/>
                <a:cs typeface="+mn-cs"/>
              </a:rPr>
              <a:t> between 3</a:t>
            </a:r>
            <a:r>
              <a:rPr kumimoji="0" lang="en-GB" sz="3200" b="1" i="0" u="none" strike="noStrike" kern="1200" cap="none" spc="0" normalizeH="0" baseline="0" noProof="0" dirty="0" smtClean="0">
                <a:ln>
                  <a:noFill/>
                </a:ln>
                <a:solidFill>
                  <a:srgbClr val="002060"/>
                </a:solidFill>
                <a:effectLst/>
                <a:uLnTx/>
                <a:uFillTx/>
                <a:latin typeface="Comic Sans MS" pitchFamily="66" charset="0"/>
                <a:ea typeface="+mn-ea"/>
                <a:cs typeface="+mn-cs"/>
              </a:rPr>
              <a:t>:</a:t>
            </a:r>
          </a:p>
          <a:p>
            <a:pPr algn="ctr">
              <a:spcBef>
                <a:spcPct val="20000"/>
              </a:spcBef>
            </a:pPr>
            <a:endParaRPr lang="en-GB" sz="2400" dirty="0" smtClean="0">
              <a:solidFill>
                <a:srgbClr val="FF000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6" name="Subtitle 2"/>
          <p:cNvSpPr txBox="1">
            <a:spLocks/>
          </p:cNvSpPr>
          <p:nvPr/>
        </p:nvSpPr>
        <p:spPr>
          <a:xfrm>
            <a:off x="4716016" y="2420888"/>
            <a:ext cx="4427984"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sz="3200" b="1" noProof="0" dirty="0" smtClean="0">
                <a:solidFill>
                  <a:srgbClr val="002060"/>
                </a:solidFill>
                <a:latin typeface="Comic Sans MS" pitchFamily="66" charset="0"/>
              </a:rPr>
              <a:t>Group 15 into 3 groups…</a:t>
            </a:r>
            <a:endParaRPr kumimoji="0" lang="en-GB" sz="3200" b="1"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algn="ctr">
              <a:spcBef>
                <a:spcPct val="20000"/>
              </a:spcBef>
            </a:pPr>
            <a:endParaRPr lang="en-GB" sz="2000" dirty="0" smtClean="0">
              <a:solidFill>
                <a:srgbClr val="FF0000"/>
              </a:solidFill>
              <a:latin typeface="Comic Sans MS" pitchFamily="66" charset="0"/>
            </a:endParaRPr>
          </a:p>
          <a:p>
            <a:pPr algn="ctr">
              <a:spcBef>
                <a:spcPct val="20000"/>
              </a:spcBef>
            </a:pPr>
            <a:endParaRPr lang="en-GB" sz="2400" dirty="0" smtClean="0">
              <a:solidFill>
                <a:srgbClr val="FF0000"/>
              </a:solidFill>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6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11" name="Oval 10"/>
          <p:cNvSpPr/>
          <p:nvPr/>
        </p:nvSpPr>
        <p:spPr>
          <a:xfrm>
            <a:off x="179512" y="3140968"/>
            <a:ext cx="1584176" cy="1512168"/>
          </a:xfrm>
          <a:prstGeom prst="ellipse">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1403648" y="4365104"/>
            <a:ext cx="1584176" cy="1512168"/>
          </a:xfrm>
          <a:prstGeom prst="ellipse">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2483768" y="3140968"/>
            <a:ext cx="1584176" cy="1512168"/>
          </a:xfrm>
          <a:prstGeom prst="ellipse">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11560" y="3789040"/>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2051720" y="4653136"/>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203848" y="3356992"/>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347864" y="3717032"/>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2915816" y="3717032"/>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3131840" y="4077072"/>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3563888" y="4077072"/>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2195736" y="5013176"/>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763688" y="5013176"/>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979712" y="5373216"/>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2411760" y="5373216"/>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115616" y="3501008"/>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683568" y="3501008"/>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899592" y="3861048"/>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331640" y="3861048"/>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5292080" y="3789040"/>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5436096" y="4149080"/>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5652120" y="3861048"/>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6012160" y="4077072"/>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580112" y="4437112"/>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6228184" y="3789040"/>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372200" y="4149080"/>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588224" y="3861048"/>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6804248" y="4221088"/>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6516216" y="4437112"/>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7164288" y="3861048"/>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7308304" y="4221088"/>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7524328" y="3933056"/>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7740352" y="4293096"/>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7164288" y="4509120"/>
            <a:ext cx="207640" cy="198202"/>
          </a:xfrm>
          <a:prstGeom prst="ellipse">
            <a:avLst/>
          </a:prstGeom>
          <a:solidFill>
            <a:srgbClr val="FF0000"/>
          </a:solid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Freeform 46"/>
          <p:cNvSpPr/>
          <p:nvPr/>
        </p:nvSpPr>
        <p:spPr>
          <a:xfrm>
            <a:off x="5148064" y="3501008"/>
            <a:ext cx="1190231" cy="1286684"/>
          </a:xfrm>
          <a:custGeom>
            <a:avLst/>
            <a:gdLst>
              <a:gd name="connsiteX0" fmla="*/ 124691 w 1190231"/>
              <a:gd name="connsiteY0" fmla="*/ 116965 h 1286684"/>
              <a:gd name="connsiteX1" fmla="*/ 142504 w 1190231"/>
              <a:gd name="connsiteY1" fmla="*/ 99152 h 1286684"/>
              <a:gd name="connsiteX2" fmla="*/ 195943 w 1190231"/>
              <a:gd name="connsiteY2" fmla="*/ 69463 h 1286684"/>
              <a:gd name="connsiteX3" fmla="*/ 213756 w 1190231"/>
              <a:gd name="connsiteY3" fmla="*/ 63526 h 1286684"/>
              <a:gd name="connsiteX4" fmla="*/ 231569 w 1190231"/>
              <a:gd name="connsiteY4" fmla="*/ 45713 h 1286684"/>
              <a:gd name="connsiteX5" fmla="*/ 249382 w 1190231"/>
              <a:gd name="connsiteY5" fmla="*/ 39775 h 1286684"/>
              <a:gd name="connsiteX6" fmla="*/ 302821 w 1190231"/>
              <a:gd name="connsiteY6" fmla="*/ 16024 h 1286684"/>
              <a:gd name="connsiteX7" fmla="*/ 362198 w 1190231"/>
              <a:gd name="connsiteY7" fmla="*/ 10087 h 1286684"/>
              <a:gd name="connsiteX8" fmla="*/ 380011 w 1190231"/>
              <a:gd name="connsiteY8" fmla="*/ 4149 h 1286684"/>
              <a:gd name="connsiteX9" fmla="*/ 659081 w 1190231"/>
              <a:gd name="connsiteY9" fmla="*/ 16024 h 1286684"/>
              <a:gd name="connsiteX10" fmla="*/ 688769 w 1190231"/>
              <a:gd name="connsiteY10" fmla="*/ 33837 h 1286684"/>
              <a:gd name="connsiteX11" fmla="*/ 724395 w 1190231"/>
              <a:gd name="connsiteY11" fmla="*/ 51650 h 1286684"/>
              <a:gd name="connsiteX12" fmla="*/ 730333 w 1190231"/>
              <a:gd name="connsiteY12" fmla="*/ 69463 h 1286684"/>
              <a:gd name="connsiteX13" fmla="*/ 777834 w 1190231"/>
              <a:gd name="connsiteY13" fmla="*/ 105089 h 1286684"/>
              <a:gd name="connsiteX14" fmla="*/ 807522 w 1190231"/>
              <a:gd name="connsiteY14" fmla="*/ 134778 h 1286684"/>
              <a:gd name="connsiteX15" fmla="*/ 819398 w 1190231"/>
              <a:gd name="connsiteY15" fmla="*/ 146653 h 1286684"/>
              <a:gd name="connsiteX16" fmla="*/ 831273 w 1190231"/>
              <a:gd name="connsiteY16" fmla="*/ 164466 h 1286684"/>
              <a:gd name="connsiteX17" fmla="*/ 860961 w 1190231"/>
              <a:gd name="connsiteY17" fmla="*/ 200092 h 1286684"/>
              <a:gd name="connsiteX18" fmla="*/ 872837 w 1190231"/>
              <a:gd name="connsiteY18" fmla="*/ 235718 h 1286684"/>
              <a:gd name="connsiteX19" fmla="*/ 896587 w 1190231"/>
              <a:gd name="connsiteY19" fmla="*/ 271344 h 1286684"/>
              <a:gd name="connsiteX20" fmla="*/ 926276 w 1190231"/>
              <a:gd name="connsiteY20" fmla="*/ 312908 h 1286684"/>
              <a:gd name="connsiteX21" fmla="*/ 938151 w 1190231"/>
              <a:gd name="connsiteY21" fmla="*/ 330721 h 1286684"/>
              <a:gd name="connsiteX22" fmla="*/ 955964 w 1190231"/>
              <a:gd name="connsiteY22" fmla="*/ 366346 h 1286684"/>
              <a:gd name="connsiteX23" fmla="*/ 979715 w 1190231"/>
              <a:gd name="connsiteY23" fmla="*/ 390097 h 1286684"/>
              <a:gd name="connsiteX24" fmla="*/ 997528 w 1190231"/>
              <a:gd name="connsiteY24" fmla="*/ 396035 h 1286684"/>
              <a:gd name="connsiteX25" fmla="*/ 1015341 w 1190231"/>
              <a:gd name="connsiteY25" fmla="*/ 431661 h 1286684"/>
              <a:gd name="connsiteX26" fmla="*/ 1033154 w 1190231"/>
              <a:gd name="connsiteY26" fmla="*/ 461349 h 1286684"/>
              <a:gd name="connsiteX27" fmla="*/ 1068779 w 1190231"/>
              <a:gd name="connsiteY27" fmla="*/ 473224 h 1286684"/>
              <a:gd name="connsiteX28" fmla="*/ 1086592 w 1190231"/>
              <a:gd name="connsiteY28" fmla="*/ 479162 h 1286684"/>
              <a:gd name="connsiteX29" fmla="*/ 1110343 w 1190231"/>
              <a:gd name="connsiteY29" fmla="*/ 502913 h 1286684"/>
              <a:gd name="connsiteX30" fmla="*/ 1128156 w 1190231"/>
              <a:gd name="connsiteY30" fmla="*/ 538539 h 1286684"/>
              <a:gd name="connsiteX31" fmla="*/ 1163782 w 1190231"/>
              <a:gd name="connsiteY31" fmla="*/ 574165 h 1286684"/>
              <a:gd name="connsiteX32" fmla="*/ 1169720 w 1190231"/>
              <a:gd name="connsiteY32" fmla="*/ 591978 h 1286684"/>
              <a:gd name="connsiteX33" fmla="*/ 1169720 w 1190231"/>
              <a:gd name="connsiteY33" fmla="*/ 799796 h 1286684"/>
              <a:gd name="connsiteX34" fmla="*/ 1157844 w 1190231"/>
              <a:gd name="connsiteY34" fmla="*/ 835422 h 1286684"/>
              <a:gd name="connsiteX35" fmla="*/ 1122218 w 1190231"/>
              <a:gd name="connsiteY35" fmla="*/ 859172 h 1286684"/>
              <a:gd name="connsiteX36" fmla="*/ 1092530 w 1190231"/>
              <a:gd name="connsiteY36" fmla="*/ 882923 h 1286684"/>
              <a:gd name="connsiteX37" fmla="*/ 1068779 w 1190231"/>
              <a:gd name="connsiteY37" fmla="*/ 912611 h 1286684"/>
              <a:gd name="connsiteX38" fmla="*/ 1039091 w 1190231"/>
              <a:gd name="connsiteY38" fmla="*/ 954175 h 1286684"/>
              <a:gd name="connsiteX39" fmla="*/ 1003465 w 1190231"/>
              <a:gd name="connsiteY39" fmla="*/ 989801 h 1286684"/>
              <a:gd name="connsiteX40" fmla="*/ 997528 w 1190231"/>
              <a:gd name="connsiteY40" fmla="*/ 1007614 h 1286684"/>
              <a:gd name="connsiteX41" fmla="*/ 991590 w 1190231"/>
              <a:gd name="connsiteY41" fmla="*/ 1049178 h 1286684"/>
              <a:gd name="connsiteX42" fmla="*/ 979715 w 1190231"/>
              <a:gd name="connsiteY42" fmla="*/ 1072928 h 1286684"/>
              <a:gd name="connsiteX43" fmla="*/ 973777 w 1190231"/>
              <a:gd name="connsiteY43" fmla="*/ 1102617 h 1286684"/>
              <a:gd name="connsiteX44" fmla="*/ 938151 w 1190231"/>
              <a:gd name="connsiteY44" fmla="*/ 1120430 h 1286684"/>
              <a:gd name="connsiteX45" fmla="*/ 884712 w 1190231"/>
              <a:gd name="connsiteY45" fmla="*/ 1132305 h 1286684"/>
              <a:gd name="connsiteX46" fmla="*/ 866899 w 1190231"/>
              <a:gd name="connsiteY46" fmla="*/ 1138243 h 1286684"/>
              <a:gd name="connsiteX47" fmla="*/ 807522 w 1190231"/>
              <a:gd name="connsiteY47" fmla="*/ 1185744 h 1286684"/>
              <a:gd name="connsiteX48" fmla="*/ 807522 w 1190231"/>
              <a:gd name="connsiteY48" fmla="*/ 1185744 h 1286684"/>
              <a:gd name="connsiteX49" fmla="*/ 777834 w 1190231"/>
              <a:gd name="connsiteY49" fmla="*/ 1203557 h 1286684"/>
              <a:gd name="connsiteX50" fmla="*/ 742208 w 1190231"/>
              <a:gd name="connsiteY50" fmla="*/ 1227308 h 1286684"/>
              <a:gd name="connsiteX51" fmla="*/ 718457 w 1190231"/>
              <a:gd name="connsiteY51" fmla="*/ 1239183 h 1286684"/>
              <a:gd name="connsiteX52" fmla="*/ 682831 w 1190231"/>
              <a:gd name="connsiteY52" fmla="*/ 1262934 h 1286684"/>
              <a:gd name="connsiteX53" fmla="*/ 665018 w 1190231"/>
              <a:gd name="connsiteY53" fmla="*/ 1280746 h 1286684"/>
              <a:gd name="connsiteX54" fmla="*/ 647205 w 1190231"/>
              <a:gd name="connsiteY54" fmla="*/ 1286684 h 1286684"/>
              <a:gd name="connsiteX55" fmla="*/ 504702 w 1190231"/>
              <a:gd name="connsiteY55" fmla="*/ 1274809 h 1286684"/>
              <a:gd name="connsiteX56" fmla="*/ 469076 w 1190231"/>
              <a:gd name="connsiteY56" fmla="*/ 1268871 h 1286684"/>
              <a:gd name="connsiteX57" fmla="*/ 451263 w 1190231"/>
              <a:gd name="connsiteY57" fmla="*/ 1256996 h 1286684"/>
              <a:gd name="connsiteX58" fmla="*/ 421574 w 1190231"/>
              <a:gd name="connsiteY58" fmla="*/ 1227308 h 1286684"/>
              <a:gd name="connsiteX59" fmla="*/ 397824 w 1190231"/>
              <a:gd name="connsiteY59" fmla="*/ 1185744 h 1286684"/>
              <a:gd name="connsiteX60" fmla="*/ 356260 w 1190231"/>
              <a:gd name="connsiteY60" fmla="*/ 1161993 h 1286684"/>
              <a:gd name="connsiteX61" fmla="*/ 302821 w 1190231"/>
              <a:gd name="connsiteY61" fmla="*/ 1138243 h 1286684"/>
              <a:gd name="connsiteX62" fmla="*/ 255320 w 1190231"/>
              <a:gd name="connsiteY62" fmla="*/ 1096679 h 1286684"/>
              <a:gd name="connsiteX63" fmla="*/ 243444 w 1190231"/>
              <a:gd name="connsiteY63" fmla="*/ 1072928 h 1286684"/>
              <a:gd name="connsiteX64" fmla="*/ 237507 w 1190231"/>
              <a:gd name="connsiteY64" fmla="*/ 1043240 h 1286684"/>
              <a:gd name="connsiteX65" fmla="*/ 231569 w 1190231"/>
              <a:gd name="connsiteY65" fmla="*/ 1019489 h 1286684"/>
              <a:gd name="connsiteX66" fmla="*/ 195943 w 1190231"/>
              <a:gd name="connsiteY66" fmla="*/ 995739 h 1286684"/>
              <a:gd name="connsiteX67" fmla="*/ 166255 w 1190231"/>
              <a:gd name="connsiteY67" fmla="*/ 954175 h 1286684"/>
              <a:gd name="connsiteX68" fmla="*/ 148442 w 1190231"/>
              <a:gd name="connsiteY68" fmla="*/ 942300 h 1286684"/>
              <a:gd name="connsiteX69" fmla="*/ 130629 w 1190231"/>
              <a:gd name="connsiteY69" fmla="*/ 918549 h 1286684"/>
              <a:gd name="connsiteX70" fmla="*/ 118754 w 1190231"/>
              <a:gd name="connsiteY70" fmla="*/ 900736 h 1286684"/>
              <a:gd name="connsiteX71" fmla="*/ 100941 w 1190231"/>
              <a:gd name="connsiteY71" fmla="*/ 888861 h 1286684"/>
              <a:gd name="connsiteX72" fmla="*/ 53439 w 1190231"/>
              <a:gd name="connsiteY72" fmla="*/ 847297 h 1286684"/>
              <a:gd name="connsiteX73" fmla="*/ 47502 w 1190231"/>
              <a:gd name="connsiteY73" fmla="*/ 829484 h 1286684"/>
              <a:gd name="connsiteX74" fmla="*/ 23751 w 1190231"/>
              <a:gd name="connsiteY74" fmla="*/ 793858 h 1286684"/>
              <a:gd name="connsiteX75" fmla="*/ 17813 w 1190231"/>
              <a:gd name="connsiteY75" fmla="*/ 764170 h 1286684"/>
              <a:gd name="connsiteX76" fmla="*/ 5938 w 1190231"/>
              <a:gd name="connsiteY76" fmla="*/ 746357 h 1286684"/>
              <a:gd name="connsiteX77" fmla="*/ 0 w 1190231"/>
              <a:gd name="connsiteY77" fmla="*/ 722606 h 1286684"/>
              <a:gd name="connsiteX78" fmla="*/ 5938 w 1190231"/>
              <a:gd name="connsiteY78" fmla="*/ 657292 h 1286684"/>
              <a:gd name="connsiteX79" fmla="*/ 11876 w 1190231"/>
              <a:gd name="connsiteY79" fmla="*/ 639479 h 1286684"/>
              <a:gd name="connsiteX80" fmla="*/ 17813 w 1190231"/>
              <a:gd name="connsiteY80" fmla="*/ 425723 h 1286684"/>
              <a:gd name="connsiteX81" fmla="*/ 29689 w 1190231"/>
              <a:gd name="connsiteY81" fmla="*/ 354471 h 1286684"/>
              <a:gd name="connsiteX82" fmla="*/ 35626 w 1190231"/>
              <a:gd name="connsiteY82" fmla="*/ 295095 h 1286684"/>
              <a:gd name="connsiteX83" fmla="*/ 47502 w 1190231"/>
              <a:gd name="connsiteY83" fmla="*/ 277282 h 1286684"/>
              <a:gd name="connsiteX84" fmla="*/ 53439 w 1190231"/>
              <a:gd name="connsiteY84" fmla="*/ 152591 h 1286684"/>
              <a:gd name="connsiteX85" fmla="*/ 59377 w 1190231"/>
              <a:gd name="connsiteY85" fmla="*/ 134778 h 1286684"/>
              <a:gd name="connsiteX86" fmla="*/ 83128 w 1190231"/>
              <a:gd name="connsiteY86" fmla="*/ 105089 h 1286684"/>
              <a:gd name="connsiteX87" fmla="*/ 118754 w 1190231"/>
              <a:gd name="connsiteY87" fmla="*/ 93214 h 1286684"/>
              <a:gd name="connsiteX88" fmla="*/ 124691 w 1190231"/>
              <a:gd name="connsiteY88" fmla="*/ 116965 h 1286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1190231" h="1286684">
                <a:moveTo>
                  <a:pt x="124691" y="116965"/>
                </a:moveTo>
                <a:cubicBezTo>
                  <a:pt x="130629" y="111027"/>
                  <a:pt x="135786" y="104190"/>
                  <a:pt x="142504" y="99152"/>
                </a:cubicBezTo>
                <a:cubicBezTo>
                  <a:pt x="152511" y="91647"/>
                  <a:pt x="182786" y="75101"/>
                  <a:pt x="195943" y="69463"/>
                </a:cubicBezTo>
                <a:cubicBezTo>
                  <a:pt x="201696" y="66998"/>
                  <a:pt x="207818" y="65505"/>
                  <a:pt x="213756" y="63526"/>
                </a:cubicBezTo>
                <a:cubicBezTo>
                  <a:pt x="219694" y="57588"/>
                  <a:pt x="224582" y="50371"/>
                  <a:pt x="231569" y="45713"/>
                </a:cubicBezTo>
                <a:cubicBezTo>
                  <a:pt x="236777" y="42241"/>
                  <a:pt x="243629" y="42240"/>
                  <a:pt x="249382" y="39775"/>
                </a:cubicBezTo>
                <a:cubicBezTo>
                  <a:pt x="265516" y="32860"/>
                  <a:pt x="285566" y="19475"/>
                  <a:pt x="302821" y="16024"/>
                </a:cubicBezTo>
                <a:cubicBezTo>
                  <a:pt x="322326" y="12123"/>
                  <a:pt x="342406" y="12066"/>
                  <a:pt x="362198" y="10087"/>
                </a:cubicBezTo>
                <a:cubicBezTo>
                  <a:pt x="368136" y="8108"/>
                  <a:pt x="373752" y="4149"/>
                  <a:pt x="380011" y="4149"/>
                </a:cubicBezTo>
                <a:cubicBezTo>
                  <a:pt x="587488" y="4149"/>
                  <a:pt x="546899" y="0"/>
                  <a:pt x="659081" y="16024"/>
                </a:cubicBezTo>
                <a:cubicBezTo>
                  <a:pt x="682276" y="39221"/>
                  <a:pt x="657937" y="18421"/>
                  <a:pt x="688769" y="33837"/>
                </a:cubicBezTo>
                <a:cubicBezTo>
                  <a:pt x="734810" y="56858"/>
                  <a:pt x="679622" y="36727"/>
                  <a:pt x="724395" y="51650"/>
                </a:cubicBezTo>
                <a:cubicBezTo>
                  <a:pt x="726374" y="57588"/>
                  <a:pt x="727113" y="64096"/>
                  <a:pt x="730333" y="69463"/>
                </a:cubicBezTo>
                <a:cubicBezTo>
                  <a:pt x="738236" y="82636"/>
                  <a:pt x="773403" y="100658"/>
                  <a:pt x="777834" y="105089"/>
                </a:cubicBezTo>
                <a:lnTo>
                  <a:pt x="807522" y="134778"/>
                </a:lnTo>
                <a:cubicBezTo>
                  <a:pt x="811481" y="138737"/>
                  <a:pt x="816293" y="141995"/>
                  <a:pt x="819398" y="146653"/>
                </a:cubicBezTo>
                <a:cubicBezTo>
                  <a:pt x="823356" y="152591"/>
                  <a:pt x="826705" y="158984"/>
                  <a:pt x="831273" y="164466"/>
                </a:cubicBezTo>
                <a:cubicBezTo>
                  <a:pt x="844591" y="180448"/>
                  <a:pt x="852536" y="181136"/>
                  <a:pt x="860961" y="200092"/>
                </a:cubicBezTo>
                <a:cubicBezTo>
                  <a:pt x="866045" y="211531"/>
                  <a:pt x="865894" y="225302"/>
                  <a:pt x="872837" y="235718"/>
                </a:cubicBezTo>
                <a:cubicBezTo>
                  <a:pt x="880754" y="247593"/>
                  <a:pt x="892073" y="257804"/>
                  <a:pt x="896587" y="271344"/>
                </a:cubicBezTo>
                <a:cubicBezTo>
                  <a:pt x="910442" y="312908"/>
                  <a:pt x="896588" y="303011"/>
                  <a:pt x="926276" y="312908"/>
                </a:cubicBezTo>
                <a:cubicBezTo>
                  <a:pt x="930234" y="318846"/>
                  <a:pt x="934960" y="324338"/>
                  <a:pt x="938151" y="330721"/>
                </a:cubicBezTo>
                <a:cubicBezTo>
                  <a:pt x="950794" y="356006"/>
                  <a:pt x="935546" y="342525"/>
                  <a:pt x="955964" y="366346"/>
                </a:cubicBezTo>
                <a:cubicBezTo>
                  <a:pt x="963251" y="374847"/>
                  <a:pt x="969093" y="386556"/>
                  <a:pt x="979715" y="390097"/>
                </a:cubicBezTo>
                <a:lnTo>
                  <a:pt x="997528" y="396035"/>
                </a:lnTo>
                <a:cubicBezTo>
                  <a:pt x="1012451" y="440808"/>
                  <a:pt x="992320" y="385620"/>
                  <a:pt x="1015341" y="431661"/>
                </a:cubicBezTo>
                <a:cubicBezTo>
                  <a:pt x="1022114" y="445206"/>
                  <a:pt x="1017688" y="453616"/>
                  <a:pt x="1033154" y="461349"/>
                </a:cubicBezTo>
                <a:cubicBezTo>
                  <a:pt x="1044350" y="466947"/>
                  <a:pt x="1056904" y="469266"/>
                  <a:pt x="1068779" y="473224"/>
                </a:cubicBezTo>
                <a:lnTo>
                  <a:pt x="1086592" y="479162"/>
                </a:lnTo>
                <a:cubicBezTo>
                  <a:pt x="1094509" y="487079"/>
                  <a:pt x="1106802" y="492291"/>
                  <a:pt x="1110343" y="502913"/>
                </a:cubicBezTo>
                <a:cubicBezTo>
                  <a:pt x="1115845" y="519419"/>
                  <a:pt x="1115879" y="524727"/>
                  <a:pt x="1128156" y="538539"/>
                </a:cubicBezTo>
                <a:cubicBezTo>
                  <a:pt x="1139313" y="551091"/>
                  <a:pt x="1163782" y="574165"/>
                  <a:pt x="1163782" y="574165"/>
                </a:cubicBezTo>
                <a:cubicBezTo>
                  <a:pt x="1165761" y="580103"/>
                  <a:pt x="1168001" y="585960"/>
                  <a:pt x="1169720" y="591978"/>
                </a:cubicBezTo>
                <a:cubicBezTo>
                  <a:pt x="1190231" y="663766"/>
                  <a:pt x="1178281" y="694211"/>
                  <a:pt x="1169720" y="799796"/>
                </a:cubicBezTo>
                <a:cubicBezTo>
                  <a:pt x="1168708" y="812273"/>
                  <a:pt x="1168260" y="828479"/>
                  <a:pt x="1157844" y="835422"/>
                </a:cubicBezTo>
                <a:cubicBezTo>
                  <a:pt x="1145969" y="843339"/>
                  <a:pt x="1132310" y="849080"/>
                  <a:pt x="1122218" y="859172"/>
                </a:cubicBezTo>
                <a:cubicBezTo>
                  <a:pt x="1105297" y="876094"/>
                  <a:pt x="1115001" y="867943"/>
                  <a:pt x="1092530" y="882923"/>
                </a:cubicBezTo>
                <a:cubicBezTo>
                  <a:pt x="1080969" y="917603"/>
                  <a:pt x="1095637" y="885752"/>
                  <a:pt x="1068779" y="912611"/>
                </a:cubicBezTo>
                <a:cubicBezTo>
                  <a:pt x="1033379" y="948012"/>
                  <a:pt x="1066052" y="923844"/>
                  <a:pt x="1039091" y="954175"/>
                </a:cubicBezTo>
                <a:cubicBezTo>
                  <a:pt x="1027933" y="966727"/>
                  <a:pt x="1003465" y="989801"/>
                  <a:pt x="1003465" y="989801"/>
                </a:cubicBezTo>
                <a:cubicBezTo>
                  <a:pt x="1001486" y="995739"/>
                  <a:pt x="998755" y="1001477"/>
                  <a:pt x="997528" y="1007614"/>
                </a:cubicBezTo>
                <a:cubicBezTo>
                  <a:pt x="994783" y="1021338"/>
                  <a:pt x="995272" y="1035676"/>
                  <a:pt x="991590" y="1049178"/>
                </a:cubicBezTo>
                <a:cubicBezTo>
                  <a:pt x="989261" y="1057717"/>
                  <a:pt x="983673" y="1065011"/>
                  <a:pt x="979715" y="1072928"/>
                </a:cubicBezTo>
                <a:cubicBezTo>
                  <a:pt x="977736" y="1082824"/>
                  <a:pt x="978784" y="1093854"/>
                  <a:pt x="973777" y="1102617"/>
                </a:cubicBezTo>
                <a:cubicBezTo>
                  <a:pt x="968700" y="1111502"/>
                  <a:pt x="946996" y="1117903"/>
                  <a:pt x="938151" y="1120430"/>
                </a:cubicBezTo>
                <a:cubicBezTo>
                  <a:pt x="895495" y="1132617"/>
                  <a:pt x="933674" y="1120064"/>
                  <a:pt x="884712" y="1132305"/>
                </a:cubicBezTo>
                <a:cubicBezTo>
                  <a:pt x="878640" y="1133823"/>
                  <a:pt x="872370" y="1135203"/>
                  <a:pt x="866899" y="1138243"/>
                </a:cubicBezTo>
                <a:cubicBezTo>
                  <a:pt x="833191" y="1156969"/>
                  <a:pt x="832552" y="1160714"/>
                  <a:pt x="807522" y="1185744"/>
                </a:cubicBezTo>
                <a:lnTo>
                  <a:pt x="807522" y="1185744"/>
                </a:lnTo>
                <a:cubicBezTo>
                  <a:pt x="797626" y="1191682"/>
                  <a:pt x="787570" y="1197361"/>
                  <a:pt x="777834" y="1203557"/>
                </a:cubicBezTo>
                <a:cubicBezTo>
                  <a:pt x="765793" y="1211220"/>
                  <a:pt x="754447" y="1219965"/>
                  <a:pt x="742208" y="1227308"/>
                </a:cubicBezTo>
                <a:cubicBezTo>
                  <a:pt x="734618" y="1231862"/>
                  <a:pt x="726047" y="1234629"/>
                  <a:pt x="718457" y="1239183"/>
                </a:cubicBezTo>
                <a:cubicBezTo>
                  <a:pt x="706218" y="1246526"/>
                  <a:pt x="692923" y="1252842"/>
                  <a:pt x="682831" y="1262934"/>
                </a:cubicBezTo>
                <a:cubicBezTo>
                  <a:pt x="676893" y="1268871"/>
                  <a:pt x="672005" y="1276088"/>
                  <a:pt x="665018" y="1280746"/>
                </a:cubicBezTo>
                <a:cubicBezTo>
                  <a:pt x="659810" y="1284218"/>
                  <a:pt x="653143" y="1284705"/>
                  <a:pt x="647205" y="1286684"/>
                </a:cubicBezTo>
                <a:lnTo>
                  <a:pt x="504702" y="1274809"/>
                </a:lnTo>
                <a:cubicBezTo>
                  <a:pt x="492723" y="1273611"/>
                  <a:pt x="480497" y="1272678"/>
                  <a:pt x="469076" y="1268871"/>
                </a:cubicBezTo>
                <a:cubicBezTo>
                  <a:pt x="462306" y="1266614"/>
                  <a:pt x="456634" y="1261695"/>
                  <a:pt x="451263" y="1256996"/>
                </a:cubicBezTo>
                <a:cubicBezTo>
                  <a:pt x="440730" y="1247780"/>
                  <a:pt x="421574" y="1227308"/>
                  <a:pt x="421574" y="1227308"/>
                </a:cubicBezTo>
                <a:cubicBezTo>
                  <a:pt x="416917" y="1217994"/>
                  <a:pt x="406216" y="1194136"/>
                  <a:pt x="397824" y="1185744"/>
                </a:cubicBezTo>
                <a:cubicBezTo>
                  <a:pt x="386931" y="1174851"/>
                  <a:pt x="368675" y="1169752"/>
                  <a:pt x="356260" y="1161993"/>
                </a:cubicBezTo>
                <a:cubicBezTo>
                  <a:pt x="315077" y="1136253"/>
                  <a:pt x="351757" y="1148029"/>
                  <a:pt x="302821" y="1138243"/>
                </a:cubicBezTo>
                <a:cubicBezTo>
                  <a:pt x="270390" y="1116622"/>
                  <a:pt x="270545" y="1123323"/>
                  <a:pt x="255320" y="1096679"/>
                </a:cubicBezTo>
                <a:cubicBezTo>
                  <a:pt x="250928" y="1088994"/>
                  <a:pt x="247403" y="1080845"/>
                  <a:pt x="243444" y="1072928"/>
                </a:cubicBezTo>
                <a:cubicBezTo>
                  <a:pt x="241465" y="1063032"/>
                  <a:pt x="239696" y="1053092"/>
                  <a:pt x="237507" y="1043240"/>
                </a:cubicBezTo>
                <a:cubicBezTo>
                  <a:pt x="235737" y="1035274"/>
                  <a:pt x="236943" y="1025630"/>
                  <a:pt x="231569" y="1019489"/>
                </a:cubicBezTo>
                <a:cubicBezTo>
                  <a:pt x="222171" y="1008748"/>
                  <a:pt x="195943" y="995739"/>
                  <a:pt x="195943" y="995739"/>
                </a:cubicBezTo>
                <a:cubicBezTo>
                  <a:pt x="189200" y="985624"/>
                  <a:pt x="173620" y="961540"/>
                  <a:pt x="166255" y="954175"/>
                </a:cubicBezTo>
                <a:cubicBezTo>
                  <a:pt x="161209" y="949129"/>
                  <a:pt x="154380" y="946258"/>
                  <a:pt x="148442" y="942300"/>
                </a:cubicBezTo>
                <a:cubicBezTo>
                  <a:pt x="142504" y="934383"/>
                  <a:pt x="136381" y="926602"/>
                  <a:pt x="130629" y="918549"/>
                </a:cubicBezTo>
                <a:cubicBezTo>
                  <a:pt x="126481" y="912742"/>
                  <a:pt x="123800" y="905782"/>
                  <a:pt x="118754" y="900736"/>
                </a:cubicBezTo>
                <a:cubicBezTo>
                  <a:pt x="113708" y="895690"/>
                  <a:pt x="106311" y="893560"/>
                  <a:pt x="100941" y="888861"/>
                </a:cubicBezTo>
                <a:cubicBezTo>
                  <a:pt x="45365" y="840233"/>
                  <a:pt x="93523" y="874019"/>
                  <a:pt x="53439" y="847297"/>
                </a:cubicBezTo>
                <a:cubicBezTo>
                  <a:pt x="51460" y="841359"/>
                  <a:pt x="50542" y="834955"/>
                  <a:pt x="47502" y="829484"/>
                </a:cubicBezTo>
                <a:cubicBezTo>
                  <a:pt x="40571" y="817008"/>
                  <a:pt x="23751" y="793858"/>
                  <a:pt x="23751" y="793858"/>
                </a:cubicBezTo>
                <a:cubicBezTo>
                  <a:pt x="21772" y="783962"/>
                  <a:pt x="21357" y="773619"/>
                  <a:pt x="17813" y="764170"/>
                </a:cubicBezTo>
                <a:cubicBezTo>
                  <a:pt x="15307" y="757488"/>
                  <a:pt x="8749" y="752916"/>
                  <a:pt x="5938" y="746357"/>
                </a:cubicBezTo>
                <a:cubicBezTo>
                  <a:pt x="2723" y="738856"/>
                  <a:pt x="1979" y="730523"/>
                  <a:pt x="0" y="722606"/>
                </a:cubicBezTo>
                <a:cubicBezTo>
                  <a:pt x="1979" y="700835"/>
                  <a:pt x="2846" y="678933"/>
                  <a:pt x="5938" y="657292"/>
                </a:cubicBezTo>
                <a:cubicBezTo>
                  <a:pt x="6823" y="651096"/>
                  <a:pt x="11555" y="645730"/>
                  <a:pt x="11876" y="639479"/>
                </a:cubicBezTo>
                <a:cubicBezTo>
                  <a:pt x="15526" y="568293"/>
                  <a:pt x="13367" y="496864"/>
                  <a:pt x="17813" y="425723"/>
                </a:cubicBezTo>
                <a:cubicBezTo>
                  <a:pt x="19315" y="401692"/>
                  <a:pt x="27293" y="378430"/>
                  <a:pt x="29689" y="354471"/>
                </a:cubicBezTo>
                <a:cubicBezTo>
                  <a:pt x="31668" y="334679"/>
                  <a:pt x="31153" y="314476"/>
                  <a:pt x="35626" y="295095"/>
                </a:cubicBezTo>
                <a:cubicBezTo>
                  <a:pt x="37231" y="288141"/>
                  <a:pt x="43543" y="283220"/>
                  <a:pt x="47502" y="277282"/>
                </a:cubicBezTo>
                <a:cubicBezTo>
                  <a:pt x="49481" y="235718"/>
                  <a:pt x="49984" y="194058"/>
                  <a:pt x="53439" y="152591"/>
                </a:cubicBezTo>
                <a:cubicBezTo>
                  <a:pt x="53959" y="146354"/>
                  <a:pt x="56578" y="140376"/>
                  <a:pt x="59377" y="134778"/>
                </a:cubicBezTo>
                <a:cubicBezTo>
                  <a:pt x="62174" y="129183"/>
                  <a:pt x="75764" y="108771"/>
                  <a:pt x="83128" y="105089"/>
                </a:cubicBezTo>
                <a:cubicBezTo>
                  <a:pt x="94324" y="99491"/>
                  <a:pt x="118754" y="93214"/>
                  <a:pt x="118754" y="93214"/>
                </a:cubicBezTo>
                <a:lnTo>
                  <a:pt x="124691" y="116965"/>
                </a:lnTo>
                <a:close/>
              </a:path>
            </a:pathLst>
          </a:cu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Freeform 48"/>
          <p:cNvSpPr/>
          <p:nvPr/>
        </p:nvSpPr>
        <p:spPr>
          <a:xfrm>
            <a:off x="6136075" y="3606595"/>
            <a:ext cx="1867894" cy="902525"/>
          </a:xfrm>
          <a:custGeom>
            <a:avLst/>
            <a:gdLst>
              <a:gd name="connsiteX0" fmla="*/ 157847 w 1867894"/>
              <a:gd name="connsiteY0" fmla="*/ 77190 h 902525"/>
              <a:gd name="connsiteX1" fmla="*/ 104408 w 1867894"/>
              <a:gd name="connsiteY1" fmla="*/ 95003 h 902525"/>
              <a:gd name="connsiteX2" fmla="*/ 68782 w 1867894"/>
              <a:gd name="connsiteY2" fmla="*/ 106878 h 902525"/>
              <a:gd name="connsiteX3" fmla="*/ 50969 w 1867894"/>
              <a:gd name="connsiteY3" fmla="*/ 112816 h 902525"/>
              <a:gd name="connsiteX4" fmla="*/ 33156 w 1867894"/>
              <a:gd name="connsiteY4" fmla="*/ 124691 h 902525"/>
              <a:gd name="connsiteX5" fmla="*/ 15343 w 1867894"/>
              <a:gd name="connsiteY5" fmla="*/ 142504 h 902525"/>
              <a:gd name="connsiteX6" fmla="*/ 15343 w 1867894"/>
              <a:gd name="connsiteY6" fmla="*/ 261257 h 902525"/>
              <a:gd name="connsiteX7" fmla="*/ 27219 w 1867894"/>
              <a:gd name="connsiteY7" fmla="*/ 279070 h 902525"/>
              <a:gd name="connsiteX8" fmla="*/ 33156 w 1867894"/>
              <a:gd name="connsiteY8" fmla="*/ 302821 h 902525"/>
              <a:gd name="connsiteX9" fmla="*/ 56907 w 1867894"/>
              <a:gd name="connsiteY9" fmla="*/ 332509 h 902525"/>
              <a:gd name="connsiteX10" fmla="*/ 80657 w 1867894"/>
              <a:gd name="connsiteY10" fmla="*/ 368135 h 902525"/>
              <a:gd name="connsiteX11" fmla="*/ 92533 w 1867894"/>
              <a:gd name="connsiteY11" fmla="*/ 385948 h 902525"/>
              <a:gd name="connsiteX12" fmla="*/ 104408 w 1867894"/>
              <a:gd name="connsiteY12" fmla="*/ 403761 h 902525"/>
              <a:gd name="connsiteX13" fmla="*/ 128159 w 1867894"/>
              <a:gd name="connsiteY13" fmla="*/ 415636 h 902525"/>
              <a:gd name="connsiteX14" fmla="*/ 140034 w 1867894"/>
              <a:gd name="connsiteY14" fmla="*/ 427512 h 902525"/>
              <a:gd name="connsiteX15" fmla="*/ 175660 w 1867894"/>
              <a:gd name="connsiteY15" fmla="*/ 439387 h 902525"/>
              <a:gd name="connsiteX16" fmla="*/ 318164 w 1867894"/>
              <a:gd name="connsiteY16" fmla="*/ 451262 h 902525"/>
              <a:gd name="connsiteX17" fmla="*/ 484419 w 1867894"/>
              <a:gd name="connsiteY17" fmla="*/ 463138 h 902525"/>
              <a:gd name="connsiteX18" fmla="*/ 531920 w 1867894"/>
              <a:gd name="connsiteY18" fmla="*/ 469075 h 902525"/>
              <a:gd name="connsiteX19" fmla="*/ 680361 w 1867894"/>
              <a:gd name="connsiteY19" fmla="*/ 486888 h 902525"/>
              <a:gd name="connsiteX20" fmla="*/ 882242 w 1867894"/>
              <a:gd name="connsiteY20" fmla="*/ 498764 h 902525"/>
              <a:gd name="connsiteX21" fmla="*/ 923806 w 1867894"/>
              <a:gd name="connsiteY21" fmla="*/ 504701 h 902525"/>
              <a:gd name="connsiteX22" fmla="*/ 983182 w 1867894"/>
              <a:gd name="connsiteY22" fmla="*/ 510639 h 902525"/>
              <a:gd name="connsiteX23" fmla="*/ 1060372 w 1867894"/>
              <a:gd name="connsiteY23" fmla="*/ 522514 h 902525"/>
              <a:gd name="connsiteX24" fmla="*/ 1173187 w 1867894"/>
              <a:gd name="connsiteY24" fmla="*/ 534390 h 902525"/>
              <a:gd name="connsiteX25" fmla="*/ 1191000 w 1867894"/>
              <a:gd name="connsiteY25" fmla="*/ 540327 h 902525"/>
              <a:gd name="connsiteX26" fmla="*/ 1250377 w 1867894"/>
              <a:gd name="connsiteY26" fmla="*/ 552203 h 902525"/>
              <a:gd name="connsiteX27" fmla="*/ 1363193 w 1867894"/>
              <a:gd name="connsiteY27" fmla="*/ 581891 h 902525"/>
              <a:gd name="connsiteX28" fmla="*/ 1386943 w 1867894"/>
              <a:gd name="connsiteY28" fmla="*/ 593766 h 902525"/>
              <a:gd name="connsiteX29" fmla="*/ 1446320 w 1867894"/>
              <a:gd name="connsiteY29" fmla="*/ 611579 h 902525"/>
              <a:gd name="connsiteX30" fmla="*/ 1458195 w 1867894"/>
              <a:gd name="connsiteY30" fmla="*/ 623455 h 902525"/>
              <a:gd name="connsiteX31" fmla="*/ 1481946 w 1867894"/>
              <a:gd name="connsiteY31" fmla="*/ 665018 h 902525"/>
              <a:gd name="connsiteX32" fmla="*/ 1511634 w 1867894"/>
              <a:gd name="connsiteY32" fmla="*/ 694707 h 902525"/>
              <a:gd name="connsiteX33" fmla="*/ 1535385 w 1867894"/>
              <a:gd name="connsiteY33" fmla="*/ 730333 h 902525"/>
              <a:gd name="connsiteX34" fmla="*/ 1553198 w 1867894"/>
              <a:gd name="connsiteY34" fmla="*/ 783771 h 902525"/>
              <a:gd name="connsiteX35" fmla="*/ 1559135 w 1867894"/>
              <a:gd name="connsiteY35" fmla="*/ 801584 h 902525"/>
              <a:gd name="connsiteX36" fmla="*/ 1588824 w 1867894"/>
              <a:gd name="connsiteY36" fmla="*/ 831273 h 902525"/>
              <a:gd name="connsiteX37" fmla="*/ 1624450 w 1867894"/>
              <a:gd name="connsiteY37" fmla="*/ 855023 h 902525"/>
              <a:gd name="connsiteX38" fmla="*/ 1677889 w 1867894"/>
              <a:gd name="connsiteY38" fmla="*/ 896587 h 902525"/>
              <a:gd name="connsiteX39" fmla="*/ 1695702 w 1867894"/>
              <a:gd name="connsiteY39" fmla="*/ 902525 h 902525"/>
              <a:gd name="connsiteX40" fmla="*/ 1772891 w 1867894"/>
              <a:gd name="connsiteY40" fmla="*/ 896587 h 902525"/>
              <a:gd name="connsiteX41" fmla="*/ 1826330 w 1867894"/>
              <a:gd name="connsiteY41" fmla="*/ 855023 h 902525"/>
              <a:gd name="connsiteX42" fmla="*/ 1856019 w 1867894"/>
              <a:gd name="connsiteY42" fmla="*/ 825335 h 902525"/>
              <a:gd name="connsiteX43" fmla="*/ 1867894 w 1867894"/>
              <a:gd name="connsiteY43" fmla="*/ 807522 h 902525"/>
              <a:gd name="connsiteX44" fmla="*/ 1861956 w 1867894"/>
              <a:gd name="connsiteY44" fmla="*/ 611579 h 902525"/>
              <a:gd name="connsiteX45" fmla="*/ 1850081 w 1867894"/>
              <a:gd name="connsiteY45" fmla="*/ 593766 h 902525"/>
              <a:gd name="connsiteX46" fmla="*/ 1844143 w 1867894"/>
              <a:gd name="connsiteY46" fmla="*/ 564078 h 902525"/>
              <a:gd name="connsiteX47" fmla="*/ 1826330 w 1867894"/>
              <a:gd name="connsiteY47" fmla="*/ 516577 h 902525"/>
              <a:gd name="connsiteX48" fmla="*/ 1814455 w 1867894"/>
              <a:gd name="connsiteY48" fmla="*/ 498764 h 902525"/>
              <a:gd name="connsiteX49" fmla="*/ 1778829 w 1867894"/>
              <a:gd name="connsiteY49" fmla="*/ 457200 h 902525"/>
              <a:gd name="connsiteX50" fmla="*/ 1755078 w 1867894"/>
              <a:gd name="connsiteY50" fmla="*/ 439387 h 902525"/>
              <a:gd name="connsiteX51" fmla="*/ 1737265 w 1867894"/>
              <a:gd name="connsiteY51" fmla="*/ 427512 h 902525"/>
              <a:gd name="connsiteX52" fmla="*/ 1713515 w 1867894"/>
              <a:gd name="connsiteY52" fmla="*/ 421574 h 902525"/>
              <a:gd name="connsiteX53" fmla="*/ 1666013 w 1867894"/>
              <a:gd name="connsiteY53" fmla="*/ 391886 h 902525"/>
              <a:gd name="connsiteX54" fmla="*/ 1630387 w 1867894"/>
              <a:gd name="connsiteY54" fmla="*/ 368135 h 902525"/>
              <a:gd name="connsiteX55" fmla="*/ 1600699 w 1867894"/>
              <a:gd name="connsiteY55" fmla="*/ 350322 h 902525"/>
              <a:gd name="connsiteX56" fmla="*/ 1535385 w 1867894"/>
              <a:gd name="connsiteY56" fmla="*/ 302821 h 902525"/>
              <a:gd name="connsiteX57" fmla="*/ 1452257 w 1867894"/>
              <a:gd name="connsiteY57" fmla="*/ 267195 h 902525"/>
              <a:gd name="connsiteX58" fmla="*/ 1392881 w 1867894"/>
              <a:gd name="connsiteY58" fmla="*/ 243444 h 902525"/>
              <a:gd name="connsiteX59" fmla="*/ 1262252 w 1867894"/>
              <a:gd name="connsiteY59" fmla="*/ 136566 h 902525"/>
              <a:gd name="connsiteX60" fmla="*/ 1214751 w 1867894"/>
              <a:gd name="connsiteY60" fmla="*/ 112816 h 902525"/>
              <a:gd name="connsiteX61" fmla="*/ 1167250 w 1867894"/>
              <a:gd name="connsiteY61" fmla="*/ 77190 h 902525"/>
              <a:gd name="connsiteX62" fmla="*/ 1137561 w 1867894"/>
              <a:gd name="connsiteY62" fmla="*/ 65314 h 902525"/>
              <a:gd name="connsiteX63" fmla="*/ 1119748 w 1867894"/>
              <a:gd name="connsiteY63" fmla="*/ 53439 h 902525"/>
              <a:gd name="connsiteX64" fmla="*/ 1066309 w 1867894"/>
              <a:gd name="connsiteY64" fmla="*/ 41564 h 902525"/>
              <a:gd name="connsiteX65" fmla="*/ 1030683 w 1867894"/>
              <a:gd name="connsiteY65" fmla="*/ 29688 h 902525"/>
              <a:gd name="connsiteX66" fmla="*/ 1012870 w 1867894"/>
              <a:gd name="connsiteY66" fmla="*/ 23751 h 902525"/>
              <a:gd name="connsiteX67" fmla="*/ 947556 w 1867894"/>
              <a:gd name="connsiteY67" fmla="*/ 17813 h 902525"/>
              <a:gd name="connsiteX68" fmla="*/ 923806 w 1867894"/>
              <a:gd name="connsiteY68" fmla="*/ 11875 h 902525"/>
              <a:gd name="connsiteX69" fmla="*/ 905993 w 1867894"/>
              <a:gd name="connsiteY69" fmla="*/ 5938 h 902525"/>
              <a:gd name="connsiteX70" fmla="*/ 763489 w 1867894"/>
              <a:gd name="connsiteY70" fmla="*/ 0 h 902525"/>
              <a:gd name="connsiteX71" fmla="*/ 555670 w 1867894"/>
              <a:gd name="connsiteY71" fmla="*/ 5938 h 902525"/>
              <a:gd name="connsiteX72" fmla="*/ 537857 w 1867894"/>
              <a:gd name="connsiteY72" fmla="*/ 17813 h 902525"/>
              <a:gd name="connsiteX73" fmla="*/ 448793 w 1867894"/>
              <a:gd name="connsiteY73" fmla="*/ 23751 h 902525"/>
              <a:gd name="connsiteX74" fmla="*/ 395354 w 1867894"/>
              <a:gd name="connsiteY74" fmla="*/ 35626 h 902525"/>
              <a:gd name="connsiteX75" fmla="*/ 365665 w 1867894"/>
              <a:gd name="connsiteY75" fmla="*/ 41564 h 902525"/>
              <a:gd name="connsiteX76" fmla="*/ 306289 w 1867894"/>
              <a:gd name="connsiteY76" fmla="*/ 53439 h 902525"/>
              <a:gd name="connsiteX77" fmla="*/ 104408 w 1867894"/>
              <a:gd name="connsiteY77" fmla="*/ 65314 h 902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1867894" h="902525">
                <a:moveTo>
                  <a:pt x="157847" y="77190"/>
                </a:moveTo>
                <a:cubicBezTo>
                  <a:pt x="77620" y="90560"/>
                  <a:pt x="154503" y="72738"/>
                  <a:pt x="104408" y="95003"/>
                </a:cubicBezTo>
                <a:cubicBezTo>
                  <a:pt x="92969" y="100087"/>
                  <a:pt x="80657" y="102920"/>
                  <a:pt x="68782" y="106878"/>
                </a:cubicBezTo>
                <a:cubicBezTo>
                  <a:pt x="62844" y="108857"/>
                  <a:pt x="56177" y="109344"/>
                  <a:pt x="50969" y="112816"/>
                </a:cubicBezTo>
                <a:cubicBezTo>
                  <a:pt x="45031" y="116774"/>
                  <a:pt x="38638" y="120123"/>
                  <a:pt x="33156" y="124691"/>
                </a:cubicBezTo>
                <a:cubicBezTo>
                  <a:pt x="26705" y="130067"/>
                  <a:pt x="21281" y="136566"/>
                  <a:pt x="15343" y="142504"/>
                </a:cubicBezTo>
                <a:cubicBezTo>
                  <a:pt x="0" y="188537"/>
                  <a:pt x="2298" y="174292"/>
                  <a:pt x="15343" y="261257"/>
                </a:cubicBezTo>
                <a:cubicBezTo>
                  <a:pt x="16402" y="268314"/>
                  <a:pt x="23260" y="273132"/>
                  <a:pt x="27219" y="279070"/>
                </a:cubicBezTo>
                <a:cubicBezTo>
                  <a:pt x="29198" y="286987"/>
                  <a:pt x="29942" y="295320"/>
                  <a:pt x="33156" y="302821"/>
                </a:cubicBezTo>
                <a:cubicBezTo>
                  <a:pt x="42844" y="325428"/>
                  <a:pt x="44136" y="315482"/>
                  <a:pt x="56907" y="332509"/>
                </a:cubicBezTo>
                <a:cubicBezTo>
                  <a:pt x="65470" y="343927"/>
                  <a:pt x="72740" y="356260"/>
                  <a:pt x="80657" y="368135"/>
                </a:cubicBezTo>
                <a:lnTo>
                  <a:pt x="92533" y="385948"/>
                </a:lnTo>
                <a:cubicBezTo>
                  <a:pt x="96491" y="391886"/>
                  <a:pt x="98025" y="400570"/>
                  <a:pt x="104408" y="403761"/>
                </a:cubicBezTo>
                <a:lnTo>
                  <a:pt x="128159" y="415636"/>
                </a:lnTo>
                <a:cubicBezTo>
                  <a:pt x="132117" y="419595"/>
                  <a:pt x="135027" y="425008"/>
                  <a:pt x="140034" y="427512"/>
                </a:cubicBezTo>
                <a:cubicBezTo>
                  <a:pt x="151230" y="433110"/>
                  <a:pt x="163785" y="435429"/>
                  <a:pt x="175660" y="439387"/>
                </a:cubicBezTo>
                <a:cubicBezTo>
                  <a:pt x="232952" y="458484"/>
                  <a:pt x="187196" y="445026"/>
                  <a:pt x="318164" y="451262"/>
                </a:cubicBezTo>
                <a:cubicBezTo>
                  <a:pt x="405140" y="465759"/>
                  <a:pt x="311512" y="451611"/>
                  <a:pt x="484419" y="463138"/>
                </a:cubicBezTo>
                <a:cubicBezTo>
                  <a:pt x="500341" y="464199"/>
                  <a:pt x="516086" y="467096"/>
                  <a:pt x="531920" y="469075"/>
                </a:cubicBezTo>
                <a:cubicBezTo>
                  <a:pt x="603270" y="492860"/>
                  <a:pt x="555046" y="480293"/>
                  <a:pt x="680361" y="486888"/>
                </a:cubicBezTo>
                <a:cubicBezTo>
                  <a:pt x="764453" y="507912"/>
                  <a:pt x="676261" y="487630"/>
                  <a:pt x="882242" y="498764"/>
                </a:cubicBezTo>
                <a:cubicBezTo>
                  <a:pt x="896217" y="499519"/>
                  <a:pt x="909907" y="503066"/>
                  <a:pt x="923806" y="504701"/>
                </a:cubicBezTo>
                <a:cubicBezTo>
                  <a:pt x="943560" y="507025"/>
                  <a:pt x="963428" y="508315"/>
                  <a:pt x="983182" y="510639"/>
                </a:cubicBezTo>
                <a:cubicBezTo>
                  <a:pt x="1009145" y="513694"/>
                  <a:pt x="1034614" y="518221"/>
                  <a:pt x="1060372" y="522514"/>
                </a:cubicBezTo>
                <a:cubicBezTo>
                  <a:pt x="1112030" y="539734"/>
                  <a:pt x="1052959" y="521735"/>
                  <a:pt x="1173187" y="534390"/>
                </a:cubicBezTo>
                <a:cubicBezTo>
                  <a:pt x="1179411" y="535045"/>
                  <a:pt x="1184901" y="538920"/>
                  <a:pt x="1191000" y="540327"/>
                </a:cubicBezTo>
                <a:cubicBezTo>
                  <a:pt x="1210667" y="544866"/>
                  <a:pt x="1230969" y="546658"/>
                  <a:pt x="1250377" y="552203"/>
                </a:cubicBezTo>
                <a:cubicBezTo>
                  <a:pt x="1343208" y="578726"/>
                  <a:pt x="1305246" y="570301"/>
                  <a:pt x="1363193" y="581891"/>
                </a:cubicBezTo>
                <a:cubicBezTo>
                  <a:pt x="1371110" y="585849"/>
                  <a:pt x="1378725" y="590479"/>
                  <a:pt x="1386943" y="593766"/>
                </a:cubicBezTo>
                <a:cubicBezTo>
                  <a:pt x="1411044" y="603407"/>
                  <a:pt x="1422985" y="605746"/>
                  <a:pt x="1446320" y="611579"/>
                </a:cubicBezTo>
                <a:cubicBezTo>
                  <a:pt x="1450278" y="615538"/>
                  <a:pt x="1455090" y="618797"/>
                  <a:pt x="1458195" y="623455"/>
                </a:cubicBezTo>
                <a:cubicBezTo>
                  <a:pt x="1473539" y="646471"/>
                  <a:pt x="1464937" y="645579"/>
                  <a:pt x="1481946" y="665018"/>
                </a:cubicBezTo>
                <a:cubicBezTo>
                  <a:pt x="1491162" y="675551"/>
                  <a:pt x="1503871" y="683062"/>
                  <a:pt x="1511634" y="694707"/>
                </a:cubicBezTo>
                <a:lnTo>
                  <a:pt x="1535385" y="730333"/>
                </a:lnTo>
                <a:lnTo>
                  <a:pt x="1553198" y="783771"/>
                </a:lnTo>
                <a:cubicBezTo>
                  <a:pt x="1555177" y="789709"/>
                  <a:pt x="1554709" y="797158"/>
                  <a:pt x="1559135" y="801584"/>
                </a:cubicBezTo>
                <a:lnTo>
                  <a:pt x="1588824" y="831273"/>
                </a:lnTo>
                <a:cubicBezTo>
                  <a:pt x="1611063" y="853512"/>
                  <a:pt x="1598671" y="846431"/>
                  <a:pt x="1624450" y="855023"/>
                </a:cubicBezTo>
                <a:cubicBezTo>
                  <a:pt x="1653231" y="883805"/>
                  <a:pt x="1646152" y="882986"/>
                  <a:pt x="1677889" y="896587"/>
                </a:cubicBezTo>
                <a:cubicBezTo>
                  <a:pt x="1683642" y="899052"/>
                  <a:pt x="1689764" y="900546"/>
                  <a:pt x="1695702" y="902525"/>
                </a:cubicBezTo>
                <a:cubicBezTo>
                  <a:pt x="1721432" y="900546"/>
                  <a:pt x="1747478" y="901072"/>
                  <a:pt x="1772891" y="896587"/>
                </a:cubicBezTo>
                <a:cubicBezTo>
                  <a:pt x="1794913" y="892701"/>
                  <a:pt x="1812909" y="868444"/>
                  <a:pt x="1826330" y="855023"/>
                </a:cubicBezTo>
                <a:lnTo>
                  <a:pt x="1856019" y="825335"/>
                </a:lnTo>
                <a:lnTo>
                  <a:pt x="1867894" y="807522"/>
                </a:lnTo>
                <a:cubicBezTo>
                  <a:pt x="1865915" y="742208"/>
                  <a:pt x="1867383" y="676698"/>
                  <a:pt x="1861956" y="611579"/>
                </a:cubicBezTo>
                <a:cubicBezTo>
                  <a:pt x="1861363" y="604468"/>
                  <a:pt x="1852587" y="600448"/>
                  <a:pt x="1850081" y="593766"/>
                </a:cubicBezTo>
                <a:cubicBezTo>
                  <a:pt x="1846537" y="584317"/>
                  <a:pt x="1846591" y="573869"/>
                  <a:pt x="1844143" y="564078"/>
                </a:cubicBezTo>
                <a:cubicBezTo>
                  <a:pt x="1841572" y="553794"/>
                  <a:pt x="1829059" y="522035"/>
                  <a:pt x="1826330" y="516577"/>
                </a:cubicBezTo>
                <a:cubicBezTo>
                  <a:pt x="1823139" y="510194"/>
                  <a:pt x="1818603" y="504571"/>
                  <a:pt x="1814455" y="498764"/>
                </a:cubicBezTo>
                <a:cubicBezTo>
                  <a:pt x="1802105" y="481473"/>
                  <a:pt x="1794729" y="470829"/>
                  <a:pt x="1778829" y="457200"/>
                </a:cubicBezTo>
                <a:cubicBezTo>
                  <a:pt x="1771315" y="450760"/>
                  <a:pt x="1763131" y="445139"/>
                  <a:pt x="1755078" y="439387"/>
                </a:cubicBezTo>
                <a:cubicBezTo>
                  <a:pt x="1749271" y="435239"/>
                  <a:pt x="1743824" y="430323"/>
                  <a:pt x="1737265" y="427512"/>
                </a:cubicBezTo>
                <a:cubicBezTo>
                  <a:pt x="1729764" y="424297"/>
                  <a:pt x="1721432" y="423553"/>
                  <a:pt x="1713515" y="421574"/>
                </a:cubicBezTo>
                <a:cubicBezTo>
                  <a:pt x="1697681" y="411678"/>
                  <a:pt x="1681549" y="402244"/>
                  <a:pt x="1666013" y="391886"/>
                </a:cubicBezTo>
                <a:cubicBezTo>
                  <a:pt x="1654138" y="383969"/>
                  <a:pt x="1642428" y="375798"/>
                  <a:pt x="1630387" y="368135"/>
                </a:cubicBezTo>
                <a:cubicBezTo>
                  <a:pt x="1620651" y="361939"/>
                  <a:pt x="1610209" y="356860"/>
                  <a:pt x="1600699" y="350322"/>
                </a:cubicBezTo>
                <a:cubicBezTo>
                  <a:pt x="1578516" y="335071"/>
                  <a:pt x="1559463" y="314860"/>
                  <a:pt x="1535385" y="302821"/>
                </a:cubicBezTo>
                <a:cubicBezTo>
                  <a:pt x="1449342" y="259800"/>
                  <a:pt x="1557140" y="312145"/>
                  <a:pt x="1452257" y="267195"/>
                </a:cubicBezTo>
                <a:cubicBezTo>
                  <a:pt x="1392159" y="241439"/>
                  <a:pt x="1440067" y="255241"/>
                  <a:pt x="1392881" y="243444"/>
                </a:cubicBezTo>
                <a:cubicBezTo>
                  <a:pt x="1376964" y="229976"/>
                  <a:pt x="1289737" y="154350"/>
                  <a:pt x="1262252" y="136566"/>
                </a:cubicBezTo>
                <a:cubicBezTo>
                  <a:pt x="1247389" y="126949"/>
                  <a:pt x="1229827" y="122094"/>
                  <a:pt x="1214751" y="112816"/>
                </a:cubicBezTo>
                <a:cubicBezTo>
                  <a:pt x="1195804" y="101156"/>
                  <a:pt x="1186422" y="86776"/>
                  <a:pt x="1167250" y="77190"/>
                </a:cubicBezTo>
                <a:cubicBezTo>
                  <a:pt x="1157717" y="72423"/>
                  <a:pt x="1147094" y="70081"/>
                  <a:pt x="1137561" y="65314"/>
                </a:cubicBezTo>
                <a:cubicBezTo>
                  <a:pt x="1131178" y="62123"/>
                  <a:pt x="1126518" y="55696"/>
                  <a:pt x="1119748" y="53439"/>
                </a:cubicBezTo>
                <a:cubicBezTo>
                  <a:pt x="1102437" y="47669"/>
                  <a:pt x="1083940" y="46266"/>
                  <a:pt x="1066309" y="41564"/>
                </a:cubicBezTo>
                <a:cubicBezTo>
                  <a:pt x="1054214" y="38339"/>
                  <a:pt x="1042558" y="33646"/>
                  <a:pt x="1030683" y="29688"/>
                </a:cubicBezTo>
                <a:cubicBezTo>
                  <a:pt x="1024745" y="27709"/>
                  <a:pt x="1019103" y="24318"/>
                  <a:pt x="1012870" y="23751"/>
                </a:cubicBezTo>
                <a:lnTo>
                  <a:pt x="947556" y="17813"/>
                </a:lnTo>
                <a:cubicBezTo>
                  <a:pt x="939639" y="15834"/>
                  <a:pt x="931652" y="14117"/>
                  <a:pt x="923806" y="11875"/>
                </a:cubicBezTo>
                <a:cubicBezTo>
                  <a:pt x="917788" y="10156"/>
                  <a:pt x="912235" y="6400"/>
                  <a:pt x="905993" y="5938"/>
                </a:cubicBezTo>
                <a:cubicBezTo>
                  <a:pt x="858580" y="2426"/>
                  <a:pt x="810990" y="1979"/>
                  <a:pt x="763489" y="0"/>
                </a:cubicBezTo>
                <a:cubicBezTo>
                  <a:pt x="694216" y="1979"/>
                  <a:pt x="624756" y="484"/>
                  <a:pt x="555670" y="5938"/>
                </a:cubicBezTo>
                <a:cubicBezTo>
                  <a:pt x="548556" y="6500"/>
                  <a:pt x="544896" y="16640"/>
                  <a:pt x="537857" y="17813"/>
                </a:cubicBezTo>
                <a:cubicBezTo>
                  <a:pt x="508508" y="22705"/>
                  <a:pt x="478481" y="21772"/>
                  <a:pt x="448793" y="23751"/>
                </a:cubicBezTo>
                <a:cubicBezTo>
                  <a:pt x="359326" y="41642"/>
                  <a:pt x="470760" y="18868"/>
                  <a:pt x="395354" y="35626"/>
                </a:cubicBezTo>
                <a:cubicBezTo>
                  <a:pt x="385502" y="37815"/>
                  <a:pt x="375517" y="39375"/>
                  <a:pt x="365665" y="41564"/>
                </a:cubicBezTo>
                <a:cubicBezTo>
                  <a:pt x="344343" y="46302"/>
                  <a:pt x="329151" y="52236"/>
                  <a:pt x="306289" y="53439"/>
                </a:cubicBezTo>
                <a:cubicBezTo>
                  <a:pt x="102566" y="64162"/>
                  <a:pt x="173610" y="30716"/>
                  <a:pt x="104408" y="65314"/>
                </a:cubicBezTo>
              </a:path>
            </a:pathLst>
          </a:custGeom>
          <a:noFill/>
          <a:ln w="381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0" name="Freeform 49"/>
          <p:cNvSpPr/>
          <p:nvPr/>
        </p:nvSpPr>
        <p:spPr>
          <a:xfrm>
            <a:off x="6321281" y="4077072"/>
            <a:ext cx="1278927" cy="818266"/>
          </a:xfrm>
          <a:custGeom>
            <a:avLst/>
            <a:gdLst>
              <a:gd name="connsiteX0" fmla="*/ 204210 w 1278927"/>
              <a:gd name="connsiteY0" fmla="*/ 33318 h 818266"/>
              <a:gd name="connsiteX1" fmla="*/ 162646 w 1278927"/>
              <a:gd name="connsiteY1" fmla="*/ 39256 h 818266"/>
              <a:gd name="connsiteX2" fmla="*/ 144833 w 1278927"/>
              <a:gd name="connsiteY2" fmla="*/ 51131 h 818266"/>
              <a:gd name="connsiteX3" fmla="*/ 127020 w 1278927"/>
              <a:gd name="connsiteY3" fmla="*/ 57069 h 818266"/>
              <a:gd name="connsiteX4" fmla="*/ 109207 w 1278927"/>
              <a:gd name="connsiteY4" fmla="*/ 68944 h 818266"/>
              <a:gd name="connsiteX5" fmla="*/ 67644 w 1278927"/>
              <a:gd name="connsiteY5" fmla="*/ 74882 h 818266"/>
              <a:gd name="connsiteX6" fmla="*/ 37955 w 1278927"/>
              <a:gd name="connsiteY6" fmla="*/ 92695 h 818266"/>
              <a:gd name="connsiteX7" fmla="*/ 14205 w 1278927"/>
              <a:gd name="connsiteY7" fmla="*/ 128321 h 818266"/>
              <a:gd name="connsiteX8" fmla="*/ 8267 w 1278927"/>
              <a:gd name="connsiteY8" fmla="*/ 163947 h 818266"/>
              <a:gd name="connsiteX9" fmla="*/ 2329 w 1278927"/>
              <a:gd name="connsiteY9" fmla="*/ 193635 h 818266"/>
              <a:gd name="connsiteX10" fmla="*/ 8267 w 1278927"/>
              <a:gd name="connsiteY10" fmla="*/ 383640 h 818266"/>
              <a:gd name="connsiteX11" fmla="*/ 49831 w 1278927"/>
              <a:gd name="connsiteY11" fmla="*/ 437079 h 818266"/>
              <a:gd name="connsiteX12" fmla="*/ 73581 w 1278927"/>
              <a:gd name="connsiteY12" fmla="*/ 490518 h 818266"/>
              <a:gd name="connsiteX13" fmla="*/ 79519 w 1278927"/>
              <a:gd name="connsiteY13" fmla="*/ 514269 h 818266"/>
              <a:gd name="connsiteX14" fmla="*/ 103270 w 1278927"/>
              <a:gd name="connsiteY14" fmla="*/ 549895 h 818266"/>
              <a:gd name="connsiteX15" fmla="*/ 109207 w 1278927"/>
              <a:gd name="connsiteY15" fmla="*/ 567708 h 818266"/>
              <a:gd name="connsiteX16" fmla="*/ 127020 w 1278927"/>
              <a:gd name="connsiteY16" fmla="*/ 597396 h 818266"/>
              <a:gd name="connsiteX17" fmla="*/ 192335 w 1278927"/>
              <a:gd name="connsiteY17" fmla="*/ 650835 h 818266"/>
              <a:gd name="connsiteX18" fmla="*/ 311088 w 1278927"/>
              <a:gd name="connsiteY18" fmla="*/ 698336 h 818266"/>
              <a:gd name="connsiteX19" fmla="*/ 358589 w 1278927"/>
              <a:gd name="connsiteY19" fmla="*/ 728025 h 818266"/>
              <a:gd name="connsiteX20" fmla="*/ 376402 w 1278927"/>
              <a:gd name="connsiteY20" fmla="*/ 751775 h 818266"/>
              <a:gd name="connsiteX21" fmla="*/ 400153 w 1278927"/>
              <a:gd name="connsiteY21" fmla="*/ 757713 h 818266"/>
              <a:gd name="connsiteX22" fmla="*/ 477342 w 1278927"/>
              <a:gd name="connsiteY22" fmla="*/ 763650 h 818266"/>
              <a:gd name="connsiteX23" fmla="*/ 518906 w 1278927"/>
              <a:gd name="connsiteY23" fmla="*/ 769588 h 818266"/>
              <a:gd name="connsiteX24" fmla="*/ 619846 w 1278927"/>
              <a:gd name="connsiteY24" fmla="*/ 775526 h 818266"/>
              <a:gd name="connsiteX25" fmla="*/ 1041420 w 1278927"/>
              <a:gd name="connsiteY25" fmla="*/ 757713 h 818266"/>
              <a:gd name="connsiteX26" fmla="*/ 1059233 w 1278927"/>
              <a:gd name="connsiteY26" fmla="*/ 751775 h 818266"/>
              <a:gd name="connsiteX27" fmla="*/ 1088922 w 1278927"/>
              <a:gd name="connsiteY27" fmla="*/ 728025 h 818266"/>
              <a:gd name="connsiteX28" fmla="*/ 1124548 w 1278927"/>
              <a:gd name="connsiteY28" fmla="*/ 704274 h 818266"/>
              <a:gd name="connsiteX29" fmla="*/ 1136423 w 1278927"/>
              <a:gd name="connsiteY29" fmla="*/ 686461 h 818266"/>
              <a:gd name="connsiteX30" fmla="*/ 1154236 w 1278927"/>
              <a:gd name="connsiteY30" fmla="*/ 668648 h 818266"/>
              <a:gd name="connsiteX31" fmla="*/ 1166111 w 1278927"/>
              <a:gd name="connsiteY31" fmla="*/ 627084 h 818266"/>
              <a:gd name="connsiteX32" fmla="*/ 1172049 w 1278927"/>
              <a:gd name="connsiteY32" fmla="*/ 573645 h 818266"/>
              <a:gd name="connsiteX33" fmla="*/ 1201737 w 1278927"/>
              <a:gd name="connsiteY33" fmla="*/ 514269 h 818266"/>
              <a:gd name="connsiteX34" fmla="*/ 1213613 w 1278927"/>
              <a:gd name="connsiteY34" fmla="*/ 484580 h 818266"/>
              <a:gd name="connsiteX35" fmla="*/ 1255176 w 1278927"/>
              <a:gd name="connsiteY35" fmla="*/ 437079 h 818266"/>
              <a:gd name="connsiteX36" fmla="*/ 1272989 w 1278927"/>
              <a:gd name="connsiteY36" fmla="*/ 383640 h 818266"/>
              <a:gd name="connsiteX37" fmla="*/ 1278927 w 1278927"/>
              <a:gd name="connsiteY37" fmla="*/ 365827 h 818266"/>
              <a:gd name="connsiteX38" fmla="*/ 1272989 w 1278927"/>
              <a:gd name="connsiteY38" fmla="*/ 312388 h 818266"/>
              <a:gd name="connsiteX39" fmla="*/ 1267051 w 1278927"/>
              <a:gd name="connsiteY39" fmla="*/ 288638 h 818266"/>
              <a:gd name="connsiteX40" fmla="*/ 1261114 w 1278927"/>
              <a:gd name="connsiteY40" fmla="*/ 211448 h 818266"/>
              <a:gd name="connsiteX41" fmla="*/ 1249238 w 1278927"/>
              <a:gd name="connsiteY41" fmla="*/ 175822 h 818266"/>
              <a:gd name="connsiteX42" fmla="*/ 1207675 w 1278927"/>
              <a:gd name="connsiteY42" fmla="*/ 163947 h 818266"/>
              <a:gd name="connsiteX43" fmla="*/ 1183924 w 1278927"/>
              <a:gd name="connsiteY43" fmla="*/ 152071 h 818266"/>
              <a:gd name="connsiteX44" fmla="*/ 1166111 w 1278927"/>
              <a:gd name="connsiteY44" fmla="*/ 146134 h 818266"/>
              <a:gd name="connsiteX45" fmla="*/ 1148298 w 1278927"/>
              <a:gd name="connsiteY45" fmla="*/ 134258 h 818266"/>
              <a:gd name="connsiteX46" fmla="*/ 1059233 w 1278927"/>
              <a:gd name="connsiteY46" fmla="*/ 122383 h 818266"/>
              <a:gd name="connsiteX47" fmla="*/ 1011732 w 1278927"/>
              <a:gd name="connsiteY47" fmla="*/ 104570 h 818266"/>
              <a:gd name="connsiteX48" fmla="*/ 976106 w 1278927"/>
              <a:gd name="connsiteY48" fmla="*/ 86757 h 818266"/>
              <a:gd name="connsiteX49" fmla="*/ 922667 w 1278927"/>
              <a:gd name="connsiteY49" fmla="*/ 74882 h 818266"/>
              <a:gd name="connsiteX50" fmla="*/ 881103 w 1278927"/>
              <a:gd name="connsiteY50" fmla="*/ 57069 h 818266"/>
              <a:gd name="connsiteX51" fmla="*/ 845477 w 1278927"/>
              <a:gd name="connsiteY51" fmla="*/ 45193 h 818266"/>
              <a:gd name="connsiteX52" fmla="*/ 827664 w 1278927"/>
              <a:gd name="connsiteY52" fmla="*/ 33318 h 818266"/>
              <a:gd name="connsiteX53" fmla="*/ 792038 w 1278927"/>
              <a:gd name="connsiteY53" fmla="*/ 21443 h 818266"/>
              <a:gd name="connsiteX54" fmla="*/ 774225 w 1278927"/>
              <a:gd name="connsiteY54" fmla="*/ 15505 h 818266"/>
              <a:gd name="connsiteX55" fmla="*/ 560470 w 1278927"/>
              <a:gd name="connsiteY55" fmla="*/ 21443 h 818266"/>
              <a:gd name="connsiteX56" fmla="*/ 507031 w 1278927"/>
              <a:gd name="connsiteY56" fmla="*/ 45193 h 818266"/>
              <a:gd name="connsiteX57" fmla="*/ 453592 w 1278927"/>
              <a:gd name="connsiteY57" fmla="*/ 74882 h 818266"/>
              <a:gd name="connsiteX58" fmla="*/ 435779 w 1278927"/>
              <a:gd name="connsiteY58" fmla="*/ 86757 h 818266"/>
              <a:gd name="connsiteX59" fmla="*/ 370464 w 1278927"/>
              <a:gd name="connsiteY59" fmla="*/ 104570 h 818266"/>
              <a:gd name="connsiteX60" fmla="*/ 299213 w 1278927"/>
              <a:gd name="connsiteY60" fmla="*/ 98632 h 818266"/>
              <a:gd name="connsiteX61" fmla="*/ 281400 w 1278927"/>
              <a:gd name="connsiteY61" fmla="*/ 86757 h 818266"/>
              <a:gd name="connsiteX62" fmla="*/ 263587 w 1278927"/>
              <a:gd name="connsiteY62" fmla="*/ 80819 h 818266"/>
              <a:gd name="connsiteX63" fmla="*/ 233898 w 1278927"/>
              <a:gd name="connsiteY63" fmla="*/ 57069 h 818266"/>
              <a:gd name="connsiteX64" fmla="*/ 180459 w 1278927"/>
              <a:gd name="connsiteY64" fmla="*/ 27380 h 818266"/>
              <a:gd name="connsiteX65" fmla="*/ 204210 w 1278927"/>
              <a:gd name="connsiteY65" fmla="*/ 33318 h 818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1278927" h="818266">
                <a:moveTo>
                  <a:pt x="204210" y="33318"/>
                </a:moveTo>
                <a:cubicBezTo>
                  <a:pt x="201241" y="35297"/>
                  <a:pt x="176051" y="35234"/>
                  <a:pt x="162646" y="39256"/>
                </a:cubicBezTo>
                <a:cubicBezTo>
                  <a:pt x="155811" y="41307"/>
                  <a:pt x="151216" y="47940"/>
                  <a:pt x="144833" y="51131"/>
                </a:cubicBezTo>
                <a:cubicBezTo>
                  <a:pt x="139235" y="53930"/>
                  <a:pt x="132618" y="54270"/>
                  <a:pt x="127020" y="57069"/>
                </a:cubicBezTo>
                <a:cubicBezTo>
                  <a:pt x="120637" y="60260"/>
                  <a:pt x="116042" y="66893"/>
                  <a:pt x="109207" y="68944"/>
                </a:cubicBezTo>
                <a:cubicBezTo>
                  <a:pt x="95802" y="72965"/>
                  <a:pt x="81498" y="72903"/>
                  <a:pt x="67644" y="74882"/>
                </a:cubicBezTo>
                <a:cubicBezTo>
                  <a:pt x="50595" y="80564"/>
                  <a:pt x="48823" y="78204"/>
                  <a:pt x="37955" y="92695"/>
                </a:cubicBezTo>
                <a:cubicBezTo>
                  <a:pt x="29392" y="104113"/>
                  <a:pt x="14205" y="128321"/>
                  <a:pt x="14205" y="128321"/>
                </a:cubicBezTo>
                <a:cubicBezTo>
                  <a:pt x="12226" y="140196"/>
                  <a:pt x="10421" y="152102"/>
                  <a:pt x="8267" y="163947"/>
                </a:cubicBezTo>
                <a:cubicBezTo>
                  <a:pt x="6462" y="173876"/>
                  <a:pt x="2329" y="183543"/>
                  <a:pt x="2329" y="193635"/>
                </a:cubicBezTo>
                <a:cubicBezTo>
                  <a:pt x="2329" y="257001"/>
                  <a:pt x="0" y="320816"/>
                  <a:pt x="8267" y="383640"/>
                </a:cubicBezTo>
                <a:cubicBezTo>
                  <a:pt x="10419" y="399996"/>
                  <a:pt x="37374" y="424622"/>
                  <a:pt x="49831" y="437079"/>
                </a:cubicBezTo>
                <a:cubicBezTo>
                  <a:pt x="63753" y="492775"/>
                  <a:pt x="44235" y="424489"/>
                  <a:pt x="73581" y="490518"/>
                </a:cubicBezTo>
                <a:cubicBezTo>
                  <a:pt x="76895" y="497975"/>
                  <a:pt x="75869" y="506970"/>
                  <a:pt x="79519" y="514269"/>
                </a:cubicBezTo>
                <a:cubicBezTo>
                  <a:pt x="85902" y="527035"/>
                  <a:pt x="103270" y="549895"/>
                  <a:pt x="103270" y="549895"/>
                </a:cubicBezTo>
                <a:cubicBezTo>
                  <a:pt x="105249" y="555833"/>
                  <a:pt x="106408" y="562110"/>
                  <a:pt x="109207" y="567708"/>
                </a:cubicBezTo>
                <a:cubicBezTo>
                  <a:pt x="114368" y="578030"/>
                  <a:pt x="119810" y="588384"/>
                  <a:pt x="127020" y="597396"/>
                </a:cubicBezTo>
                <a:cubicBezTo>
                  <a:pt x="143239" y="617669"/>
                  <a:pt x="169093" y="639214"/>
                  <a:pt x="192335" y="650835"/>
                </a:cubicBezTo>
                <a:cubicBezTo>
                  <a:pt x="231983" y="670659"/>
                  <a:pt x="272831" y="672830"/>
                  <a:pt x="311088" y="698336"/>
                </a:cubicBezTo>
                <a:cubicBezTo>
                  <a:pt x="338503" y="716614"/>
                  <a:pt x="322782" y="706540"/>
                  <a:pt x="358589" y="728025"/>
                </a:cubicBezTo>
                <a:cubicBezTo>
                  <a:pt x="364527" y="735942"/>
                  <a:pt x="368349" y="746023"/>
                  <a:pt x="376402" y="751775"/>
                </a:cubicBezTo>
                <a:cubicBezTo>
                  <a:pt x="383043" y="756518"/>
                  <a:pt x="392048" y="756760"/>
                  <a:pt x="400153" y="757713"/>
                </a:cubicBezTo>
                <a:cubicBezTo>
                  <a:pt x="425782" y="760728"/>
                  <a:pt x="451664" y="761082"/>
                  <a:pt x="477342" y="763650"/>
                </a:cubicBezTo>
                <a:cubicBezTo>
                  <a:pt x="491268" y="765043"/>
                  <a:pt x="504959" y="768426"/>
                  <a:pt x="518906" y="769588"/>
                </a:cubicBezTo>
                <a:cubicBezTo>
                  <a:pt x="552494" y="772387"/>
                  <a:pt x="586199" y="773547"/>
                  <a:pt x="619846" y="775526"/>
                </a:cubicBezTo>
                <a:cubicBezTo>
                  <a:pt x="1150917" y="767479"/>
                  <a:pt x="879946" y="818266"/>
                  <a:pt x="1041420" y="757713"/>
                </a:cubicBezTo>
                <a:cubicBezTo>
                  <a:pt x="1047280" y="755515"/>
                  <a:pt x="1053295" y="753754"/>
                  <a:pt x="1059233" y="751775"/>
                </a:cubicBezTo>
                <a:cubicBezTo>
                  <a:pt x="1087917" y="723094"/>
                  <a:pt x="1051458" y="757997"/>
                  <a:pt x="1088922" y="728025"/>
                </a:cubicBezTo>
                <a:cubicBezTo>
                  <a:pt x="1119147" y="703844"/>
                  <a:pt x="1076672" y="728211"/>
                  <a:pt x="1124548" y="704274"/>
                </a:cubicBezTo>
                <a:cubicBezTo>
                  <a:pt x="1128506" y="698336"/>
                  <a:pt x="1131855" y="691943"/>
                  <a:pt x="1136423" y="686461"/>
                </a:cubicBezTo>
                <a:cubicBezTo>
                  <a:pt x="1141799" y="680010"/>
                  <a:pt x="1149578" y="675635"/>
                  <a:pt x="1154236" y="668648"/>
                </a:cubicBezTo>
                <a:cubicBezTo>
                  <a:pt x="1157645" y="663534"/>
                  <a:pt x="1165318" y="630255"/>
                  <a:pt x="1166111" y="627084"/>
                </a:cubicBezTo>
                <a:cubicBezTo>
                  <a:pt x="1168090" y="609271"/>
                  <a:pt x="1168534" y="591220"/>
                  <a:pt x="1172049" y="573645"/>
                </a:cubicBezTo>
                <a:cubicBezTo>
                  <a:pt x="1182347" y="522153"/>
                  <a:pt x="1180133" y="553154"/>
                  <a:pt x="1201737" y="514269"/>
                </a:cubicBezTo>
                <a:cubicBezTo>
                  <a:pt x="1206913" y="504952"/>
                  <a:pt x="1208129" y="493720"/>
                  <a:pt x="1213613" y="484580"/>
                </a:cubicBezTo>
                <a:cubicBezTo>
                  <a:pt x="1224487" y="466456"/>
                  <a:pt x="1240409" y="451846"/>
                  <a:pt x="1255176" y="437079"/>
                </a:cubicBezTo>
                <a:lnTo>
                  <a:pt x="1272989" y="383640"/>
                </a:lnTo>
                <a:lnTo>
                  <a:pt x="1278927" y="365827"/>
                </a:lnTo>
                <a:cubicBezTo>
                  <a:pt x="1276948" y="348014"/>
                  <a:pt x="1275714" y="330102"/>
                  <a:pt x="1272989" y="312388"/>
                </a:cubicBezTo>
                <a:cubicBezTo>
                  <a:pt x="1271748" y="304323"/>
                  <a:pt x="1268004" y="296742"/>
                  <a:pt x="1267051" y="288638"/>
                </a:cubicBezTo>
                <a:cubicBezTo>
                  <a:pt x="1264036" y="263009"/>
                  <a:pt x="1265139" y="236938"/>
                  <a:pt x="1261114" y="211448"/>
                </a:cubicBezTo>
                <a:cubicBezTo>
                  <a:pt x="1259162" y="199083"/>
                  <a:pt x="1261113" y="179781"/>
                  <a:pt x="1249238" y="175822"/>
                </a:cubicBezTo>
                <a:cubicBezTo>
                  <a:pt x="1223684" y="167303"/>
                  <a:pt x="1237497" y="171402"/>
                  <a:pt x="1207675" y="163947"/>
                </a:cubicBezTo>
                <a:cubicBezTo>
                  <a:pt x="1199758" y="159988"/>
                  <a:pt x="1192060" y="155558"/>
                  <a:pt x="1183924" y="152071"/>
                </a:cubicBezTo>
                <a:cubicBezTo>
                  <a:pt x="1178171" y="149606"/>
                  <a:pt x="1171709" y="148933"/>
                  <a:pt x="1166111" y="146134"/>
                </a:cubicBezTo>
                <a:cubicBezTo>
                  <a:pt x="1159728" y="142943"/>
                  <a:pt x="1155068" y="136515"/>
                  <a:pt x="1148298" y="134258"/>
                </a:cubicBezTo>
                <a:cubicBezTo>
                  <a:pt x="1134977" y="129818"/>
                  <a:pt x="1065113" y="123036"/>
                  <a:pt x="1059233" y="122383"/>
                </a:cubicBezTo>
                <a:cubicBezTo>
                  <a:pt x="1040692" y="116202"/>
                  <a:pt x="1031253" y="113443"/>
                  <a:pt x="1011732" y="104570"/>
                </a:cubicBezTo>
                <a:cubicBezTo>
                  <a:pt x="999645" y="99076"/>
                  <a:pt x="988702" y="90956"/>
                  <a:pt x="976106" y="86757"/>
                </a:cubicBezTo>
                <a:cubicBezTo>
                  <a:pt x="958795" y="80987"/>
                  <a:pt x="940084" y="80325"/>
                  <a:pt x="922667" y="74882"/>
                </a:cubicBezTo>
                <a:cubicBezTo>
                  <a:pt x="908280" y="70386"/>
                  <a:pt x="895172" y="62480"/>
                  <a:pt x="881103" y="57069"/>
                </a:cubicBezTo>
                <a:cubicBezTo>
                  <a:pt x="869420" y="52575"/>
                  <a:pt x="856916" y="50277"/>
                  <a:pt x="845477" y="45193"/>
                </a:cubicBezTo>
                <a:cubicBezTo>
                  <a:pt x="838956" y="42295"/>
                  <a:pt x="834185" y="36216"/>
                  <a:pt x="827664" y="33318"/>
                </a:cubicBezTo>
                <a:cubicBezTo>
                  <a:pt x="816225" y="28234"/>
                  <a:pt x="803913" y="25401"/>
                  <a:pt x="792038" y="21443"/>
                </a:cubicBezTo>
                <a:lnTo>
                  <a:pt x="774225" y="15505"/>
                </a:lnTo>
                <a:cubicBezTo>
                  <a:pt x="702973" y="17484"/>
                  <a:pt x="631568" y="16365"/>
                  <a:pt x="560470" y="21443"/>
                </a:cubicBezTo>
                <a:cubicBezTo>
                  <a:pt x="524728" y="23996"/>
                  <a:pt x="531466" y="32975"/>
                  <a:pt x="507031" y="45193"/>
                </a:cubicBezTo>
                <a:cubicBezTo>
                  <a:pt x="444328" y="76545"/>
                  <a:pt x="565916" y="0"/>
                  <a:pt x="453592" y="74882"/>
                </a:cubicBezTo>
                <a:cubicBezTo>
                  <a:pt x="447654" y="78840"/>
                  <a:pt x="442549" y="84500"/>
                  <a:pt x="435779" y="86757"/>
                </a:cubicBezTo>
                <a:cubicBezTo>
                  <a:pt x="390579" y="101823"/>
                  <a:pt x="412428" y="96177"/>
                  <a:pt x="370464" y="104570"/>
                </a:cubicBezTo>
                <a:cubicBezTo>
                  <a:pt x="346714" y="102591"/>
                  <a:pt x="322583" y="103306"/>
                  <a:pt x="299213" y="98632"/>
                </a:cubicBezTo>
                <a:cubicBezTo>
                  <a:pt x="292215" y="97232"/>
                  <a:pt x="287783" y="89948"/>
                  <a:pt x="281400" y="86757"/>
                </a:cubicBezTo>
                <a:cubicBezTo>
                  <a:pt x="275802" y="83958"/>
                  <a:pt x="269185" y="83618"/>
                  <a:pt x="263587" y="80819"/>
                </a:cubicBezTo>
                <a:cubicBezTo>
                  <a:pt x="234530" y="66290"/>
                  <a:pt x="255987" y="73635"/>
                  <a:pt x="233898" y="57069"/>
                </a:cubicBezTo>
                <a:cubicBezTo>
                  <a:pt x="211785" y="40485"/>
                  <a:pt x="203602" y="33166"/>
                  <a:pt x="180459" y="27380"/>
                </a:cubicBezTo>
                <a:cubicBezTo>
                  <a:pt x="178539" y="26900"/>
                  <a:pt x="207179" y="31339"/>
                  <a:pt x="204210" y="33318"/>
                </a:cubicBezTo>
                <a:close/>
              </a:path>
            </a:pathLst>
          </a:cu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47" grpId="0" animBg="1"/>
      <p:bldP spid="49" grpId="0" animBg="1"/>
      <p:bldP spid="5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273273"/>
            <a:ext cx="9144000" cy="1470025"/>
          </a:xfrm>
        </p:spPr>
        <p:txBody>
          <a:bodyPr>
            <a:noAutofit/>
          </a:bodyPr>
          <a:lstStyle/>
          <a:p>
            <a:r>
              <a:rPr lang="en-GB" sz="8000" b="1" dirty="0" smtClean="0">
                <a:solidFill>
                  <a:srgbClr val="002060"/>
                </a:solidFill>
                <a:latin typeface="Comic Sans MS" pitchFamily="66" charset="0"/>
              </a:rPr>
              <a:t>Number line</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0" y="1124744"/>
            <a:ext cx="9144000" cy="1872208"/>
          </a:xfrm>
        </p:spPr>
        <p:txBody>
          <a:bodyPr>
            <a:noAutofit/>
          </a:bodyPr>
          <a:lstStyle/>
          <a:p>
            <a:r>
              <a:rPr lang="en-GB" sz="2000" dirty="0" smtClean="0">
                <a:solidFill>
                  <a:srgbClr val="002060"/>
                </a:solidFill>
                <a:latin typeface="Comic Sans MS" pitchFamily="66" charset="0"/>
              </a:rPr>
              <a:t>When dividing on a number line, children are working out how many of one number goes into another (with 81÷3, how many 3s are in 81) Rather than counting each, individual 3 in 81, a number line helps us to count groups of 3s. Your total number of groups shows how many 3s there will be in 81.</a:t>
            </a:r>
          </a:p>
          <a:p>
            <a:r>
              <a:rPr lang="en-GB" sz="5400" dirty="0" smtClean="0">
                <a:solidFill>
                  <a:srgbClr val="FF0000"/>
                </a:solidFill>
                <a:latin typeface="Comic Sans MS" pitchFamily="66" charset="0"/>
              </a:rPr>
              <a:t>81 ÷ 3 = 27</a:t>
            </a:r>
          </a:p>
          <a:p>
            <a:endParaRPr lang="en-GB" sz="2800" dirty="0" smtClean="0">
              <a:solidFill>
                <a:srgbClr val="FF0000"/>
              </a:solidFill>
              <a:latin typeface="Comic Sans MS" pitchFamily="66" charset="0"/>
            </a:endParaRPr>
          </a:p>
          <a:p>
            <a:endParaRPr lang="en-GB" sz="2800" dirty="0">
              <a:solidFill>
                <a:srgbClr val="FF0000"/>
              </a:solidFill>
              <a:latin typeface="Comic Sans MS" pitchFamily="66" charset="0"/>
            </a:endParaRPr>
          </a:p>
          <a:p>
            <a:endParaRPr lang="en-GB" sz="5400" dirty="0" smtClean="0">
              <a:solidFill>
                <a:srgbClr val="FF0000"/>
              </a:solidFill>
              <a:latin typeface="Comic Sans MS" pitchFamily="66" charset="0"/>
            </a:endParaRPr>
          </a:p>
          <a:p>
            <a:endParaRPr lang="en-GB" sz="5400" dirty="0">
              <a:solidFill>
                <a:srgbClr val="FF0000"/>
              </a:solidFill>
              <a:latin typeface="Comic Sans MS" pitchFamily="66" charset="0"/>
            </a:endParaRPr>
          </a:p>
          <a:p>
            <a:endParaRPr lang="en-GB" sz="5400" dirty="0" smtClean="0">
              <a:solidFill>
                <a:srgbClr val="FF0000"/>
              </a:solidFill>
              <a:latin typeface="Comic Sans MS" pitchFamily="66" charset="0"/>
            </a:endParaRPr>
          </a:p>
          <a:p>
            <a:endParaRPr lang="en-GB" sz="5400" dirty="0">
              <a:solidFill>
                <a:srgbClr val="FF0000"/>
              </a:solidFill>
              <a:latin typeface="Comic Sans MS" pitchFamily="66" charset="0"/>
            </a:endParaRPr>
          </a:p>
          <a:p>
            <a:endParaRPr lang="en-GB" sz="5400" dirty="0" smtClean="0">
              <a:solidFill>
                <a:srgbClr val="FF0000"/>
              </a:solidFill>
              <a:latin typeface="Comic Sans MS" pitchFamily="66" charset="0"/>
            </a:endParaRPr>
          </a:p>
        </p:txBody>
      </p:sp>
      <p:cxnSp>
        <p:nvCxnSpPr>
          <p:cNvPr id="3" name="AutoShape 2"/>
          <p:cNvCxnSpPr>
            <a:cxnSpLocks noChangeShapeType="1"/>
          </p:cNvCxnSpPr>
          <p:nvPr/>
        </p:nvCxnSpPr>
        <p:spPr bwMode="auto">
          <a:xfrm>
            <a:off x="971600" y="4941168"/>
            <a:ext cx="6264696" cy="0"/>
          </a:xfrm>
          <a:prstGeom prst="straightConnector1">
            <a:avLst/>
          </a:prstGeom>
          <a:noFill/>
          <a:ln w="76200">
            <a:solidFill>
              <a:srgbClr val="FF0000"/>
            </a:solidFill>
            <a:round/>
            <a:headEnd/>
            <a:tailEnd/>
          </a:ln>
        </p:spPr>
      </p:cxnSp>
      <p:sp>
        <p:nvSpPr>
          <p:cNvPr id="14" name="Block Arc 13"/>
          <p:cNvSpPr/>
          <p:nvPr/>
        </p:nvSpPr>
        <p:spPr>
          <a:xfrm>
            <a:off x="1043608" y="4005064"/>
            <a:ext cx="1512168" cy="1872208"/>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Subtitle 2"/>
          <p:cNvSpPr txBox="1">
            <a:spLocks/>
          </p:cNvSpPr>
          <p:nvPr/>
        </p:nvSpPr>
        <p:spPr>
          <a:xfrm>
            <a:off x="467544" y="4941168"/>
            <a:ext cx="7272808" cy="936104"/>
          </a:xfrm>
          <a:prstGeom prst="rect">
            <a:avLst/>
          </a:prstGeom>
        </p:spPr>
        <p:txBody>
          <a:bodyPr vert="horz" lIns="91440" tIns="45720" rIns="91440" bIns="45720" rtlCol="0">
            <a:noAutofit/>
          </a:bodyPr>
          <a:lstStyle/>
          <a:p>
            <a:pPr lvl="0">
              <a:spcBef>
                <a:spcPct val="20000"/>
              </a:spcBef>
            </a:pPr>
            <a:r>
              <a:rPr lang="en-GB" sz="5400" dirty="0" smtClean="0">
                <a:solidFill>
                  <a:srgbClr val="FF0000"/>
                </a:solidFill>
                <a:latin typeface="Comic Sans MS" pitchFamily="66" charset="0"/>
              </a:rPr>
              <a:t>0      30   60   75    81</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7" name="Subtitle 2"/>
          <p:cNvSpPr txBox="1">
            <a:spLocks/>
          </p:cNvSpPr>
          <p:nvPr/>
        </p:nvSpPr>
        <p:spPr>
          <a:xfrm>
            <a:off x="1475656" y="3284984"/>
            <a:ext cx="1151112" cy="936104"/>
          </a:xfrm>
          <a:prstGeom prst="rect">
            <a:avLst/>
          </a:prstGeom>
        </p:spPr>
        <p:txBody>
          <a:bodyPr vert="horz" lIns="91440" tIns="45720" rIns="91440" bIns="45720" rtlCol="0">
            <a:noAutofit/>
          </a:bodyPr>
          <a:lstStyle/>
          <a:p>
            <a:pPr lvl="0" algn="ctr">
              <a:spcBef>
                <a:spcPct val="20000"/>
              </a:spcBef>
            </a:pPr>
            <a:r>
              <a:rPr lang="en-GB" sz="4400" noProof="0" dirty="0" smtClean="0">
                <a:solidFill>
                  <a:srgbClr val="FF0000"/>
                </a:solidFill>
                <a:latin typeface="Comic Sans MS" pitchFamily="66" charset="0"/>
              </a:rPr>
              <a:t>x10</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8" name="Subtitle 2"/>
          <p:cNvSpPr txBox="1">
            <a:spLocks/>
          </p:cNvSpPr>
          <p:nvPr/>
        </p:nvSpPr>
        <p:spPr>
          <a:xfrm>
            <a:off x="2627784" y="3284984"/>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x10</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1" name="Block Arc 10"/>
          <p:cNvSpPr/>
          <p:nvPr/>
        </p:nvSpPr>
        <p:spPr>
          <a:xfrm>
            <a:off x="2555776" y="4005064"/>
            <a:ext cx="1584176" cy="1800200"/>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Block Arc 11"/>
          <p:cNvSpPr/>
          <p:nvPr/>
        </p:nvSpPr>
        <p:spPr>
          <a:xfrm>
            <a:off x="4139952" y="4005064"/>
            <a:ext cx="1368152" cy="1800200"/>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Subtitle 2"/>
          <p:cNvSpPr txBox="1">
            <a:spLocks/>
          </p:cNvSpPr>
          <p:nvPr/>
        </p:nvSpPr>
        <p:spPr>
          <a:xfrm>
            <a:off x="5652120" y="3356992"/>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x2</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5" name="Subtitle 2"/>
          <p:cNvSpPr txBox="1">
            <a:spLocks/>
          </p:cNvSpPr>
          <p:nvPr/>
        </p:nvSpPr>
        <p:spPr>
          <a:xfrm>
            <a:off x="3995936" y="3284984"/>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x5</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9" name="Block Arc 18"/>
          <p:cNvSpPr/>
          <p:nvPr/>
        </p:nvSpPr>
        <p:spPr>
          <a:xfrm>
            <a:off x="5508104" y="4077072"/>
            <a:ext cx="1728192" cy="1728192"/>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Subtitle 2"/>
          <p:cNvSpPr txBox="1">
            <a:spLocks/>
          </p:cNvSpPr>
          <p:nvPr/>
        </p:nvSpPr>
        <p:spPr>
          <a:xfrm>
            <a:off x="7308304" y="2636912"/>
            <a:ext cx="1584176" cy="1728192"/>
          </a:xfrm>
          <a:prstGeom prst="rect">
            <a:avLst/>
          </a:prstGeom>
          <a:solidFill>
            <a:schemeClr val="bg1"/>
          </a:solidFill>
        </p:spPr>
        <p:txBody>
          <a:bodyPr vert="horz" lIns="91440" tIns="45720" rIns="91440" bIns="45720" rtlCol="0">
            <a:noAutofit/>
          </a:bodyPr>
          <a:lstStyle/>
          <a:p>
            <a:pPr lvl="0" algn="ctr">
              <a:spcBef>
                <a:spcPct val="20000"/>
              </a:spcBef>
            </a:pPr>
            <a:r>
              <a:rPr lang="en-GB" sz="2000" b="1" dirty="0" smtClean="0">
                <a:solidFill>
                  <a:srgbClr val="FF0000"/>
                </a:solidFill>
                <a:latin typeface="Comic Sans MS" pitchFamily="66" charset="0"/>
              </a:rPr>
              <a:t>KFC</a:t>
            </a:r>
          </a:p>
          <a:p>
            <a:pPr lvl="0" algn="ctr">
              <a:spcBef>
                <a:spcPct val="20000"/>
              </a:spcBef>
            </a:pPr>
            <a:r>
              <a:rPr kumimoji="0" lang="en-GB" sz="2000" b="0" i="0" u="none" strike="noStrike" kern="1200" cap="none" spc="0" normalizeH="0" baseline="0" noProof="0" dirty="0" smtClean="0">
                <a:ln>
                  <a:noFill/>
                </a:ln>
                <a:solidFill>
                  <a:srgbClr val="FF0000"/>
                </a:solidFill>
                <a:effectLst/>
                <a:uLnTx/>
                <a:uFillTx/>
                <a:latin typeface="Comic Sans MS" pitchFamily="66" charset="0"/>
                <a:ea typeface="+mn-ea"/>
                <a:cs typeface="+mn-cs"/>
              </a:rPr>
              <a:t>1 x 3 = 3</a:t>
            </a:r>
          </a:p>
          <a:p>
            <a:pPr lvl="0" algn="ctr">
              <a:spcBef>
                <a:spcPct val="20000"/>
              </a:spcBef>
            </a:pPr>
            <a:r>
              <a:rPr lang="en-GB" sz="2000" dirty="0" smtClean="0">
                <a:solidFill>
                  <a:srgbClr val="FF0000"/>
                </a:solidFill>
                <a:latin typeface="Comic Sans MS" pitchFamily="66" charset="0"/>
              </a:rPr>
              <a:t>10 x 3 = 30</a:t>
            </a:r>
          </a:p>
          <a:p>
            <a:pPr lvl="0" algn="ctr">
              <a:spcBef>
                <a:spcPct val="20000"/>
              </a:spcBef>
            </a:pPr>
            <a:r>
              <a:rPr lang="en-GB" sz="2000" dirty="0" smtClean="0">
                <a:solidFill>
                  <a:srgbClr val="FF0000"/>
                </a:solidFill>
                <a:latin typeface="Comic Sans MS" pitchFamily="66" charset="0"/>
              </a:rPr>
              <a:t>5 x 3 = 15 </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bg2">
                <a:shade val="45000"/>
                <a:satMod val="135000"/>
              </a:schemeClr>
              <a:prstClr val="white"/>
            </a:duotone>
          </a:blip>
          <a:srcRect t="4287"/>
          <a:stretch>
            <a:fillRect/>
          </a:stretch>
        </p:blipFill>
        <p:spPr bwMode="auto">
          <a:xfrm>
            <a:off x="0" y="0"/>
            <a:ext cx="9144000" cy="6885384"/>
          </a:xfrm>
          <a:prstGeom prst="rect">
            <a:avLst/>
          </a:prstGeom>
          <a:noFill/>
        </p:spPr>
      </p:pic>
      <p:sp>
        <p:nvSpPr>
          <p:cNvPr id="2" name="Title 1"/>
          <p:cNvSpPr>
            <a:spLocks noGrp="1"/>
          </p:cNvSpPr>
          <p:nvPr>
            <p:ph type="ctrTitle"/>
          </p:nvPr>
        </p:nvSpPr>
        <p:spPr>
          <a:xfrm>
            <a:off x="-36512" y="86767"/>
            <a:ext cx="9144000" cy="1470025"/>
          </a:xfrm>
        </p:spPr>
        <p:txBody>
          <a:bodyPr>
            <a:noAutofit/>
          </a:bodyPr>
          <a:lstStyle/>
          <a:p>
            <a:r>
              <a:rPr lang="en-GB" b="1" dirty="0" smtClean="0">
                <a:solidFill>
                  <a:srgbClr val="002060"/>
                </a:solidFill>
                <a:latin typeface="Comic Sans MS" pitchFamily="66" charset="0"/>
              </a:rPr>
              <a:t>Using a number line </a:t>
            </a:r>
            <a:r>
              <a:rPr lang="en-GB" dirty="0" smtClean="0">
                <a:solidFill>
                  <a:srgbClr val="FF0000"/>
                </a:solidFill>
                <a:latin typeface="Comic Sans MS" pitchFamily="66" charset="0"/>
              </a:rPr>
              <a:t>81 ÷ 3 = 27</a:t>
            </a:r>
            <a:r>
              <a:rPr lang="en-GB" sz="4800" dirty="0" smtClean="0">
                <a:solidFill>
                  <a:srgbClr val="FF0000"/>
                </a:solidFill>
                <a:latin typeface="Comic Sans MS" pitchFamily="66" charset="0"/>
              </a:rPr>
              <a:t/>
            </a:r>
            <a:br>
              <a:rPr lang="en-GB" sz="4800" dirty="0" smtClean="0">
                <a:solidFill>
                  <a:srgbClr val="FF0000"/>
                </a:solidFill>
                <a:latin typeface="Comic Sans MS" pitchFamily="66" charset="0"/>
              </a:rPr>
            </a:br>
            <a:endParaRPr lang="en-GB" sz="4800" b="1" dirty="0">
              <a:solidFill>
                <a:srgbClr val="002060"/>
              </a:solidFill>
              <a:latin typeface="Comic Sans MS" pitchFamily="66" charset="0"/>
            </a:endParaRPr>
          </a:p>
        </p:txBody>
      </p:sp>
      <p:sp>
        <p:nvSpPr>
          <p:cNvPr id="4" name="Subtitle 2"/>
          <p:cNvSpPr>
            <a:spLocks noGrp="1"/>
          </p:cNvSpPr>
          <p:nvPr>
            <p:ph type="subTitle" idx="1"/>
          </p:nvPr>
        </p:nvSpPr>
        <p:spPr>
          <a:xfrm>
            <a:off x="0" y="908720"/>
            <a:ext cx="9144000" cy="576064"/>
          </a:xfrm>
        </p:spPr>
        <p:txBody>
          <a:bodyPr>
            <a:noAutofit/>
          </a:bodyPr>
          <a:lstStyle/>
          <a:p>
            <a:pPr marL="342900" indent="-342900">
              <a:buAutoNum type="arabicPeriod"/>
            </a:pPr>
            <a:r>
              <a:rPr lang="en-GB" sz="1600" dirty="0" smtClean="0">
                <a:solidFill>
                  <a:srgbClr val="002060"/>
                </a:solidFill>
                <a:latin typeface="Comic Sans MS" pitchFamily="66" charset="0"/>
              </a:rPr>
              <a:t>Always draw out your number line with 0 on the left and the first number of your problem (81) at the right hand side. You will be jumping from 0 to 81. </a:t>
            </a:r>
            <a:endParaRPr lang="en-GB" sz="2000" dirty="0" smtClean="0">
              <a:solidFill>
                <a:srgbClr val="FF0000"/>
              </a:solidFill>
              <a:latin typeface="Comic Sans MS" pitchFamily="66" charset="0"/>
            </a:endParaRPr>
          </a:p>
          <a:p>
            <a:endParaRPr lang="en-GB" sz="2000" dirty="0">
              <a:solidFill>
                <a:srgbClr val="FF0000"/>
              </a:solidFill>
              <a:latin typeface="Comic Sans MS" pitchFamily="66" charset="0"/>
            </a:endParaRPr>
          </a:p>
          <a:p>
            <a:endParaRPr lang="en-GB" sz="4400" dirty="0" smtClean="0">
              <a:solidFill>
                <a:srgbClr val="FF0000"/>
              </a:solidFill>
              <a:latin typeface="Comic Sans MS" pitchFamily="66" charset="0"/>
            </a:endParaRPr>
          </a:p>
          <a:p>
            <a:endParaRPr lang="en-GB" sz="4400" dirty="0">
              <a:solidFill>
                <a:srgbClr val="FF0000"/>
              </a:solidFill>
              <a:latin typeface="Comic Sans MS" pitchFamily="66" charset="0"/>
            </a:endParaRPr>
          </a:p>
          <a:p>
            <a:endParaRPr lang="en-GB" sz="4400" dirty="0" smtClean="0">
              <a:solidFill>
                <a:srgbClr val="FF0000"/>
              </a:solidFill>
              <a:latin typeface="Comic Sans MS" pitchFamily="66" charset="0"/>
            </a:endParaRPr>
          </a:p>
          <a:p>
            <a:endParaRPr lang="en-GB" sz="4400" dirty="0">
              <a:solidFill>
                <a:srgbClr val="FF0000"/>
              </a:solidFill>
              <a:latin typeface="Comic Sans MS" pitchFamily="66" charset="0"/>
            </a:endParaRPr>
          </a:p>
          <a:p>
            <a:endParaRPr lang="en-GB" sz="4400" dirty="0" smtClean="0">
              <a:solidFill>
                <a:srgbClr val="FF0000"/>
              </a:solidFill>
              <a:latin typeface="Comic Sans MS" pitchFamily="66" charset="0"/>
            </a:endParaRPr>
          </a:p>
        </p:txBody>
      </p:sp>
      <p:cxnSp>
        <p:nvCxnSpPr>
          <p:cNvPr id="3" name="AutoShape 2"/>
          <p:cNvCxnSpPr>
            <a:cxnSpLocks noChangeShapeType="1"/>
          </p:cNvCxnSpPr>
          <p:nvPr/>
        </p:nvCxnSpPr>
        <p:spPr bwMode="auto">
          <a:xfrm>
            <a:off x="971600" y="4941168"/>
            <a:ext cx="6264696" cy="0"/>
          </a:xfrm>
          <a:prstGeom prst="straightConnector1">
            <a:avLst/>
          </a:prstGeom>
          <a:noFill/>
          <a:ln w="76200">
            <a:solidFill>
              <a:srgbClr val="FF0000"/>
            </a:solidFill>
            <a:round/>
            <a:headEnd/>
            <a:tailEnd/>
          </a:ln>
        </p:spPr>
      </p:cxnSp>
      <p:sp>
        <p:nvSpPr>
          <p:cNvPr id="14" name="Block Arc 13"/>
          <p:cNvSpPr/>
          <p:nvPr/>
        </p:nvSpPr>
        <p:spPr>
          <a:xfrm>
            <a:off x="1043608" y="4005064"/>
            <a:ext cx="1512168" cy="1872208"/>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7" name="Subtitle 2"/>
          <p:cNvSpPr txBox="1">
            <a:spLocks/>
          </p:cNvSpPr>
          <p:nvPr/>
        </p:nvSpPr>
        <p:spPr>
          <a:xfrm>
            <a:off x="1475656" y="3284984"/>
            <a:ext cx="1151112" cy="936104"/>
          </a:xfrm>
          <a:prstGeom prst="rect">
            <a:avLst/>
          </a:prstGeom>
        </p:spPr>
        <p:txBody>
          <a:bodyPr vert="horz" lIns="91440" tIns="45720" rIns="91440" bIns="45720" rtlCol="0">
            <a:noAutofit/>
          </a:bodyPr>
          <a:lstStyle/>
          <a:p>
            <a:pPr lvl="0" algn="ctr">
              <a:spcBef>
                <a:spcPct val="20000"/>
              </a:spcBef>
            </a:pPr>
            <a:r>
              <a:rPr lang="en-GB" sz="4400" noProof="0" dirty="0" smtClean="0">
                <a:solidFill>
                  <a:srgbClr val="FF0000"/>
                </a:solidFill>
                <a:latin typeface="Comic Sans MS" pitchFamily="66" charset="0"/>
              </a:rPr>
              <a:t>x10</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8" name="Subtitle 2"/>
          <p:cNvSpPr txBox="1">
            <a:spLocks/>
          </p:cNvSpPr>
          <p:nvPr/>
        </p:nvSpPr>
        <p:spPr>
          <a:xfrm>
            <a:off x="2627784" y="3284984"/>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x10</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1" name="Block Arc 10"/>
          <p:cNvSpPr/>
          <p:nvPr/>
        </p:nvSpPr>
        <p:spPr>
          <a:xfrm>
            <a:off x="2555776" y="4005064"/>
            <a:ext cx="1584176" cy="1800200"/>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Block Arc 11"/>
          <p:cNvSpPr/>
          <p:nvPr/>
        </p:nvSpPr>
        <p:spPr>
          <a:xfrm>
            <a:off x="4139952" y="4005064"/>
            <a:ext cx="1368152" cy="1800200"/>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Subtitle 2"/>
          <p:cNvSpPr txBox="1">
            <a:spLocks/>
          </p:cNvSpPr>
          <p:nvPr/>
        </p:nvSpPr>
        <p:spPr>
          <a:xfrm>
            <a:off x="5652120" y="3356992"/>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x2</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5" name="Subtitle 2"/>
          <p:cNvSpPr txBox="1">
            <a:spLocks/>
          </p:cNvSpPr>
          <p:nvPr/>
        </p:nvSpPr>
        <p:spPr>
          <a:xfrm>
            <a:off x="3995936" y="3284984"/>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x5</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9" name="Block Arc 18"/>
          <p:cNvSpPr/>
          <p:nvPr/>
        </p:nvSpPr>
        <p:spPr>
          <a:xfrm>
            <a:off x="5508104" y="4077072"/>
            <a:ext cx="1728192" cy="1728192"/>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Subtitle 2"/>
          <p:cNvSpPr txBox="1">
            <a:spLocks/>
          </p:cNvSpPr>
          <p:nvPr/>
        </p:nvSpPr>
        <p:spPr>
          <a:xfrm>
            <a:off x="7308304" y="2636912"/>
            <a:ext cx="1584176" cy="1728192"/>
          </a:xfrm>
          <a:prstGeom prst="rect">
            <a:avLst/>
          </a:prstGeom>
          <a:solidFill>
            <a:schemeClr val="bg1"/>
          </a:solidFill>
        </p:spPr>
        <p:txBody>
          <a:bodyPr vert="horz" lIns="91440" tIns="45720" rIns="91440" bIns="45720" rtlCol="0">
            <a:noAutofit/>
          </a:bodyPr>
          <a:lstStyle/>
          <a:p>
            <a:pPr lvl="0" algn="ctr">
              <a:spcBef>
                <a:spcPct val="20000"/>
              </a:spcBef>
            </a:pPr>
            <a:r>
              <a:rPr lang="en-GB" sz="2000" b="1" dirty="0" smtClean="0">
                <a:solidFill>
                  <a:srgbClr val="FF0000"/>
                </a:solidFill>
                <a:latin typeface="Comic Sans MS" pitchFamily="66" charset="0"/>
              </a:rPr>
              <a:t>KFC</a:t>
            </a:r>
          </a:p>
          <a:p>
            <a:pPr lvl="0" algn="ctr">
              <a:spcBef>
                <a:spcPct val="20000"/>
              </a:spcBef>
            </a:pPr>
            <a:r>
              <a:rPr kumimoji="0" lang="en-GB" sz="2000" b="0" i="0" u="none" strike="noStrike" kern="1200" cap="none" spc="0" normalizeH="0" baseline="0" noProof="0" dirty="0" smtClean="0">
                <a:ln>
                  <a:noFill/>
                </a:ln>
                <a:solidFill>
                  <a:srgbClr val="FF0000"/>
                </a:solidFill>
                <a:effectLst/>
                <a:uLnTx/>
                <a:uFillTx/>
                <a:latin typeface="Comic Sans MS" pitchFamily="66" charset="0"/>
                <a:ea typeface="+mn-ea"/>
                <a:cs typeface="+mn-cs"/>
              </a:rPr>
              <a:t>1 x 3 = 3</a:t>
            </a:r>
          </a:p>
          <a:p>
            <a:pPr lvl="0" algn="ctr">
              <a:spcBef>
                <a:spcPct val="20000"/>
              </a:spcBef>
            </a:pPr>
            <a:r>
              <a:rPr lang="en-GB" sz="2000" dirty="0" smtClean="0">
                <a:solidFill>
                  <a:srgbClr val="FF0000"/>
                </a:solidFill>
                <a:latin typeface="Comic Sans MS" pitchFamily="66" charset="0"/>
              </a:rPr>
              <a:t>10 x 3 = 30</a:t>
            </a:r>
          </a:p>
          <a:p>
            <a:pPr lvl="0" algn="ctr">
              <a:spcBef>
                <a:spcPct val="20000"/>
              </a:spcBef>
            </a:pPr>
            <a:r>
              <a:rPr lang="en-GB" sz="2000" dirty="0" smtClean="0">
                <a:solidFill>
                  <a:srgbClr val="FF0000"/>
                </a:solidFill>
                <a:latin typeface="Comic Sans MS" pitchFamily="66" charset="0"/>
              </a:rPr>
              <a:t>5 x 3 = 15 </a:t>
            </a:r>
            <a:endPar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0" name="Subtitle 2"/>
          <p:cNvSpPr txBox="1">
            <a:spLocks/>
          </p:cNvSpPr>
          <p:nvPr/>
        </p:nvSpPr>
        <p:spPr>
          <a:xfrm>
            <a:off x="467544" y="5013176"/>
            <a:ext cx="7272808" cy="936104"/>
          </a:xfrm>
          <a:prstGeom prst="rect">
            <a:avLst/>
          </a:prstGeom>
        </p:spPr>
        <p:txBody>
          <a:bodyPr vert="horz" lIns="91440" tIns="45720" rIns="91440" bIns="45720" rtlCol="0">
            <a:noAutofit/>
          </a:bodyPr>
          <a:lstStyle/>
          <a:p>
            <a:pPr lvl="0">
              <a:spcBef>
                <a:spcPct val="20000"/>
              </a:spcBef>
            </a:pPr>
            <a:r>
              <a:rPr lang="en-GB" sz="5400" dirty="0" smtClean="0">
                <a:solidFill>
                  <a:srgbClr val="FF0000"/>
                </a:solidFill>
                <a:latin typeface="Comic Sans MS" pitchFamily="66" charset="0"/>
              </a:rPr>
              <a:t>0                             81</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2" name="Subtitle 2"/>
          <p:cNvSpPr txBox="1">
            <a:spLocks/>
          </p:cNvSpPr>
          <p:nvPr/>
        </p:nvSpPr>
        <p:spPr>
          <a:xfrm>
            <a:off x="36512" y="1484784"/>
            <a:ext cx="9144000" cy="576064"/>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GB" sz="1600" b="0" i="0" u="none" strike="noStrike" kern="1200" cap="none" spc="0" normalizeH="0" baseline="0" noProof="0" dirty="0" smtClean="0">
                <a:ln>
                  <a:noFill/>
                </a:ln>
                <a:solidFill>
                  <a:srgbClr val="002060"/>
                </a:solidFill>
                <a:effectLst/>
                <a:uLnTx/>
                <a:uFillTx/>
                <a:latin typeface="Comic Sans MS" pitchFamily="66" charset="0"/>
                <a:ea typeface="+mn-ea"/>
                <a:cs typeface="+mn-cs"/>
              </a:rPr>
              <a:t>2. Now record your known facts (</a:t>
            </a:r>
            <a:r>
              <a:rPr kumimoji="0" lang="en-GB" sz="1600" b="1" i="0" u="none" strike="noStrike" kern="1200" cap="none" spc="0" normalizeH="0" baseline="0" noProof="0" dirty="0" smtClean="0">
                <a:ln>
                  <a:noFill/>
                </a:ln>
                <a:solidFill>
                  <a:srgbClr val="002060"/>
                </a:solidFill>
                <a:effectLst/>
                <a:uLnTx/>
                <a:uFillTx/>
                <a:latin typeface="Comic Sans MS" pitchFamily="66" charset="0"/>
                <a:ea typeface="+mn-ea"/>
                <a:cs typeface="+mn-cs"/>
              </a:rPr>
              <a:t>KFC)</a:t>
            </a:r>
            <a:r>
              <a:rPr kumimoji="0" lang="en-GB" sz="1600" b="0" i="0" u="none" strike="noStrike" kern="1200" cap="none" spc="0" normalizeH="0" baseline="0" noProof="0" dirty="0" smtClean="0">
                <a:ln>
                  <a:noFill/>
                </a:ln>
                <a:solidFill>
                  <a:srgbClr val="002060"/>
                </a:solidFill>
                <a:effectLst/>
                <a:uLnTx/>
                <a:uFillTx/>
                <a:latin typeface="Comic Sans MS" pitchFamily="66" charset="0"/>
                <a:ea typeface="+mn-ea"/>
                <a:cs typeface="+mn-cs"/>
              </a:rPr>
              <a:t> These will be about the number you are dividing by and will help you when solving your problem later. Begin by finding x10, x1 and x5. There may</a:t>
            </a:r>
            <a:r>
              <a:rPr kumimoji="0" lang="en-GB" sz="1600" b="0" i="0" u="none" strike="noStrike" kern="1200" cap="none" spc="0" normalizeH="0" noProof="0" dirty="0" smtClean="0">
                <a:ln>
                  <a:noFill/>
                </a:ln>
                <a:solidFill>
                  <a:srgbClr val="002060"/>
                </a:solidFill>
                <a:effectLst/>
                <a:uLnTx/>
                <a:uFillTx/>
                <a:latin typeface="Comic Sans MS" pitchFamily="66" charset="0"/>
                <a:ea typeface="+mn-ea"/>
                <a:cs typeface="+mn-cs"/>
              </a:rPr>
              <a:t> be other useful facts you could also record.</a:t>
            </a:r>
            <a:endParaRPr kumimoji="0" lang="en-GB" sz="16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3" name="Subtitle 2"/>
          <p:cNvSpPr txBox="1">
            <a:spLocks/>
          </p:cNvSpPr>
          <p:nvPr/>
        </p:nvSpPr>
        <p:spPr>
          <a:xfrm>
            <a:off x="0" y="2276872"/>
            <a:ext cx="7308304" cy="576064"/>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GB" sz="1600" b="0" i="0" u="none" strike="noStrike" kern="1200" cap="none" spc="0" normalizeH="0" baseline="0" noProof="0" dirty="0" smtClean="0">
                <a:ln>
                  <a:noFill/>
                </a:ln>
                <a:solidFill>
                  <a:srgbClr val="002060"/>
                </a:solidFill>
                <a:effectLst/>
                <a:uLnTx/>
                <a:uFillTx/>
                <a:latin typeface="Comic Sans MS" pitchFamily="66" charset="0"/>
                <a:ea typeface="+mn-ea"/>
                <a:cs typeface="+mn-cs"/>
              </a:rPr>
              <a:t>3. Using your known facts, begin the “jumping”. We start by jumping</a:t>
            </a:r>
            <a:r>
              <a:rPr kumimoji="0" lang="en-GB" sz="1600" b="0" i="0" u="none" strike="noStrike" kern="1200" cap="none" spc="0" normalizeH="0" noProof="0" dirty="0" smtClean="0">
                <a:ln>
                  <a:noFill/>
                </a:ln>
                <a:solidFill>
                  <a:srgbClr val="002060"/>
                </a:solidFill>
                <a:effectLst/>
                <a:uLnTx/>
                <a:uFillTx/>
                <a:latin typeface="Comic Sans MS" pitchFamily="66" charset="0"/>
                <a:ea typeface="+mn-ea"/>
                <a:cs typeface="+mn-cs"/>
              </a:rPr>
              <a:t> up 30. This is recorded on the number line. The jump will then be shown by writing x 10. This  </a:t>
            </a:r>
            <a:r>
              <a:rPr lang="en-GB" sz="1600" dirty="0" smtClean="0">
                <a:solidFill>
                  <a:srgbClr val="002060"/>
                </a:solidFill>
                <a:latin typeface="Comic Sans MS" pitchFamily="66" charset="0"/>
              </a:rPr>
              <a:t>means 10 jumps. We do this rather than 10 small jumps of 3. </a:t>
            </a:r>
            <a:endParaRPr kumimoji="0" lang="en-GB" sz="16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4" name="Subtitle 2"/>
          <p:cNvSpPr txBox="1">
            <a:spLocks/>
          </p:cNvSpPr>
          <p:nvPr/>
        </p:nvSpPr>
        <p:spPr>
          <a:xfrm>
            <a:off x="1988096" y="4941168"/>
            <a:ext cx="1071736" cy="936104"/>
          </a:xfrm>
          <a:prstGeom prst="rect">
            <a:avLst/>
          </a:prstGeom>
        </p:spPr>
        <p:txBody>
          <a:bodyPr vert="horz" lIns="91440" tIns="45720" rIns="91440" bIns="45720" rtlCol="0">
            <a:noAutofit/>
          </a:bodyPr>
          <a:lstStyle/>
          <a:p>
            <a:pPr lvl="0">
              <a:spcBef>
                <a:spcPct val="20000"/>
              </a:spcBef>
            </a:pPr>
            <a:r>
              <a:rPr lang="en-GB" sz="5400" dirty="0" smtClean="0">
                <a:solidFill>
                  <a:srgbClr val="FF0000"/>
                </a:solidFill>
                <a:latin typeface="Comic Sans MS" pitchFamily="66" charset="0"/>
              </a:rPr>
              <a:t>30                       </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5" name="Subtitle 2"/>
          <p:cNvSpPr txBox="1">
            <a:spLocks/>
          </p:cNvSpPr>
          <p:nvPr/>
        </p:nvSpPr>
        <p:spPr>
          <a:xfrm>
            <a:off x="3635896" y="4941168"/>
            <a:ext cx="1071736" cy="936104"/>
          </a:xfrm>
          <a:prstGeom prst="rect">
            <a:avLst/>
          </a:prstGeom>
        </p:spPr>
        <p:txBody>
          <a:bodyPr vert="horz" lIns="91440" tIns="45720" rIns="91440" bIns="45720" rtlCol="0">
            <a:noAutofit/>
          </a:bodyPr>
          <a:lstStyle/>
          <a:p>
            <a:pPr lvl="0">
              <a:spcBef>
                <a:spcPct val="20000"/>
              </a:spcBef>
            </a:pPr>
            <a:r>
              <a:rPr lang="en-GB" sz="5400" dirty="0" smtClean="0">
                <a:solidFill>
                  <a:srgbClr val="FF0000"/>
                </a:solidFill>
                <a:latin typeface="Comic Sans MS" pitchFamily="66" charset="0"/>
              </a:rPr>
              <a:t>60                       </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6" name="Subtitle 2"/>
          <p:cNvSpPr txBox="1">
            <a:spLocks/>
          </p:cNvSpPr>
          <p:nvPr/>
        </p:nvSpPr>
        <p:spPr>
          <a:xfrm>
            <a:off x="5076056" y="4941168"/>
            <a:ext cx="1071736" cy="936104"/>
          </a:xfrm>
          <a:prstGeom prst="rect">
            <a:avLst/>
          </a:prstGeom>
        </p:spPr>
        <p:txBody>
          <a:bodyPr vert="horz" lIns="91440" tIns="45720" rIns="91440" bIns="45720" rtlCol="0">
            <a:noAutofit/>
          </a:bodyPr>
          <a:lstStyle/>
          <a:p>
            <a:pPr lvl="0">
              <a:spcBef>
                <a:spcPct val="20000"/>
              </a:spcBef>
            </a:pPr>
            <a:r>
              <a:rPr lang="en-GB" sz="5400" dirty="0" smtClean="0">
                <a:solidFill>
                  <a:srgbClr val="FF0000"/>
                </a:solidFill>
                <a:latin typeface="Comic Sans MS" pitchFamily="66" charset="0"/>
              </a:rPr>
              <a:t>75                       </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7" name="Subtitle 2"/>
          <p:cNvSpPr txBox="1">
            <a:spLocks/>
          </p:cNvSpPr>
          <p:nvPr/>
        </p:nvSpPr>
        <p:spPr>
          <a:xfrm>
            <a:off x="0" y="5805264"/>
            <a:ext cx="9144000" cy="576064"/>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GB" sz="1600" b="0" i="0" u="none" strike="noStrike" kern="1200" cap="none" spc="0" normalizeH="0" baseline="0" noProof="0" dirty="0" smtClean="0">
                <a:ln>
                  <a:noFill/>
                </a:ln>
                <a:solidFill>
                  <a:srgbClr val="002060"/>
                </a:solidFill>
                <a:effectLst/>
                <a:uLnTx/>
                <a:uFillTx/>
                <a:latin typeface="Comic Sans MS" pitchFamily="66" charset="0"/>
                <a:ea typeface="+mn-ea"/>
                <a:cs typeface="+mn-cs"/>
              </a:rPr>
              <a:t>4. We continue our jumps</a:t>
            </a:r>
            <a:r>
              <a:rPr kumimoji="0" lang="en-GB" sz="1600" b="0" i="0" u="none" strike="noStrike" kern="1200" cap="none" spc="0" normalizeH="0" noProof="0" dirty="0" smtClean="0">
                <a:ln>
                  <a:noFill/>
                </a:ln>
                <a:solidFill>
                  <a:srgbClr val="002060"/>
                </a:solidFill>
                <a:effectLst/>
                <a:uLnTx/>
                <a:uFillTx/>
                <a:latin typeface="Comic Sans MS" pitchFamily="66" charset="0"/>
                <a:ea typeface="+mn-ea"/>
                <a:cs typeface="+mn-cs"/>
              </a:rPr>
              <a:t> in the same way as described. We continue, using our known facts, until we reach our target number. </a:t>
            </a:r>
          </a:p>
        </p:txBody>
      </p:sp>
      <p:sp>
        <p:nvSpPr>
          <p:cNvPr id="28" name="Subtitle 2"/>
          <p:cNvSpPr txBox="1">
            <a:spLocks/>
          </p:cNvSpPr>
          <p:nvPr/>
        </p:nvSpPr>
        <p:spPr>
          <a:xfrm>
            <a:off x="0" y="6281936"/>
            <a:ext cx="9144000" cy="576064"/>
          </a:xfrm>
          <a:prstGeom prst="rect">
            <a:avLst/>
          </a:prstGeom>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GB" sz="1600" b="0" i="0" u="none" strike="noStrike" kern="1200" cap="none" spc="0" normalizeH="0" baseline="0" noProof="0" dirty="0" smtClean="0">
                <a:ln>
                  <a:noFill/>
                </a:ln>
                <a:solidFill>
                  <a:srgbClr val="002060"/>
                </a:solidFill>
                <a:effectLst/>
                <a:uLnTx/>
                <a:uFillTx/>
                <a:latin typeface="Comic Sans MS" pitchFamily="66" charset="0"/>
                <a:ea typeface="+mn-ea"/>
                <a:cs typeface="+mn-cs"/>
              </a:rPr>
              <a:t>5. The</a:t>
            </a:r>
            <a:r>
              <a:rPr kumimoji="0" lang="en-GB" sz="1600" b="0" i="0" u="none" strike="noStrike" kern="1200" cap="none" spc="0" normalizeH="0" noProof="0" dirty="0" smtClean="0">
                <a:ln>
                  <a:noFill/>
                </a:ln>
                <a:solidFill>
                  <a:srgbClr val="002060"/>
                </a:solidFill>
                <a:effectLst/>
                <a:uLnTx/>
                <a:uFillTx/>
                <a:latin typeface="Comic Sans MS" pitchFamily="66" charset="0"/>
                <a:ea typeface="+mn-ea"/>
                <a:cs typeface="+mn-cs"/>
              </a:rPr>
              <a:t> answer to the problem is found by adding the total number you’ve jumped. In this case we add 10 + 10 + 5 + 2 to find our answer of 27. </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14" grpId="0" animBg="1"/>
      <p:bldP spid="17" grpId="0"/>
      <p:bldP spid="18" grpId="0"/>
      <p:bldP spid="11" grpId="0" animBg="1"/>
      <p:bldP spid="12" grpId="0" animBg="1"/>
      <p:bldP spid="13" grpId="0"/>
      <p:bldP spid="15" grpId="0"/>
      <p:bldP spid="19" grpId="0" animBg="1"/>
      <p:bldP spid="21" grpId="0" animBg="1"/>
      <p:bldP spid="20" grpId="0"/>
      <p:bldP spid="22" grpId="0"/>
      <p:bldP spid="23" grpId="0"/>
      <p:bldP spid="24" grpId="0"/>
      <p:bldP spid="25" grpId="0"/>
      <p:bldP spid="26" grpId="0"/>
      <p:bldP spid="27" grpId="0"/>
      <p:bldP spid="2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0"/>
            <a:ext cx="9144000" cy="7193757"/>
          </a:xfrm>
          <a:prstGeom prst="rect">
            <a:avLst/>
          </a:prstGeom>
          <a:noFill/>
        </p:spPr>
      </p:pic>
      <p:sp>
        <p:nvSpPr>
          <p:cNvPr id="2" name="Title 1"/>
          <p:cNvSpPr>
            <a:spLocks noGrp="1"/>
          </p:cNvSpPr>
          <p:nvPr>
            <p:ph type="ctrTitle"/>
          </p:nvPr>
        </p:nvSpPr>
        <p:spPr>
          <a:xfrm>
            <a:off x="0" y="0"/>
            <a:ext cx="9144000" cy="1470025"/>
          </a:xfrm>
        </p:spPr>
        <p:txBody>
          <a:bodyPr>
            <a:noAutofit/>
          </a:bodyPr>
          <a:lstStyle/>
          <a:p>
            <a:r>
              <a:rPr lang="en-GB" b="1" dirty="0" smtClean="0">
                <a:solidFill>
                  <a:srgbClr val="002060"/>
                </a:solidFill>
                <a:latin typeface="Comic Sans MS" pitchFamily="66" charset="0"/>
              </a:rPr>
              <a:t>But, what about if we have a remainder?</a:t>
            </a:r>
            <a:endParaRPr lang="en-GB" b="1" dirty="0">
              <a:solidFill>
                <a:srgbClr val="002060"/>
              </a:solidFill>
              <a:latin typeface="Comic Sans MS" pitchFamily="66" charset="0"/>
            </a:endParaRPr>
          </a:p>
        </p:txBody>
      </p:sp>
      <p:sp>
        <p:nvSpPr>
          <p:cNvPr id="19" name="Subtitle 2"/>
          <p:cNvSpPr txBox="1">
            <a:spLocks/>
          </p:cNvSpPr>
          <p:nvPr/>
        </p:nvSpPr>
        <p:spPr>
          <a:xfrm>
            <a:off x="0" y="1412776"/>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sz="2000" dirty="0" smtClean="0">
                <a:solidFill>
                  <a:srgbClr val="002060"/>
                </a:solidFill>
                <a:latin typeface="Comic Sans MS" pitchFamily="66" charset="0"/>
              </a:rPr>
              <a:t>Remainders are nothing to panic about. We would do exactly the same as what has previously been described until we get as close as possible to our target number. We do not go over it.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sz="2000" dirty="0" smtClean="0">
                <a:solidFill>
                  <a:srgbClr val="002060"/>
                </a:solidFill>
                <a:latin typeface="Comic Sans MS" pitchFamily="66" charset="0"/>
              </a:rPr>
              <a:t>Imagine we were solving 83 ÷ 3. We would do the same process from the previous slide and hopefully reach 81. If I was to jump another 3 I would be going too far and go over the target of 83.</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0" name="Block Arc 19"/>
          <p:cNvSpPr/>
          <p:nvPr/>
        </p:nvSpPr>
        <p:spPr>
          <a:xfrm>
            <a:off x="683568" y="4725144"/>
            <a:ext cx="1512168" cy="1872208"/>
          </a:xfrm>
          <a:prstGeom prst="blockArc">
            <a:avLst>
              <a:gd name="adj1" fmla="val 10800000"/>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Subtitle 2"/>
          <p:cNvSpPr txBox="1">
            <a:spLocks/>
          </p:cNvSpPr>
          <p:nvPr/>
        </p:nvSpPr>
        <p:spPr>
          <a:xfrm>
            <a:off x="107504" y="5661248"/>
            <a:ext cx="8712968" cy="1440160"/>
          </a:xfrm>
          <a:prstGeom prst="rect">
            <a:avLst/>
          </a:prstGeom>
        </p:spPr>
        <p:txBody>
          <a:bodyPr vert="horz" lIns="91440" tIns="45720" rIns="91440" bIns="45720" rtlCol="0">
            <a:noAutofit/>
          </a:bodyPr>
          <a:lstStyle/>
          <a:p>
            <a:pPr lvl="0">
              <a:spcBef>
                <a:spcPct val="20000"/>
              </a:spcBef>
            </a:pPr>
            <a:r>
              <a:rPr lang="en-GB" sz="4400" dirty="0" smtClean="0">
                <a:solidFill>
                  <a:srgbClr val="FF0000"/>
                </a:solidFill>
                <a:latin typeface="Comic Sans MS" pitchFamily="66" charset="0"/>
              </a:rPr>
              <a:t>0        30      60   75       81     83</a:t>
            </a:r>
          </a:p>
          <a:p>
            <a:pPr lvl="0" algn="ctr">
              <a:spcBef>
                <a:spcPct val="20000"/>
              </a:spcBef>
            </a:pPr>
            <a:r>
              <a:rPr kumimoji="0" lang="en-GB" sz="2400" b="1" i="0" u="none" strike="noStrike" kern="1200" cap="none" spc="0" normalizeH="0" baseline="0" noProof="0" dirty="0" smtClean="0">
                <a:ln>
                  <a:noFill/>
                </a:ln>
                <a:solidFill>
                  <a:srgbClr val="FF0000"/>
                </a:solidFill>
                <a:effectLst/>
                <a:uLnTx/>
                <a:uFillTx/>
                <a:latin typeface="Comic Sans MS" pitchFamily="66" charset="0"/>
                <a:ea typeface="+mn-ea"/>
                <a:cs typeface="+mn-cs"/>
              </a:rPr>
              <a:t>So… 83 ÷ 3 =</a:t>
            </a:r>
            <a:r>
              <a:rPr kumimoji="0" lang="en-GB" sz="2400" b="1" i="0" u="none" strike="noStrike" kern="1200" cap="none" spc="0" normalizeH="0" noProof="0" dirty="0" smtClean="0">
                <a:ln>
                  <a:noFill/>
                </a:ln>
                <a:solidFill>
                  <a:srgbClr val="FF0000"/>
                </a:solidFill>
                <a:effectLst/>
                <a:uLnTx/>
                <a:uFillTx/>
                <a:latin typeface="Comic Sans MS" pitchFamily="66" charset="0"/>
                <a:ea typeface="+mn-ea"/>
                <a:cs typeface="+mn-cs"/>
              </a:rPr>
              <a:t> 27 r 2</a:t>
            </a:r>
            <a:endParaRPr kumimoji="0" lang="en-GB" sz="2400" b="1"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2" name="Subtitle 2"/>
          <p:cNvSpPr txBox="1">
            <a:spLocks/>
          </p:cNvSpPr>
          <p:nvPr/>
        </p:nvSpPr>
        <p:spPr>
          <a:xfrm>
            <a:off x="1115616" y="4005064"/>
            <a:ext cx="1151112" cy="936104"/>
          </a:xfrm>
          <a:prstGeom prst="rect">
            <a:avLst/>
          </a:prstGeom>
        </p:spPr>
        <p:txBody>
          <a:bodyPr vert="horz" lIns="91440" tIns="45720" rIns="91440" bIns="45720" rtlCol="0">
            <a:noAutofit/>
          </a:bodyPr>
          <a:lstStyle/>
          <a:p>
            <a:pPr lvl="0" algn="ctr">
              <a:spcBef>
                <a:spcPct val="20000"/>
              </a:spcBef>
            </a:pPr>
            <a:r>
              <a:rPr lang="en-GB" sz="4400" noProof="0" dirty="0" smtClean="0">
                <a:solidFill>
                  <a:srgbClr val="FF0000"/>
                </a:solidFill>
                <a:latin typeface="Comic Sans MS" pitchFamily="66" charset="0"/>
              </a:rPr>
              <a:t>x10</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3" name="Subtitle 2"/>
          <p:cNvSpPr txBox="1">
            <a:spLocks/>
          </p:cNvSpPr>
          <p:nvPr/>
        </p:nvSpPr>
        <p:spPr>
          <a:xfrm>
            <a:off x="2267744" y="4005064"/>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x10</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4" name="Block Arc 23"/>
          <p:cNvSpPr/>
          <p:nvPr/>
        </p:nvSpPr>
        <p:spPr>
          <a:xfrm>
            <a:off x="2195736" y="4725144"/>
            <a:ext cx="1584176" cy="1800200"/>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5" name="Block Arc 24"/>
          <p:cNvSpPr/>
          <p:nvPr/>
        </p:nvSpPr>
        <p:spPr>
          <a:xfrm>
            <a:off x="3779912" y="4725144"/>
            <a:ext cx="1368152" cy="1800200"/>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6" name="Subtitle 2"/>
          <p:cNvSpPr txBox="1">
            <a:spLocks/>
          </p:cNvSpPr>
          <p:nvPr/>
        </p:nvSpPr>
        <p:spPr>
          <a:xfrm>
            <a:off x="5292080" y="4077072"/>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x2</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7" name="Subtitle 2"/>
          <p:cNvSpPr txBox="1">
            <a:spLocks/>
          </p:cNvSpPr>
          <p:nvPr/>
        </p:nvSpPr>
        <p:spPr>
          <a:xfrm>
            <a:off x="3635896" y="4005064"/>
            <a:ext cx="1368152" cy="936104"/>
          </a:xfrm>
          <a:prstGeom prst="rect">
            <a:avLst/>
          </a:prstGeom>
        </p:spPr>
        <p:txBody>
          <a:bodyPr vert="horz" lIns="91440" tIns="45720" rIns="91440" bIns="45720" rtlCol="0">
            <a:noAutofit/>
          </a:bodyPr>
          <a:lstStyle/>
          <a:p>
            <a:pPr lvl="0" algn="ctr">
              <a:spcBef>
                <a:spcPct val="20000"/>
              </a:spcBef>
            </a:pPr>
            <a:r>
              <a:rPr lang="en-GB" sz="4400" dirty="0" smtClean="0">
                <a:solidFill>
                  <a:srgbClr val="FF0000"/>
                </a:solidFill>
                <a:latin typeface="Comic Sans MS" pitchFamily="66" charset="0"/>
              </a:rPr>
              <a:t>x5</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8" name="Block Arc 27"/>
          <p:cNvSpPr/>
          <p:nvPr/>
        </p:nvSpPr>
        <p:spPr>
          <a:xfrm>
            <a:off x="5148064" y="4797152"/>
            <a:ext cx="1728192" cy="1728192"/>
          </a:xfrm>
          <a:prstGeom prst="blockArc">
            <a:avLst>
              <a:gd name="adj1" fmla="val 10800003"/>
              <a:gd name="adj2" fmla="val 21550081"/>
              <a:gd name="adj3" fmla="val 616"/>
            </a:avLst>
          </a:prstGeom>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29" name="AutoShape 2"/>
          <p:cNvCxnSpPr>
            <a:cxnSpLocks noChangeShapeType="1"/>
          </p:cNvCxnSpPr>
          <p:nvPr/>
        </p:nvCxnSpPr>
        <p:spPr bwMode="auto">
          <a:xfrm>
            <a:off x="683568" y="5661248"/>
            <a:ext cx="7776864" cy="0"/>
          </a:xfrm>
          <a:prstGeom prst="straightConnector1">
            <a:avLst/>
          </a:prstGeom>
          <a:noFill/>
          <a:ln w="76200">
            <a:solidFill>
              <a:srgbClr val="FF0000"/>
            </a:solidFill>
            <a:round/>
            <a:headEnd/>
            <a:tailEnd/>
          </a:ln>
        </p:spPr>
      </p:cxnSp>
      <p:sp>
        <p:nvSpPr>
          <p:cNvPr id="31" name="Block Arc 30"/>
          <p:cNvSpPr/>
          <p:nvPr/>
        </p:nvSpPr>
        <p:spPr>
          <a:xfrm>
            <a:off x="6876256" y="4797152"/>
            <a:ext cx="1584176" cy="1728192"/>
          </a:xfrm>
          <a:prstGeom prst="blockArc">
            <a:avLst>
              <a:gd name="adj1" fmla="val 10800003"/>
              <a:gd name="adj2" fmla="val 21550081"/>
              <a:gd name="adj3" fmla="val 616"/>
            </a:avLst>
          </a:prstGeom>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2" name="Subtitle 2"/>
          <p:cNvSpPr txBox="1">
            <a:spLocks/>
          </p:cNvSpPr>
          <p:nvPr/>
        </p:nvSpPr>
        <p:spPr>
          <a:xfrm>
            <a:off x="6588224" y="3717032"/>
            <a:ext cx="2411760" cy="936104"/>
          </a:xfrm>
          <a:prstGeom prst="rect">
            <a:avLst/>
          </a:prstGeom>
        </p:spPr>
        <p:txBody>
          <a:bodyPr vert="horz" lIns="91440" tIns="45720" rIns="91440" bIns="45720" rtlCol="0">
            <a:noAutofit/>
          </a:bodyPr>
          <a:lstStyle/>
          <a:p>
            <a:pPr lvl="0" algn="ctr">
              <a:spcBef>
                <a:spcPct val="20000"/>
              </a:spcBef>
            </a:pPr>
            <a:r>
              <a:rPr lang="en-GB" sz="1600" b="1" dirty="0" smtClean="0">
                <a:solidFill>
                  <a:srgbClr val="0070C0"/>
                </a:solidFill>
                <a:latin typeface="Comic Sans MS" pitchFamily="66" charset="0"/>
              </a:rPr>
              <a:t>A jump of 2 is remaining. This is therefore our remainder.</a:t>
            </a:r>
            <a:endParaRPr kumimoji="0" lang="en-GB" sz="2000" b="1" i="0" u="none" strike="noStrike" kern="1200" cap="none" spc="0" normalizeH="0" baseline="0" noProof="0" dirty="0" smtClean="0">
              <a:ln>
                <a:noFill/>
              </a:ln>
              <a:solidFill>
                <a:srgbClr val="0070C0"/>
              </a:solidFill>
              <a:effectLst/>
              <a:uLnTx/>
              <a:uFillTx/>
              <a:latin typeface="Comic Sans MS" pitchFamily="66" charset="0"/>
              <a:ea typeface="+mn-ea"/>
              <a:cs typeface="+mn-cs"/>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t="4287"/>
          <a:stretch>
            <a:fillRect/>
          </a:stretch>
        </p:blipFill>
        <p:spPr bwMode="auto">
          <a:xfrm>
            <a:off x="0" y="0"/>
            <a:ext cx="9144000" cy="6885384"/>
          </a:xfrm>
          <a:prstGeom prst="rect">
            <a:avLst/>
          </a:prstGeom>
          <a:noFill/>
        </p:spPr>
      </p:pic>
      <p:sp>
        <p:nvSpPr>
          <p:cNvPr id="2" name="Title 1"/>
          <p:cNvSpPr>
            <a:spLocks noGrp="1"/>
          </p:cNvSpPr>
          <p:nvPr>
            <p:ph type="ctrTitle"/>
          </p:nvPr>
        </p:nvSpPr>
        <p:spPr>
          <a:xfrm>
            <a:off x="0" y="-273273"/>
            <a:ext cx="9144000" cy="1470025"/>
          </a:xfrm>
        </p:spPr>
        <p:txBody>
          <a:bodyPr>
            <a:noAutofit/>
          </a:bodyPr>
          <a:lstStyle/>
          <a:p>
            <a:r>
              <a:rPr lang="en-GB" sz="5400" b="1" dirty="0" smtClean="0">
                <a:solidFill>
                  <a:srgbClr val="002060"/>
                </a:solidFill>
                <a:latin typeface="Comic Sans MS" pitchFamily="66" charset="0"/>
              </a:rPr>
              <a:t>The ‘Bus Stop’ method</a:t>
            </a:r>
            <a:endParaRPr lang="en-GB" sz="5400" b="1" dirty="0">
              <a:solidFill>
                <a:srgbClr val="002060"/>
              </a:solidFill>
              <a:latin typeface="Comic Sans MS" pitchFamily="66" charset="0"/>
            </a:endParaRPr>
          </a:p>
        </p:txBody>
      </p:sp>
      <p:sp>
        <p:nvSpPr>
          <p:cNvPr id="4" name="Subtitle 2"/>
          <p:cNvSpPr>
            <a:spLocks noGrp="1"/>
          </p:cNvSpPr>
          <p:nvPr>
            <p:ph type="subTitle" idx="1"/>
          </p:nvPr>
        </p:nvSpPr>
        <p:spPr>
          <a:xfrm>
            <a:off x="0" y="1124744"/>
            <a:ext cx="9144000" cy="720080"/>
          </a:xfrm>
        </p:spPr>
        <p:txBody>
          <a:bodyPr>
            <a:noAutofit/>
          </a:bodyPr>
          <a:lstStyle/>
          <a:p>
            <a:r>
              <a:rPr lang="en-GB" sz="2000" dirty="0" smtClean="0">
                <a:solidFill>
                  <a:srgbClr val="002060"/>
                </a:solidFill>
                <a:latin typeface="Comic Sans MS" pitchFamily="66" charset="0"/>
              </a:rPr>
              <a:t>This method is the traditional style (probably the one we were all taught at school!) Using the bus stop, we see how many of one number goes into another. </a:t>
            </a: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endParaRPr lang="en-GB" sz="2000" dirty="0" smtClean="0">
              <a:solidFill>
                <a:srgbClr val="002060"/>
              </a:solidFill>
              <a:latin typeface="Comic Sans MS" pitchFamily="66" charset="0"/>
            </a:endParaRPr>
          </a:p>
          <a:p>
            <a:r>
              <a:rPr lang="en-GB" sz="2000" dirty="0" smtClean="0">
                <a:solidFill>
                  <a:srgbClr val="002060"/>
                </a:solidFill>
                <a:latin typeface="Comic Sans MS" pitchFamily="66" charset="0"/>
              </a:rPr>
              <a:t>We work through our number (252) to see how many 7s go into each digit</a:t>
            </a:r>
            <a:endParaRPr lang="en-GB" sz="2800" dirty="0">
              <a:solidFill>
                <a:srgbClr val="FF0000"/>
              </a:solidFill>
              <a:latin typeface="Comic Sans MS" pitchFamily="66" charset="0"/>
            </a:endParaRPr>
          </a:p>
          <a:p>
            <a:endParaRPr lang="en-GB" sz="5400" dirty="0" smtClean="0">
              <a:solidFill>
                <a:srgbClr val="FF0000"/>
              </a:solidFill>
              <a:latin typeface="Comic Sans MS" pitchFamily="66" charset="0"/>
            </a:endParaRPr>
          </a:p>
          <a:p>
            <a:endParaRPr lang="en-GB" sz="5400" dirty="0">
              <a:solidFill>
                <a:srgbClr val="FF0000"/>
              </a:solidFill>
              <a:latin typeface="Comic Sans MS" pitchFamily="66" charset="0"/>
            </a:endParaRPr>
          </a:p>
          <a:p>
            <a:endParaRPr lang="en-GB" sz="5400" dirty="0" smtClean="0">
              <a:solidFill>
                <a:srgbClr val="FF0000"/>
              </a:solidFill>
              <a:latin typeface="Comic Sans MS" pitchFamily="66" charset="0"/>
            </a:endParaRPr>
          </a:p>
          <a:p>
            <a:endParaRPr lang="en-GB" sz="5400" dirty="0">
              <a:solidFill>
                <a:srgbClr val="FF0000"/>
              </a:solidFill>
              <a:latin typeface="Comic Sans MS" pitchFamily="66" charset="0"/>
            </a:endParaRPr>
          </a:p>
          <a:p>
            <a:endParaRPr lang="en-GB" sz="5400" dirty="0" smtClean="0">
              <a:solidFill>
                <a:srgbClr val="FF0000"/>
              </a:solidFill>
              <a:latin typeface="Comic Sans MS" pitchFamily="66" charset="0"/>
            </a:endParaRPr>
          </a:p>
        </p:txBody>
      </p:sp>
      <p:cxnSp>
        <p:nvCxnSpPr>
          <p:cNvPr id="3" name="AutoShape 2"/>
          <p:cNvCxnSpPr>
            <a:cxnSpLocks noChangeShapeType="1"/>
          </p:cNvCxnSpPr>
          <p:nvPr/>
        </p:nvCxnSpPr>
        <p:spPr bwMode="auto">
          <a:xfrm>
            <a:off x="3244472" y="3140968"/>
            <a:ext cx="3631784" cy="0"/>
          </a:xfrm>
          <a:prstGeom prst="straightConnector1">
            <a:avLst/>
          </a:prstGeom>
          <a:noFill/>
          <a:ln w="76200">
            <a:solidFill>
              <a:srgbClr val="FF0000"/>
            </a:solidFill>
            <a:round/>
            <a:headEnd/>
            <a:tailEnd/>
          </a:ln>
        </p:spPr>
      </p:cxnSp>
      <p:sp>
        <p:nvSpPr>
          <p:cNvPr id="17" name="Subtitle 2"/>
          <p:cNvSpPr txBox="1">
            <a:spLocks/>
          </p:cNvSpPr>
          <p:nvPr/>
        </p:nvSpPr>
        <p:spPr>
          <a:xfrm>
            <a:off x="3059832" y="3212976"/>
            <a:ext cx="2808312" cy="1152128"/>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2</a:t>
            </a:r>
            <a:r>
              <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rPr>
              <a:t> 5 2</a:t>
            </a:r>
          </a:p>
        </p:txBody>
      </p:sp>
      <p:cxnSp>
        <p:nvCxnSpPr>
          <p:cNvPr id="32" name="AutoShape 2"/>
          <p:cNvCxnSpPr>
            <a:cxnSpLocks noChangeShapeType="1"/>
          </p:cNvCxnSpPr>
          <p:nvPr/>
        </p:nvCxnSpPr>
        <p:spPr bwMode="auto">
          <a:xfrm flipV="1">
            <a:off x="3275856" y="3140968"/>
            <a:ext cx="0" cy="1080120"/>
          </a:xfrm>
          <a:prstGeom prst="straightConnector1">
            <a:avLst/>
          </a:prstGeom>
          <a:noFill/>
          <a:ln w="76200">
            <a:solidFill>
              <a:srgbClr val="FF0000"/>
            </a:solidFill>
            <a:round/>
            <a:headEnd/>
            <a:tailEnd/>
          </a:ln>
        </p:spPr>
      </p:cxnSp>
      <p:sp>
        <p:nvSpPr>
          <p:cNvPr id="36" name="Subtitle 2"/>
          <p:cNvSpPr txBox="1">
            <a:spLocks/>
          </p:cNvSpPr>
          <p:nvPr/>
        </p:nvSpPr>
        <p:spPr>
          <a:xfrm>
            <a:off x="1979712" y="3212976"/>
            <a:ext cx="1584176" cy="1152128"/>
          </a:xfrm>
          <a:prstGeom prst="rect">
            <a:avLst/>
          </a:prstGeom>
        </p:spPr>
        <p:txBody>
          <a:bodyPr vert="horz" lIns="91440" tIns="45720" rIns="91440" bIns="45720" rtlCol="0">
            <a:noAutofit/>
          </a:bodyPr>
          <a:lstStyle/>
          <a:p>
            <a:pPr lvl="0" algn="ctr">
              <a:spcBef>
                <a:spcPct val="20000"/>
              </a:spcBef>
            </a:pPr>
            <a:r>
              <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rPr>
              <a:t>7</a:t>
            </a:r>
          </a:p>
        </p:txBody>
      </p:sp>
      <p:sp>
        <p:nvSpPr>
          <p:cNvPr id="37" name="Subtitle 2"/>
          <p:cNvSpPr txBox="1">
            <a:spLocks/>
          </p:cNvSpPr>
          <p:nvPr/>
        </p:nvSpPr>
        <p:spPr>
          <a:xfrm>
            <a:off x="2915816" y="2060848"/>
            <a:ext cx="5112568" cy="1152128"/>
          </a:xfrm>
          <a:prstGeom prst="rect">
            <a:avLst/>
          </a:prstGeom>
        </p:spPr>
        <p:txBody>
          <a:bodyPr vert="horz" lIns="91440" tIns="45720" rIns="91440" bIns="45720" rtlCol="0">
            <a:noAutofit/>
          </a:bodyPr>
          <a:lstStyle/>
          <a:p>
            <a:pPr lvl="0">
              <a:spcBef>
                <a:spcPct val="20000"/>
              </a:spcBef>
            </a:pPr>
            <a:r>
              <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rPr>
              <a:t>  0 3 6 </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38" name="Subtitle 2"/>
          <p:cNvSpPr txBox="1">
            <a:spLocks/>
          </p:cNvSpPr>
          <p:nvPr/>
        </p:nvSpPr>
        <p:spPr>
          <a:xfrm>
            <a:off x="3779912" y="3212976"/>
            <a:ext cx="720080" cy="648072"/>
          </a:xfrm>
          <a:prstGeom prst="rect">
            <a:avLst/>
          </a:prstGeom>
        </p:spPr>
        <p:txBody>
          <a:bodyPr vert="horz" lIns="91440" tIns="45720" rIns="91440" bIns="45720" rtlCol="0">
            <a:noAutofit/>
          </a:bodyPr>
          <a:lstStyle/>
          <a:p>
            <a:pPr lvl="0" algn="ctr">
              <a:spcBef>
                <a:spcPct val="20000"/>
              </a:spcBef>
            </a:pPr>
            <a:r>
              <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rPr>
              <a:t>2</a:t>
            </a:r>
          </a:p>
        </p:txBody>
      </p:sp>
      <p:sp>
        <p:nvSpPr>
          <p:cNvPr id="39" name="Subtitle 2"/>
          <p:cNvSpPr txBox="1">
            <a:spLocks/>
          </p:cNvSpPr>
          <p:nvPr/>
        </p:nvSpPr>
        <p:spPr>
          <a:xfrm>
            <a:off x="4572000" y="3212976"/>
            <a:ext cx="720080" cy="648072"/>
          </a:xfrm>
          <a:prstGeom prst="rect">
            <a:avLst/>
          </a:prstGeom>
        </p:spPr>
        <p:txBody>
          <a:bodyPr vert="horz" lIns="91440" tIns="45720" rIns="91440" bIns="45720" rtlCol="0">
            <a:noAutofit/>
          </a:bodyPr>
          <a:lstStyle/>
          <a:p>
            <a:pPr lvl="0" algn="ctr">
              <a:spcBef>
                <a:spcPct val="20000"/>
              </a:spcBef>
            </a:pPr>
            <a:r>
              <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rPr>
              <a:t>4</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t="4287"/>
          <a:stretch>
            <a:fillRect/>
          </a:stretch>
        </p:blipFill>
        <p:spPr bwMode="auto">
          <a:xfrm>
            <a:off x="0" y="0"/>
            <a:ext cx="9144000" cy="6885384"/>
          </a:xfrm>
          <a:prstGeom prst="rect">
            <a:avLst/>
          </a:prstGeom>
          <a:noFill/>
        </p:spPr>
      </p:pic>
      <p:sp>
        <p:nvSpPr>
          <p:cNvPr id="2" name="Title 1"/>
          <p:cNvSpPr>
            <a:spLocks noGrp="1"/>
          </p:cNvSpPr>
          <p:nvPr>
            <p:ph type="ctrTitle"/>
          </p:nvPr>
        </p:nvSpPr>
        <p:spPr>
          <a:xfrm>
            <a:off x="0" y="-243408"/>
            <a:ext cx="9144000" cy="1470025"/>
          </a:xfrm>
        </p:spPr>
        <p:txBody>
          <a:bodyPr>
            <a:noAutofit/>
          </a:bodyPr>
          <a:lstStyle/>
          <a:p>
            <a:r>
              <a:rPr lang="en-GB" b="1" dirty="0" smtClean="0">
                <a:solidFill>
                  <a:srgbClr val="002060"/>
                </a:solidFill>
                <a:latin typeface="Comic Sans MS" pitchFamily="66" charset="0"/>
              </a:rPr>
              <a:t>How to do the bus stop</a:t>
            </a:r>
            <a:endParaRPr lang="en-GB" b="1" dirty="0">
              <a:solidFill>
                <a:srgbClr val="002060"/>
              </a:solidFill>
              <a:latin typeface="Comic Sans MS" pitchFamily="66" charset="0"/>
            </a:endParaRPr>
          </a:p>
        </p:txBody>
      </p:sp>
      <p:sp>
        <p:nvSpPr>
          <p:cNvPr id="4" name="Subtitle 2"/>
          <p:cNvSpPr>
            <a:spLocks noGrp="1"/>
          </p:cNvSpPr>
          <p:nvPr>
            <p:ph type="subTitle" idx="1"/>
          </p:nvPr>
        </p:nvSpPr>
        <p:spPr>
          <a:xfrm>
            <a:off x="0" y="836712"/>
            <a:ext cx="9144000" cy="720080"/>
          </a:xfrm>
        </p:spPr>
        <p:txBody>
          <a:bodyPr>
            <a:noAutofit/>
          </a:bodyPr>
          <a:lstStyle/>
          <a:p>
            <a:r>
              <a:rPr lang="en-GB" sz="2000" dirty="0" smtClean="0">
                <a:solidFill>
                  <a:srgbClr val="002060"/>
                </a:solidFill>
                <a:latin typeface="Comic Sans MS" pitchFamily="66" charset="0"/>
              </a:rPr>
              <a:t>We begin by drawing our bus shelter with our largest number (252) underneath it. The smallest number goes on the outside (7)</a:t>
            </a:r>
            <a:endParaRPr lang="en-GB" sz="5400" dirty="0" smtClean="0">
              <a:solidFill>
                <a:srgbClr val="FF0000"/>
              </a:solidFill>
              <a:latin typeface="Comic Sans MS" pitchFamily="66" charset="0"/>
            </a:endParaRPr>
          </a:p>
        </p:txBody>
      </p:sp>
      <p:cxnSp>
        <p:nvCxnSpPr>
          <p:cNvPr id="3" name="AutoShape 2"/>
          <p:cNvCxnSpPr>
            <a:cxnSpLocks noChangeShapeType="1"/>
          </p:cNvCxnSpPr>
          <p:nvPr/>
        </p:nvCxnSpPr>
        <p:spPr bwMode="auto">
          <a:xfrm>
            <a:off x="3244472" y="3140968"/>
            <a:ext cx="3631784" cy="0"/>
          </a:xfrm>
          <a:prstGeom prst="straightConnector1">
            <a:avLst/>
          </a:prstGeom>
          <a:noFill/>
          <a:ln w="76200">
            <a:solidFill>
              <a:srgbClr val="FF0000"/>
            </a:solidFill>
            <a:round/>
            <a:headEnd/>
            <a:tailEnd/>
          </a:ln>
        </p:spPr>
      </p:cxnSp>
      <p:sp>
        <p:nvSpPr>
          <p:cNvPr id="17" name="Subtitle 2"/>
          <p:cNvSpPr txBox="1">
            <a:spLocks/>
          </p:cNvSpPr>
          <p:nvPr/>
        </p:nvSpPr>
        <p:spPr>
          <a:xfrm>
            <a:off x="3059832" y="3212976"/>
            <a:ext cx="2808312" cy="1152128"/>
          </a:xfrm>
          <a:prstGeom prst="rect">
            <a:avLst/>
          </a:prstGeom>
        </p:spPr>
        <p:txBody>
          <a:bodyPr vert="horz" lIns="91440" tIns="45720" rIns="91440" bIns="45720" rtlCol="0">
            <a:noAutofit/>
          </a:bodyPr>
          <a:lstStyle/>
          <a:p>
            <a:pPr lvl="0" algn="ctr">
              <a:spcBef>
                <a:spcPct val="20000"/>
              </a:spcBef>
            </a:pPr>
            <a:r>
              <a:rPr lang="en-GB" sz="6600" dirty="0" smtClean="0">
                <a:solidFill>
                  <a:srgbClr val="FF0000"/>
                </a:solidFill>
                <a:latin typeface="Comic Sans MS" pitchFamily="66" charset="0"/>
              </a:rPr>
              <a:t>2</a:t>
            </a:r>
            <a:r>
              <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rPr>
              <a:t> 5 2</a:t>
            </a:r>
          </a:p>
        </p:txBody>
      </p:sp>
      <p:cxnSp>
        <p:nvCxnSpPr>
          <p:cNvPr id="32" name="AutoShape 2"/>
          <p:cNvCxnSpPr>
            <a:cxnSpLocks noChangeShapeType="1"/>
          </p:cNvCxnSpPr>
          <p:nvPr/>
        </p:nvCxnSpPr>
        <p:spPr bwMode="auto">
          <a:xfrm flipV="1">
            <a:off x="3275856" y="3140968"/>
            <a:ext cx="0" cy="1080120"/>
          </a:xfrm>
          <a:prstGeom prst="straightConnector1">
            <a:avLst/>
          </a:prstGeom>
          <a:noFill/>
          <a:ln w="76200">
            <a:solidFill>
              <a:srgbClr val="FF0000"/>
            </a:solidFill>
            <a:round/>
            <a:headEnd/>
            <a:tailEnd/>
          </a:ln>
        </p:spPr>
      </p:cxnSp>
      <p:sp>
        <p:nvSpPr>
          <p:cNvPr id="36" name="Subtitle 2"/>
          <p:cNvSpPr txBox="1">
            <a:spLocks/>
          </p:cNvSpPr>
          <p:nvPr/>
        </p:nvSpPr>
        <p:spPr>
          <a:xfrm>
            <a:off x="1979712" y="3212976"/>
            <a:ext cx="1584176" cy="1152128"/>
          </a:xfrm>
          <a:prstGeom prst="rect">
            <a:avLst/>
          </a:prstGeom>
        </p:spPr>
        <p:txBody>
          <a:bodyPr vert="horz" lIns="91440" tIns="45720" rIns="91440" bIns="45720" rtlCol="0">
            <a:noAutofit/>
          </a:bodyPr>
          <a:lstStyle/>
          <a:p>
            <a:pPr lvl="0" algn="ctr">
              <a:spcBef>
                <a:spcPct val="20000"/>
              </a:spcBef>
            </a:pPr>
            <a:r>
              <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rPr>
              <a:t>7</a:t>
            </a:r>
          </a:p>
        </p:txBody>
      </p:sp>
      <p:sp>
        <p:nvSpPr>
          <p:cNvPr id="37" name="Subtitle 2"/>
          <p:cNvSpPr txBox="1">
            <a:spLocks/>
          </p:cNvSpPr>
          <p:nvPr/>
        </p:nvSpPr>
        <p:spPr>
          <a:xfrm>
            <a:off x="2915816" y="2060848"/>
            <a:ext cx="5112568" cy="1152128"/>
          </a:xfrm>
          <a:prstGeom prst="rect">
            <a:avLst/>
          </a:prstGeom>
        </p:spPr>
        <p:txBody>
          <a:bodyPr vert="horz" lIns="91440" tIns="45720" rIns="91440" bIns="45720" rtlCol="0">
            <a:noAutofit/>
          </a:bodyPr>
          <a:lstStyle/>
          <a:p>
            <a:pPr lvl="0">
              <a:spcBef>
                <a:spcPct val="20000"/>
              </a:spcBef>
            </a:pPr>
            <a:r>
              <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rPr>
              <a:t>  0  </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38" name="Subtitle 2"/>
          <p:cNvSpPr txBox="1">
            <a:spLocks/>
          </p:cNvSpPr>
          <p:nvPr/>
        </p:nvSpPr>
        <p:spPr>
          <a:xfrm>
            <a:off x="3779912" y="3212976"/>
            <a:ext cx="720080" cy="648072"/>
          </a:xfrm>
          <a:prstGeom prst="rect">
            <a:avLst/>
          </a:prstGeom>
        </p:spPr>
        <p:txBody>
          <a:bodyPr vert="horz" lIns="91440" tIns="45720" rIns="91440" bIns="45720" rtlCol="0">
            <a:noAutofit/>
          </a:bodyPr>
          <a:lstStyle/>
          <a:p>
            <a:pPr lvl="0" algn="ctr">
              <a:spcBef>
                <a:spcPct val="20000"/>
              </a:spcBef>
            </a:pPr>
            <a:r>
              <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rPr>
              <a:t>2</a:t>
            </a:r>
          </a:p>
        </p:txBody>
      </p:sp>
      <p:sp>
        <p:nvSpPr>
          <p:cNvPr id="39" name="Subtitle 2"/>
          <p:cNvSpPr txBox="1">
            <a:spLocks/>
          </p:cNvSpPr>
          <p:nvPr/>
        </p:nvSpPr>
        <p:spPr>
          <a:xfrm>
            <a:off x="4572000" y="3212976"/>
            <a:ext cx="720080" cy="648072"/>
          </a:xfrm>
          <a:prstGeom prst="rect">
            <a:avLst/>
          </a:prstGeom>
        </p:spPr>
        <p:txBody>
          <a:bodyPr vert="horz" lIns="91440" tIns="45720" rIns="91440" bIns="45720" rtlCol="0">
            <a:noAutofit/>
          </a:bodyPr>
          <a:lstStyle/>
          <a:p>
            <a:pPr lvl="0" algn="ctr">
              <a:spcBef>
                <a:spcPct val="20000"/>
              </a:spcBef>
            </a:pPr>
            <a:r>
              <a:rPr kumimoji="0" lang="en-GB" sz="2800" b="0" i="0" u="none" strike="noStrike" kern="1200" cap="none" spc="0" normalizeH="0" baseline="0" noProof="0" dirty="0" smtClean="0">
                <a:ln>
                  <a:noFill/>
                </a:ln>
                <a:solidFill>
                  <a:srgbClr val="FF0000"/>
                </a:solidFill>
                <a:effectLst/>
                <a:uLnTx/>
                <a:uFillTx/>
                <a:latin typeface="Comic Sans MS" pitchFamily="66" charset="0"/>
                <a:ea typeface="+mn-ea"/>
                <a:cs typeface="+mn-cs"/>
              </a:rPr>
              <a:t>4</a:t>
            </a:r>
          </a:p>
        </p:txBody>
      </p:sp>
      <p:sp>
        <p:nvSpPr>
          <p:cNvPr id="12" name="Subtitle 2"/>
          <p:cNvSpPr txBox="1">
            <a:spLocks/>
          </p:cNvSpPr>
          <p:nvPr/>
        </p:nvSpPr>
        <p:spPr>
          <a:xfrm>
            <a:off x="-36512" y="1412776"/>
            <a:ext cx="9144000" cy="72008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sz="2000" noProof="0" dirty="0" smtClean="0">
                <a:solidFill>
                  <a:srgbClr val="002060"/>
                </a:solidFill>
                <a:latin typeface="Comic Sans MS" pitchFamily="66" charset="0"/>
              </a:rPr>
              <a:t>Now work through the large number to see how many 7s go into each digit.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2000" b="0" i="0" u="none" strike="noStrike" kern="1200" cap="none" spc="0" normalizeH="0" baseline="0" dirty="0" smtClean="0">
                <a:ln>
                  <a:noFill/>
                </a:ln>
                <a:solidFill>
                  <a:srgbClr val="002060"/>
                </a:solidFill>
                <a:effectLst/>
                <a:uLnTx/>
                <a:uFillTx/>
                <a:latin typeface="Comic Sans MS" pitchFamily="66" charset="0"/>
                <a:ea typeface="+mn-ea"/>
                <a:cs typeface="+mn-cs"/>
              </a:rPr>
              <a:t>How</a:t>
            </a:r>
            <a:r>
              <a:rPr kumimoji="0" lang="en-GB" sz="2000" b="0" i="0" u="none" strike="noStrike" kern="1200" cap="none" spc="0" normalizeH="0" dirty="0" smtClean="0">
                <a:ln>
                  <a:noFill/>
                </a:ln>
                <a:solidFill>
                  <a:srgbClr val="002060"/>
                </a:solidFill>
                <a:effectLst/>
                <a:uLnTx/>
                <a:uFillTx/>
                <a:latin typeface="Comic Sans MS" pitchFamily="66" charset="0"/>
                <a:ea typeface="+mn-ea"/>
                <a:cs typeface="+mn-cs"/>
              </a:rPr>
              <a:t> many 7s are in 2?</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8" name="Subtitle 2"/>
          <p:cNvSpPr txBox="1">
            <a:spLocks/>
          </p:cNvSpPr>
          <p:nvPr/>
        </p:nvSpPr>
        <p:spPr>
          <a:xfrm>
            <a:off x="3707904" y="2060848"/>
            <a:ext cx="5112568" cy="1152128"/>
          </a:xfrm>
          <a:prstGeom prst="rect">
            <a:avLst/>
          </a:prstGeom>
        </p:spPr>
        <p:txBody>
          <a:bodyPr vert="horz" lIns="91440" tIns="45720" rIns="91440" bIns="45720" rtlCol="0">
            <a:noAutofit/>
          </a:bodyPr>
          <a:lstStyle/>
          <a:p>
            <a:pPr lvl="0">
              <a:spcBef>
                <a:spcPct val="20000"/>
              </a:spcBef>
            </a:pPr>
            <a:r>
              <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rPr>
              <a:t>  3  </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19" name="Subtitle 2"/>
          <p:cNvSpPr txBox="1">
            <a:spLocks/>
          </p:cNvSpPr>
          <p:nvPr/>
        </p:nvSpPr>
        <p:spPr>
          <a:xfrm>
            <a:off x="4427984" y="2060848"/>
            <a:ext cx="5112568" cy="1152128"/>
          </a:xfrm>
          <a:prstGeom prst="rect">
            <a:avLst/>
          </a:prstGeom>
        </p:spPr>
        <p:txBody>
          <a:bodyPr vert="horz" lIns="91440" tIns="45720" rIns="91440" bIns="45720" rtlCol="0">
            <a:noAutofit/>
          </a:bodyPr>
          <a:lstStyle/>
          <a:p>
            <a:pPr lvl="0">
              <a:spcBef>
                <a:spcPct val="20000"/>
              </a:spcBef>
            </a:pPr>
            <a:r>
              <a:rPr kumimoji="0" lang="en-GB" sz="6600" b="0" i="0" u="none" strike="noStrike" kern="1200" cap="none" spc="0" normalizeH="0" baseline="0" noProof="0" dirty="0" smtClean="0">
                <a:ln>
                  <a:noFill/>
                </a:ln>
                <a:solidFill>
                  <a:srgbClr val="FF0000"/>
                </a:solidFill>
                <a:effectLst/>
                <a:uLnTx/>
                <a:uFillTx/>
                <a:latin typeface="Comic Sans MS" pitchFamily="66" charset="0"/>
                <a:ea typeface="+mn-ea"/>
                <a:cs typeface="+mn-cs"/>
              </a:rPr>
              <a:t>  6  </a:t>
            </a:r>
            <a:endParaRPr kumimoji="0" lang="en-GB" sz="4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
        <p:nvSpPr>
          <p:cNvPr id="20" name="Subtitle 2"/>
          <p:cNvSpPr txBox="1">
            <a:spLocks/>
          </p:cNvSpPr>
          <p:nvPr/>
        </p:nvSpPr>
        <p:spPr>
          <a:xfrm>
            <a:off x="-36512" y="4365104"/>
            <a:ext cx="9144000" cy="72008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sz="2000" noProof="0" dirty="0" smtClean="0">
                <a:solidFill>
                  <a:srgbClr val="002060"/>
                </a:solidFill>
                <a:latin typeface="Comic Sans MS" pitchFamily="66" charset="0"/>
              </a:rPr>
              <a:t>As there are 0 7s in 2, carry the 2 over to make the question, How many 7s in 25?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2000" b="0" i="0" u="none" strike="noStrike" kern="1200" cap="none" spc="0" normalizeH="0" baseline="0" dirty="0" smtClean="0">
                <a:ln>
                  <a:noFill/>
                </a:ln>
                <a:solidFill>
                  <a:srgbClr val="002060"/>
                </a:solidFill>
                <a:effectLst/>
                <a:uLnTx/>
                <a:uFillTx/>
                <a:latin typeface="Comic Sans MS" pitchFamily="66" charset="0"/>
                <a:ea typeface="+mn-ea"/>
                <a:cs typeface="+mn-cs"/>
              </a:rPr>
              <a:t>Continue</a:t>
            </a:r>
            <a:r>
              <a:rPr kumimoji="0" lang="en-GB" sz="2000" b="0" i="0" u="none" strike="noStrike" kern="1200" cap="none" spc="0" normalizeH="0" dirty="0" smtClean="0">
                <a:ln>
                  <a:noFill/>
                </a:ln>
                <a:solidFill>
                  <a:srgbClr val="002060"/>
                </a:solidFill>
                <a:effectLst/>
                <a:uLnTx/>
                <a:uFillTx/>
                <a:latin typeface="Comic Sans MS" pitchFamily="66" charset="0"/>
                <a:ea typeface="+mn-ea"/>
                <a:cs typeface="+mn-cs"/>
              </a:rPr>
              <a:t> through this process.</a:t>
            </a:r>
            <a:endParaRPr kumimoji="0" lang="en-GB" sz="5400" b="0" i="0" u="none" strike="noStrike" kern="1200" cap="none" spc="0" normalizeH="0" baseline="0" noProof="0" dirty="0" smtClean="0">
              <a:ln>
                <a:noFill/>
              </a:ln>
              <a:solidFill>
                <a:srgbClr val="FF0000"/>
              </a:solidFill>
              <a:effectLst/>
              <a:uLnTx/>
              <a:uFillTx/>
              <a:latin typeface="Comic Sans MS" pitchFamily="66"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17" grpId="0"/>
      <p:bldP spid="36" grpId="0"/>
      <p:bldP spid="37" grpId="0"/>
      <p:bldP spid="38" grpId="0"/>
      <p:bldP spid="39" grpId="0"/>
      <p:bldP spid="12" grpId="0"/>
      <p:bldP spid="18" grpId="0"/>
      <p:bldP spid="19" grpId="0"/>
      <p:bldP spid="2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4" name="Subtitle 2"/>
          <p:cNvSpPr>
            <a:spLocks noGrp="1"/>
          </p:cNvSpPr>
          <p:nvPr>
            <p:ph type="subTitle" idx="1"/>
          </p:nvPr>
        </p:nvSpPr>
        <p:spPr>
          <a:xfrm>
            <a:off x="0" y="404664"/>
            <a:ext cx="9144000" cy="2520280"/>
          </a:xfrm>
        </p:spPr>
        <p:txBody>
          <a:bodyPr>
            <a:noAutofit/>
          </a:bodyPr>
          <a:lstStyle/>
          <a:p>
            <a:r>
              <a:rPr lang="en-GB" sz="7200" dirty="0" smtClean="0">
                <a:solidFill>
                  <a:srgbClr val="002060"/>
                </a:solidFill>
                <a:latin typeface="Comic Sans MS" pitchFamily="66" charset="0"/>
              </a:rPr>
              <a:t>Time to have a go…</a:t>
            </a:r>
            <a:endParaRPr lang="en-GB" sz="6600" dirty="0" smtClean="0">
              <a:solidFill>
                <a:srgbClr val="002060"/>
              </a:solidFill>
              <a:latin typeface="Comic Sans MS" pitchFamily="66" charset="0"/>
            </a:endParaRPr>
          </a:p>
          <a:p>
            <a:endParaRPr lang="en-GB" sz="16600" dirty="0" smtClean="0">
              <a:solidFill>
                <a:srgbClr val="002060"/>
              </a:solidFill>
              <a:latin typeface="Comic Sans MS" pitchFamily="66" charset="0"/>
            </a:endParaRPr>
          </a:p>
          <a:p>
            <a:endParaRPr lang="en-GB" sz="16600" dirty="0" smtClean="0">
              <a:solidFill>
                <a:srgbClr val="002060"/>
              </a:solidFill>
              <a:latin typeface="Comic Sans MS" pitchFamily="66" charset="0"/>
            </a:endParaRPr>
          </a:p>
          <a:p>
            <a:endParaRPr lang="en-GB" sz="8800" dirty="0" smtClean="0">
              <a:solidFill>
                <a:srgbClr val="002060"/>
              </a:solidFill>
              <a:latin typeface="Comic Sans MS" pitchFamily="66" charset="0"/>
            </a:endParaRPr>
          </a:p>
        </p:txBody>
      </p:sp>
      <p:sp>
        <p:nvSpPr>
          <p:cNvPr id="9" name="Subtitle 2"/>
          <p:cNvSpPr txBox="1">
            <a:spLocks/>
          </p:cNvSpPr>
          <p:nvPr/>
        </p:nvSpPr>
        <p:spPr>
          <a:xfrm>
            <a:off x="0" y="2780928"/>
            <a:ext cx="9144000" cy="187220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sp>
        <p:nvSpPr>
          <p:cNvPr id="13" name="Subtitle 2"/>
          <p:cNvSpPr txBox="1">
            <a:spLocks/>
          </p:cNvSpPr>
          <p:nvPr/>
        </p:nvSpPr>
        <p:spPr>
          <a:xfrm>
            <a:off x="-36512" y="2924944"/>
            <a:ext cx="9144000" cy="2448272"/>
          </a:xfrm>
          <a:prstGeom prst="rect">
            <a:avLst/>
          </a:prstGeom>
        </p:spPr>
        <p:txBody>
          <a:bodyPr vert="horz" lIns="91440" tIns="45720" rIns="91440" bIns="45720" rtlCol="0">
            <a:noAutofit/>
          </a:bodyPr>
          <a:lstStyle/>
          <a:p>
            <a:pPr lvl="0" algn="ctr">
              <a:spcBef>
                <a:spcPct val="20000"/>
              </a:spcBef>
            </a:pPr>
            <a:endParaRPr kumimoji="0" lang="en-GB" sz="5400" b="0" i="0" u="none" strike="noStrike" kern="1200" cap="none" spc="0" normalizeH="0" baseline="0" noProof="0" dirty="0" smtClean="0">
              <a:ln>
                <a:noFill/>
              </a:ln>
              <a:solidFill>
                <a:srgbClr val="002060"/>
              </a:solidFill>
              <a:effectLst/>
              <a:uLnTx/>
              <a:uFillTx/>
              <a:latin typeface="Comic Sans MS" pitchFamily="66" charset="0"/>
              <a:ea typeface="+mn-ea"/>
              <a:cs typeface="+mn-cs"/>
            </a:endParaRPr>
          </a:p>
        </p:txBody>
      </p:sp>
      <p:pic>
        <p:nvPicPr>
          <p:cNvPr id="4098" name="Picture 2" descr="http://sd.keepcalm-o-matic.co.uk/i/keep-calm-and-enjoy-maths-15.png"/>
          <p:cNvPicPr>
            <a:picLocks noChangeAspect="1" noChangeArrowheads="1"/>
          </p:cNvPicPr>
          <p:nvPr/>
        </p:nvPicPr>
        <p:blipFill>
          <a:blip r:embed="rId4" cstate="print">
            <a:duotone>
              <a:prstClr val="black"/>
              <a:schemeClr val="accent1">
                <a:tint val="45000"/>
                <a:satMod val="400000"/>
              </a:schemeClr>
            </a:duotone>
          </a:blip>
          <a:srcRect/>
          <a:stretch>
            <a:fillRect/>
          </a:stretch>
        </p:blipFill>
        <p:spPr bwMode="auto">
          <a:xfrm>
            <a:off x="2627784" y="1772815"/>
            <a:ext cx="3528392" cy="4116457"/>
          </a:xfrm>
          <a:prstGeom prst="rect">
            <a:avLst/>
          </a:prstGeom>
          <a:ln>
            <a:noFill/>
          </a:ln>
          <a:effectLst>
            <a:softEdge rad="63500"/>
          </a:effec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324544" y="332656"/>
            <a:ext cx="8280920" cy="1470025"/>
          </a:xfrm>
        </p:spPr>
        <p:txBody>
          <a:bodyPr>
            <a:noAutofit/>
          </a:bodyPr>
          <a:lstStyle/>
          <a:p>
            <a:r>
              <a:rPr lang="en-GB" sz="6000" b="1" dirty="0" smtClean="0">
                <a:solidFill>
                  <a:srgbClr val="002060"/>
                </a:solidFill>
                <a:latin typeface="Comic Sans MS" pitchFamily="66" charset="0"/>
              </a:rPr>
              <a:t>How have we done?</a:t>
            </a:r>
            <a:endParaRPr lang="en-GB" sz="6000" b="1" dirty="0">
              <a:solidFill>
                <a:srgbClr val="002060"/>
              </a:solidFill>
              <a:latin typeface="Comic Sans MS" pitchFamily="66" charset="0"/>
            </a:endParaRPr>
          </a:p>
        </p:txBody>
      </p:sp>
      <p:sp>
        <p:nvSpPr>
          <p:cNvPr id="4" name="Subtitle 2"/>
          <p:cNvSpPr>
            <a:spLocks noGrp="1"/>
          </p:cNvSpPr>
          <p:nvPr>
            <p:ph type="subTitle" idx="1"/>
          </p:nvPr>
        </p:nvSpPr>
        <p:spPr>
          <a:xfrm>
            <a:off x="827584" y="1820416"/>
            <a:ext cx="7992888" cy="1752600"/>
          </a:xfrm>
        </p:spPr>
        <p:txBody>
          <a:bodyPr>
            <a:noAutofit/>
          </a:bodyPr>
          <a:lstStyle/>
          <a:p>
            <a:pPr algn="l">
              <a:buFont typeface="Arial" pitchFamily="34" charset="0"/>
              <a:buChar char="•"/>
            </a:pPr>
            <a:r>
              <a:rPr lang="en-GB" dirty="0">
                <a:solidFill>
                  <a:srgbClr val="002060"/>
                </a:solidFill>
                <a:latin typeface="Comic Sans MS" pitchFamily="66" charset="0"/>
              </a:rPr>
              <a:t> </a:t>
            </a:r>
            <a:r>
              <a:rPr lang="en-GB" dirty="0" smtClean="0">
                <a:solidFill>
                  <a:srgbClr val="002060"/>
                </a:solidFill>
                <a:latin typeface="Comic Sans MS" pitchFamily="66" charset="0"/>
              </a:rPr>
              <a:t>To make everyone aware of the methods used for addition, subtraction, multiplication and division in school.</a:t>
            </a:r>
          </a:p>
          <a:p>
            <a:pPr algn="l">
              <a:buFont typeface="Arial" pitchFamily="34" charset="0"/>
              <a:buChar char="•"/>
            </a:pPr>
            <a:endParaRPr lang="en-GB" sz="1200" dirty="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To offer/discuss a range of ways to help your child at home.</a:t>
            </a:r>
          </a:p>
          <a:p>
            <a:pPr algn="l">
              <a:buFont typeface="Arial" pitchFamily="34" charset="0"/>
              <a:buChar char="•"/>
            </a:pPr>
            <a:endParaRPr lang="en-GB" sz="1200" dirty="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Identify any other areas we can support you further in.</a:t>
            </a:r>
          </a:p>
          <a:p>
            <a:pPr algn="l">
              <a:buFont typeface="Arial" pitchFamily="34" charset="0"/>
              <a:buChar char="•"/>
            </a:pPr>
            <a:endParaRPr lang="en-GB" sz="1200" dirty="0">
              <a:solidFill>
                <a:srgbClr val="002060"/>
              </a:solidFill>
              <a:latin typeface="Comic Sans MS" pitchFamily="66" charset="0"/>
            </a:endParaRPr>
          </a:p>
          <a:p>
            <a:pPr algn="l"/>
            <a:endParaRPr lang="en-GB" dirty="0" smtClean="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99392"/>
            <a:ext cx="9144000" cy="1470025"/>
          </a:xfrm>
        </p:spPr>
        <p:txBody>
          <a:bodyPr>
            <a:noAutofit/>
          </a:bodyPr>
          <a:lstStyle/>
          <a:p>
            <a:r>
              <a:rPr lang="en-GB" sz="6000" b="1" dirty="0" smtClean="0">
                <a:solidFill>
                  <a:srgbClr val="002060"/>
                </a:solidFill>
                <a:latin typeface="Comic Sans MS" pitchFamily="66" charset="0"/>
              </a:rPr>
              <a:t>Calculation Strategies</a:t>
            </a:r>
            <a:endParaRPr lang="en-GB" sz="6000" b="1" dirty="0">
              <a:solidFill>
                <a:srgbClr val="002060"/>
              </a:solidFill>
              <a:latin typeface="Comic Sans MS" pitchFamily="66" charset="0"/>
            </a:endParaRPr>
          </a:p>
        </p:txBody>
      </p:sp>
      <p:sp>
        <p:nvSpPr>
          <p:cNvPr id="4" name="Subtitle 2"/>
          <p:cNvSpPr>
            <a:spLocks noGrp="1"/>
          </p:cNvSpPr>
          <p:nvPr>
            <p:ph type="subTitle" idx="1"/>
          </p:nvPr>
        </p:nvSpPr>
        <p:spPr>
          <a:xfrm>
            <a:off x="395536" y="1172344"/>
            <a:ext cx="8424936" cy="1752600"/>
          </a:xfrm>
        </p:spPr>
        <p:txBody>
          <a:bodyPr>
            <a:noAutofit/>
          </a:bodyPr>
          <a:lstStyle/>
          <a:p>
            <a:pPr algn="l">
              <a:buFont typeface="Arial" pitchFamily="34" charset="0"/>
              <a:buChar char="•"/>
            </a:pPr>
            <a:r>
              <a:rPr lang="en-GB" dirty="0">
                <a:solidFill>
                  <a:srgbClr val="002060"/>
                </a:solidFill>
                <a:latin typeface="Comic Sans MS" pitchFamily="66" charset="0"/>
              </a:rPr>
              <a:t> </a:t>
            </a:r>
            <a:r>
              <a:rPr lang="en-GB" dirty="0" smtClean="0">
                <a:solidFill>
                  <a:srgbClr val="002060"/>
                </a:solidFill>
                <a:latin typeface="Comic Sans MS" pitchFamily="66" charset="0"/>
              </a:rPr>
              <a:t>“The Four Operations” – addition, subtraction, division and multiplication</a:t>
            </a:r>
          </a:p>
          <a:p>
            <a:pPr algn="l">
              <a:buFont typeface="Arial" pitchFamily="34" charset="0"/>
              <a:buChar char="•"/>
            </a:pPr>
            <a:endParaRPr lang="en-GB" sz="1050" dirty="0" smtClean="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A progressive approach across the school.</a:t>
            </a:r>
          </a:p>
          <a:p>
            <a:pPr algn="l">
              <a:buFont typeface="Arial" pitchFamily="34" charset="0"/>
              <a:buChar char="•"/>
            </a:pPr>
            <a:endParaRPr lang="en-GB" sz="1200" dirty="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Children are expected to apply their understanding of the strategies to a range of problems (word, money etc.)</a:t>
            </a:r>
          </a:p>
          <a:p>
            <a:pPr algn="l">
              <a:buFont typeface="Arial" pitchFamily="34" charset="0"/>
              <a:buChar char="•"/>
            </a:pPr>
            <a:endParaRPr lang="en-GB" sz="1200" dirty="0" smtClean="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Children will move through the strategies based on their own skill, not the year group they are in.</a:t>
            </a:r>
          </a:p>
          <a:p>
            <a:pPr algn="l">
              <a:buFont typeface="Arial" pitchFamily="34" charset="0"/>
              <a:buChar char="•"/>
            </a:pPr>
            <a:endParaRPr lang="en-GB" dirty="0" smtClean="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685800" y="692696"/>
            <a:ext cx="7772400" cy="1470025"/>
          </a:xfrm>
        </p:spPr>
        <p:txBody>
          <a:bodyPr>
            <a:noAutofit/>
          </a:bodyPr>
          <a:lstStyle/>
          <a:p>
            <a:r>
              <a:rPr lang="en-GB" sz="8800" b="1" dirty="0" smtClean="0">
                <a:solidFill>
                  <a:srgbClr val="002060"/>
                </a:solidFill>
                <a:latin typeface="Comic Sans MS" pitchFamily="66" charset="0"/>
              </a:rPr>
              <a:t>Thank you!</a:t>
            </a:r>
            <a:endParaRPr lang="en-GB" sz="8800" b="1" dirty="0">
              <a:solidFill>
                <a:srgbClr val="002060"/>
              </a:solidFill>
              <a:latin typeface="Comic Sans MS" pitchFamily="66" charset="0"/>
            </a:endParaRPr>
          </a:p>
        </p:txBody>
      </p:sp>
      <p:sp>
        <p:nvSpPr>
          <p:cNvPr id="3" name="Subtitle 2"/>
          <p:cNvSpPr>
            <a:spLocks noGrp="1"/>
          </p:cNvSpPr>
          <p:nvPr>
            <p:ph type="subTitle" idx="1"/>
          </p:nvPr>
        </p:nvSpPr>
        <p:spPr>
          <a:xfrm>
            <a:off x="251520" y="2234729"/>
            <a:ext cx="8640960" cy="1752600"/>
          </a:xfrm>
        </p:spPr>
        <p:txBody>
          <a:bodyPr>
            <a:noAutofit/>
          </a:bodyPr>
          <a:lstStyle/>
          <a:p>
            <a:r>
              <a:rPr lang="en-GB" b="1" dirty="0" smtClean="0">
                <a:solidFill>
                  <a:srgbClr val="002060"/>
                </a:solidFill>
                <a:latin typeface="Comic Sans MS" pitchFamily="66" charset="0"/>
                <a:hlinkClick r:id="rId4"/>
              </a:rPr>
              <a:t>www.stakesbyschool.net</a:t>
            </a:r>
            <a:r>
              <a:rPr lang="en-GB" b="1" dirty="0" smtClean="0">
                <a:solidFill>
                  <a:srgbClr val="002060"/>
                </a:solidFill>
                <a:latin typeface="Comic Sans MS" pitchFamily="66" charset="0"/>
              </a:rPr>
              <a:t> </a:t>
            </a:r>
          </a:p>
          <a:p>
            <a:r>
              <a:rPr lang="en-GB" b="1" dirty="0" smtClean="0">
                <a:solidFill>
                  <a:srgbClr val="002060"/>
                </a:solidFill>
                <a:latin typeface="Comic Sans MS" pitchFamily="66" charset="0"/>
              </a:rPr>
              <a:t>(Supporting your child at home)</a:t>
            </a:r>
          </a:p>
          <a:p>
            <a:r>
              <a:rPr lang="en-GB" b="1" dirty="0" smtClean="0">
                <a:solidFill>
                  <a:srgbClr val="002060"/>
                </a:solidFill>
                <a:latin typeface="Comic Sans MS" pitchFamily="66" charset="0"/>
              </a:rPr>
              <a:t>October 2013</a:t>
            </a:r>
          </a:p>
          <a:p>
            <a:endParaRPr lang="en-GB" sz="1600"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endParaRPr lang="en-GB" sz="1800" b="1" dirty="0" smtClean="0">
              <a:solidFill>
                <a:srgbClr val="002060"/>
              </a:solidFill>
              <a:latin typeface="Comic Sans MS" pitchFamily="66" charset="0"/>
            </a:endParaRPr>
          </a:p>
          <a:p>
            <a:r>
              <a:rPr lang="en-GB" sz="1800" b="1" dirty="0" smtClean="0">
                <a:solidFill>
                  <a:srgbClr val="002060"/>
                </a:solidFill>
                <a:latin typeface="Comic Sans MS" pitchFamily="66" charset="0"/>
              </a:rPr>
              <a:t>Stakesby Community Primary School</a:t>
            </a:r>
          </a:p>
        </p:txBody>
      </p:sp>
      <p:pic>
        <p:nvPicPr>
          <p:cNvPr id="2050"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635896" y="3933056"/>
            <a:ext cx="1944216" cy="23004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2124744" y="-243408"/>
            <a:ext cx="9144000" cy="1470025"/>
          </a:xfrm>
        </p:spPr>
        <p:txBody>
          <a:bodyPr>
            <a:noAutofit/>
          </a:bodyPr>
          <a:lstStyle/>
          <a:p>
            <a:r>
              <a:rPr lang="en-GB" sz="6600" b="1" dirty="0" smtClean="0">
                <a:solidFill>
                  <a:srgbClr val="002060"/>
                </a:solidFill>
                <a:latin typeface="Comic Sans MS" pitchFamily="66" charset="0"/>
              </a:rPr>
              <a:t>Place Value</a:t>
            </a:r>
            <a:endParaRPr lang="en-GB" sz="6600" b="1" dirty="0">
              <a:solidFill>
                <a:srgbClr val="002060"/>
              </a:solidFill>
              <a:latin typeface="Comic Sans MS" pitchFamily="66" charset="0"/>
            </a:endParaRPr>
          </a:p>
        </p:txBody>
      </p:sp>
      <p:sp>
        <p:nvSpPr>
          <p:cNvPr id="4" name="Subtitle 2"/>
          <p:cNvSpPr>
            <a:spLocks noGrp="1"/>
          </p:cNvSpPr>
          <p:nvPr>
            <p:ph type="subTitle" idx="1"/>
          </p:nvPr>
        </p:nvSpPr>
        <p:spPr>
          <a:xfrm>
            <a:off x="179512" y="1100336"/>
            <a:ext cx="8640960" cy="1752600"/>
          </a:xfrm>
        </p:spPr>
        <p:txBody>
          <a:bodyPr>
            <a:noAutofit/>
          </a:bodyPr>
          <a:lstStyle/>
          <a:p>
            <a:pPr algn="l">
              <a:buFont typeface="Arial" pitchFamily="34" charset="0"/>
              <a:buChar char="•"/>
            </a:pPr>
            <a:r>
              <a:rPr lang="en-GB" dirty="0">
                <a:solidFill>
                  <a:srgbClr val="002060"/>
                </a:solidFill>
                <a:latin typeface="Comic Sans MS" pitchFamily="66" charset="0"/>
              </a:rPr>
              <a:t> </a:t>
            </a:r>
            <a:r>
              <a:rPr lang="en-GB" dirty="0" smtClean="0">
                <a:solidFill>
                  <a:srgbClr val="002060"/>
                </a:solidFill>
                <a:latin typeface="Comic Sans MS" pitchFamily="66" charset="0"/>
              </a:rPr>
              <a:t>In order to add, subtract, divide and multiply, children need to understand what each digit/number represents. This is called ‘place value’ </a:t>
            </a:r>
          </a:p>
        </p:txBody>
      </p:sp>
      <p:pic>
        <p:nvPicPr>
          <p:cNvPr id="5124" name="Picture 4" descr="http://www.coolmath.com/prealgebra/02-decimals/images/decimals01-1.gif"/>
          <p:cNvPicPr>
            <a:picLocks noChangeAspect="1" noChangeArrowheads="1"/>
          </p:cNvPicPr>
          <p:nvPr/>
        </p:nvPicPr>
        <p:blipFill>
          <a:blip r:embed="rId4" cstate="print">
            <a:clrChange>
              <a:clrFrom>
                <a:srgbClr val="FFFFFF"/>
              </a:clrFrom>
              <a:clrTo>
                <a:srgbClr val="FFFFFF">
                  <a:alpha val="0"/>
                </a:srgbClr>
              </a:clrTo>
            </a:clrChange>
            <a:duotone>
              <a:prstClr val="black"/>
              <a:schemeClr val="accent1">
                <a:tint val="45000"/>
                <a:satMod val="400000"/>
              </a:schemeClr>
            </a:duotone>
          </a:blip>
          <a:srcRect/>
          <a:stretch>
            <a:fillRect/>
          </a:stretch>
        </p:blipFill>
        <p:spPr bwMode="auto">
          <a:xfrm>
            <a:off x="2699792" y="2927343"/>
            <a:ext cx="6048672" cy="381402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332656"/>
            <a:ext cx="7231832" cy="1470025"/>
          </a:xfrm>
        </p:spPr>
        <p:txBody>
          <a:bodyPr>
            <a:noAutofit/>
          </a:bodyPr>
          <a:lstStyle/>
          <a:p>
            <a:r>
              <a:rPr lang="en-GB" sz="8000" b="1" dirty="0" smtClean="0">
                <a:solidFill>
                  <a:srgbClr val="002060"/>
                </a:solidFill>
                <a:latin typeface="Comic Sans MS" pitchFamily="66" charset="0"/>
              </a:rPr>
              <a:t>Addition +</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827584" y="2036440"/>
            <a:ext cx="7992888" cy="1752600"/>
          </a:xfrm>
        </p:spPr>
        <p:txBody>
          <a:bodyPr>
            <a:noAutofit/>
          </a:bodyPr>
          <a:lstStyle/>
          <a:p>
            <a:pPr algn="l"/>
            <a:r>
              <a:rPr lang="en-GB" dirty="0" smtClean="0">
                <a:solidFill>
                  <a:srgbClr val="002060"/>
                </a:solidFill>
                <a:latin typeface="Comic Sans MS" pitchFamily="66" charset="0"/>
              </a:rPr>
              <a:t>We may also say…</a:t>
            </a:r>
          </a:p>
          <a:p>
            <a:pPr algn="l"/>
            <a:endParaRPr lang="en-GB" sz="1400" dirty="0" smtClean="0">
              <a:solidFill>
                <a:srgbClr val="002060"/>
              </a:solidFill>
              <a:latin typeface="Comic Sans MS" pitchFamily="66" charset="0"/>
            </a:endParaRPr>
          </a:p>
          <a:p>
            <a:pPr algn="l"/>
            <a:r>
              <a:rPr lang="en-GB" dirty="0" smtClean="0">
                <a:solidFill>
                  <a:srgbClr val="002060"/>
                </a:solidFill>
                <a:latin typeface="Comic Sans MS" pitchFamily="66" charset="0"/>
              </a:rPr>
              <a:t>Altogether, Add, Combine,</a:t>
            </a:r>
          </a:p>
          <a:p>
            <a:pPr algn="l"/>
            <a:r>
              <a:rPr lang="en-GB" dirty="0" smtClean="0">
                <a:solidFill>
                  <a:srgbClr val="002060"/>
                </a:solidFill>
                <a:latin typeface="Comic Sans MS" pitchFamily="66" charset="0"/>
              </a:rPr>
              <a:t>Sum, Plus, Put with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332656"/>
            <a:ext cx="7231832" cy="1470025"/>
          </a:xfrm>
        </p:spPr>
        <p:txBody>
          <a:bodyPr>
            <a:noAutofit/>
          </a:bodyPr>
          <a:lstStyle/>
          <a:p>
            <a:r>
              <a:rPr lang="en-GB" sz="8000" b="1" dirty="0" smtClean="0">
                <a:solidFill>
                  <a:srgbClr val="002060"/>
                </a:solidFill>
                <a:latin typeface="Comic Sans MS" pitchFamily="66" charset="0"/>
              </a:rPr>
              <a:t>Addition +</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827584" y="1820416"/>
            <a:ext cx="7992888" cy="1752600"/>
          </a:xfrm>
        </p:spPr>
        <p:txBody>
          <a:bodyPr>
            <a:noAutofit/>
          </a:bodyPr>
          <a:lstStyle/>
          <a:p>
            <a:pPr algn="l">
              <a:buFont typeface="Arial" pitchFamily="34" charset="0"/>
              <a:buChar char="•"/>
            </a:pPr>
            <a:r>
              <a:rPr lang="en-GB" dirty="0" smtClean="0">
                <a:solidFill>
                  <a:srgbClr val="002060"/>
                </a:solidFill>
                <a:latin typeface="Comic Sans MS" pitchFamily="66" charset="0"/>
              </a:rPr>
              <a:t> Adding using concrete objects (counters, cubes, fingers)</a:t>
            </a:r>
          </a:p>
          <a:p>
            <a:pPr algn="l">
              <a:buFont typeface="Arial" pitchFamily="34" charset="0"/>
              <a:buChar char="•"/>
            </a:pPr>
            <a:endParaRPr lang="en-GB" sz="1200" dirty="0" smtClean="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Number sticks and Number lines </a:t>
            </a:r>
          </a:p>
          <a:p>
            <a:pPr algn="l">
              <a:buFont typeface="Arial" pitchFamily="34" charset="0"/>
              <a:buChar char="•"/>
            </a:pPr>
            <a:endParaRPr lang="en-GB" sz="1200" dirty="0" smtClean="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Partitioning (breaking a number up – using place value)</a:t>
            </a:r>
          </a:p>
          <a:p>
            <a:pPr algn="l">
              <a:buFont typeface="Arial" pitchFamily="34" charset="0"/>
              <a:buChar char="•"/>
            </a:pPr>
            <a:endParaRPr lang="en-GB" sz="1200" dirty="0">
              <a:solidFill>
                <a:srgbClr val="002060"/>
              </a:solidFill>
              <a:latin typeface="Comic Sans MS" pitchFamily="66" charset="0"/>
            </a:endParaRPr>
          </a:p>
          <a:p>
            <a:pPr algn="l">
              <a:buFont typeface="Arial" pitchFamily="34" charset="0"/>
              <a:buChar char="•"/>
            </a:pPr>
            <a:r>
              <a:rPr lang="en-GB" dirty="0" smtClean="0">
                <a:solidFill>
                  <a:srgbClr val="002060"/>
                </a:solidFill>
                <a:latin typeface="Comic Sans MS" pitchFamily="66" charset="0"/>
              </a:rPr>
              <a:t> Column addition (“How we did it!”)</a:t>
            </a:r>
          </a:p>
          <a:p>
            <a:pPr algn="l">
              <a:buFont typeface="Arial" pitchFamily="34" charset="0"/>
              <a:buChar char="•"/>
            </a:pPr>
            <a:endParaRPr lang="en-GB" sz="1200" dirty="0" smtClean="0">
              <a:solidFill>
                <a:srgbClr val="002060"/>
              </a:solidFill>
              <a:latin typeface="Comic Sans MS" pitchFamily="66" charset="0"/>
            </a:endParaRPr>
          </a:p>
          <a:p>
            <a:pPr algn="l"/>
            <a:endParaRPr lang="en-GB" dirty="0" smtClean="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1470025"/>
          </a:xfrm>
        </p:spPr>
        <p:txBody>
          <a:bodyPr>
            <a:noAutofit/>
          </a:bodyPr>
          <a:lstStyle/>
          <a:p>
            <a:r>
              <a:rPr lang="en-GB" sz="8000" b="1" dirty="0" smtClean="0">
                <a:solidFill>
                  <a:srgbClr val="002060"/>
                </a:solidFill>
                <a:latin typeface="Comic Sans MS" pitchFamily="66" charset="0"/>
              </a:rPr>
              <a:t>Concrete objects</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0" y="1484784"/>
            <a:ext cx="9144000" cy="1872208"/>
          </a:xfrm>
        </p:spPr>
        <p:txBody>
          <a:bodyPr>
            <a:noAutofit/>
          </a:bodyPr>
          <a:lstStyle/>
          <a:p>
            <a:r>
              <a:rPr lang="en-GB" dirty="0" smtClean="0">
                <a:solidFill>
                  <a:srgbClr val="002060"/>
                </a:solidFill>
                <a:latin typeface="Comic Sans MS" pitchFamily="66" charset="0"/>
              </a:rPr>
              <a:t>Adding single digits together may be completed by using ‘concrete/real’ objects. </a:t>
            </a:r>
          </a:p>
          <a:p>
            <a:endParaRPr lang="en-GB" dirty="0">
              <a:solidFill>
                <a:srgbClr val="002060"/>
              </a:solidFill>
              <a:latin typeface="Comic Sans MS" pitchFamily="66" charset="0"/>
            </a:endParaRPr>
          </a:p>
          <a:p>
            <a:r>
              <a:rPr lang="en-GB" sz="6000" dirty="0" smtClean="0">
                <a:solidFill>
                  <a:srgbClr val="FF0000"/>
                </a:solidFill>
                <a:latin typeface="Comic Sans MS" pitchFamily="66" charset="0"/>
              </a:rPr>
              <a:t>2 + 5 =</a:t>
            </a:r>
          </a:p>
          <a:p>
            <a:endParaRPr lang="en-GB" dirty="0" smtClean="0">
              <a:solidFill>
                <a:srgbClr val="002060"/>
              </a:solidFill>
              <a:latin typeface="Comic Sans MS" pitchFamily="66" charset="0"/>
            </a:endParaRPr>
          </a:p>
          <a:p>
            <a:r>
              <a:rPr lang="en-GB" dirty="0" smtClean="0">
                <a:solidFill>
                  <a:srgbClr val="002060"/>
                </a:solidFill>
                <a:latin typeface="Comic Sans MS" pitchFamily="66" charset="0"/>
              </a:rPr>
              <a:t>To solve this you could use any objects at home (counters, cubes… even your fingers!)</a:t>
            </a:r>
            <a:endParaRPr lang="en-GB" dirty="0">
              <a:solidFill>
                <a:srgbClr val="002060"/>
              </a:solidFill>
              <a:latin typeface="Comic Sans MS" pitchFamily="66" charset="0"/>
            </a:endParaRPr>
          </a:p>
          <a:p>
            <a:endParaRPr lang="en-GB" sz="6000" dirty="0" smtClean="0">
              <a:solidFill>
                <a:srgbClr val="002060"/>
              </a:solidFill>
              <a:latin typeface="Comic Sans MS" pitchFamily="66" charset="0"/>
            </a:endParaRPr>
          </a:p>
          <a:p>
            <a:endParaRPr lang="en-GB" sz="6000" dirty="0">
              <a:solidFill>
                <a:srgbClr val="002060"/>
              </a:solidFill>
              <a:latin typeface="Comic Sans MS" pitchFamily="66" charset="0"/>
            </a:endParaRPr>
          </a:p>
          <a:p>
            <a:endParaRPr lang="en-GB" sz="6000" dirty="0" smtClean="0">
              <a:solidFill>
                <a:srgbClr val="002060"/>
              </a:solidFill>
              <a:latin typeface="Comic Sans MS" pitchFamily="66" charset="0"/>
            </a:endParaRPr>
          </a:p>
          <a:p>
            <a:endParaRPr lang="en-GB" sz="6000" dirty="0">
              <a:solidFill>
                <a:srgbClr val="002060"/>
              </a:solidFill>
              <a:latin typeface="Comic Sans MS" pitchFamily="66" charset="0"/>
            </a:endParaRPr>
          </a:p>
          <a:p>
            <a:endParaRPr lang="en-GB" sz="6000" dirty="0" smtClean="0">
              <a:solidFill>
                <a:srgbClr val="002060"/>
              </a:solidFill>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ptbackgrounds.net/uploads/math-time-backgrounds-wallpapers.jpg"/>
          <p:cNvPicPr>
            <a:picLocks noChangeAspect="1" noChangeArrowheads="1"/>
          </p:cNvPicPr>
          <p:nvPr/>
        </p:nvPicPr>
        <p:blipFill>
          <a:blip r:embed="rId3" cstate="print">
            <a:duotone>
              <a:schemeClr val="accent1">
                <a:shade val="45000"/>
                <a:satMod val="135000"/>
              </a:schemeClr>
              <a:prstClr val="white"/>
            </a:duotone>
          </a:blip>
          <a:srcRect/>
          <a:stretch>
            <a:fillRect/>
          </a:stretch>
        </p:blipFill>
        <p:spPr bwMode="auto">
          <a:xfrm>
            <a:off x="0" y="-308373"/>
            <a:ext cx="9144000" cy="7193757"/>
          </a:xfrm>
          <a:prstGeom prst="rect">
            <a:avLst/>
          </a:prstGeom>
          <a:noFill/>
        </p:spPr>
      </p:pic>
      <p:sp>
        <p:nvSpPr>
          <p:cNvPr id="2" name="Title 1"/>
          <p:cNvSpPr>
            <a:spLocks noGrp="1"/>
          </p:cNvSpPr>
          <p:nvPr>
            <p:ph type="ctrTitle"/>
          </p:nvPr>
        </p:nvSpPr>
        <p:spPr>
          <a:xfrm>
            <a:off x="0" y="-57249"/>
            <a:ext cx="9144000" cy="1470025"/>
          </a:xfrm>
        </p:spPr>
        <p:txBody>
          <a:bodyPr>
            <a:noAutofit/>
          </a:bodyPr>
          <a:lstStyle/>
          <a:p>
            <a:r>
              <a:rPr lang="en-GB" sz="8000" b="1" dirty="0" smtClean="0">
                <a:solidFill>
                  <a:srgbClr val="002060"/>
                </a:solidFill>
                <a:latin typeface="Comic Sans MS" pitchFamily="66" charset="0"/>
              </a:rPr>
              <a:t>Number stick</a:t>
            </a:r>
            <a:endParaRPr lang="en-GB" sz="8000" b="1" dirty="0">
              <a:solidFill>
                <a:srgbClr val="002060"/>
              </a:solidFill>
              <a:latin typeface="Comic Sans MS" pitchFamily="66" charset="0"/>
            </a:endParaRPr>
          </a:p>
        </p:txBody>
      </p:sp>
      <p:sp>
        <p:nvSpPr>
          <p:cNvPr id="4" name="Subtitle 2"/>
          <p:cNvSpPr>
            <a:spLocks noGrp="1"/>
          </p:cNvSpPr>
          <p:nvPr>
            <p:ph type="subTitle" idx="1"/>
          </p:nvPr>
        </p:nvSpPr>
        <p:spPr>
          <a:xfrm>
            <a:off x="0" y="1484784"/>
            <a:ext cx="9144000" cy="1872208"/>
          </a:xfrm>
        </p:spPr>
        <p:txBody>
          <a:bodyPr>
            <a:noAutofit/>
          </a:bodyPr>
          <a:lstStyle/>
          <a:p>
            <a:r>
              <a:rPr lang="en-GB" sz="2800" dirty="0" smtClean="0">
                <a:solidFill>
                  <a:srgbClr val="002060"/>
                </a:solidFill>
                <a:latin typeface="Comic Sans MS" pitchFamily="66" charset="0"/>
              </a:rPr>
              <a:t>A Number stick gives children an opportunity to visualise the order of numbers and begin to ‘count on’ – something that is explored further using a number line a little later on.</a:t>
            </a:r>
          </a:p>
          <a:p>
            <a:endParaRPr lang="en-GB" sz="1000" dirty="0">
              <a:solidFill>
                <a:srgbClr val="002060"/>
              </a:solidFill>
              <a:latin typeface="Comic Sans MS" pitchFamily="66" charset="0"/>
            </a:endParaRPr>
          </a:p>
          <a:p>
            <a:r>
              <a:rPr lang="en-GB" sz="5400" dirty="0" smtClean="0">
                <a:solidFill>
                  <a:srgbClr val="FF0000"/>
                </a:solidFill>
                <a:latin typeface="Comic Sans MS" pitchFamily="66" charset="0"/>
              </a:rPr>
              <a:t>8 + 3 =</a:t>
            </a:r>
          </a:p>
          <a:p>
            <a:endParaRPr lang="en-GB" sz="2800" dirty="0" smtClean="0">
              <a:solidFill>
                <a:srgbClr val="002060"/>
              </a:solidFill>
              <a:latin typeface="Comic Sans MS" pitchFamily="66" charset="0"/>
            </a:endParaRPr>
          </a:p>
          <a:p>
            <a:endParaRPr lang="en-GB" sz="2800" dirty="0">
              <a:solidFill>
                <a:srgbClr val="002060"/>
              </a:solidFill>
              <a:latin typeface="Comic Sans MS" pitchFamily="66" charset="0"/>
            </a:endParaRPr>
          </a:p>
          <a:p>
            <a:endParaRPr lang="en-GB" sz="2800" dirty="0" smtClean="0">
              <a:solidFill>
                <a:srgbClr val="002060"/>
              </a:solidFill>
              <a:latin typeface="Comic Sans MS" pitchFamily="66" charset="0"/>
            </a:endParaRPr>
          </a:p>
          <a:p>
            <a:r>
              <a:rPr lang="en-GB" sz="2800" dirty="0" smtClean="0">
                <a:solidFill>
                  <a:srgbClr val="002060"/>
                </a:solidFill>
                <a:latin typeface="Comic Sans MS" pitchFamily="66" charset="0"/>
              </a:rPr>
              <a:t>At home, your number stick could be a ruler. </a:t>
            </a:r>
            <a:endParaRPr lang="en-GB" sz="2800" dirty="0">
              <a:solidFill>
                <a:srgbClr val="002060"/>
              </a:solidFill>
              <a:latin typeface="Comic Sans MS" pitchFamily="66" charset="0"/>
            </a:endParaRPr>
          </a:p>
          <a:p>
            <a:endParaRPr lang="en-GB" sz="5400" dirty="0" smtClean="0">
              <a:solidFill>
                <a:srgbClr val="002060"/>
              </a:solidFill>
              <a:latin typeface="Comic Sans MS" pitchFamily="66" charset="0"/>
            </a:endParaRPr>
          </a:p>
          <a:p>
            <a:endParaRPr lang="en-GB" sz="5400" dirty="0">
              <a:solidFill>
                <a:srgbClr val="002060"/>
              </a:solidFill>
              <a:latin typeface="Comic Sans MS" pitchFamily="66" charset="0"/>
            </a:endParaRPr>
          </a:p>
          <a:p>
            <a:endParaRPr lang="en-GB" sz="5400" dirty="0" smtClean="0">
              <a:solidFill>
                <a:srgbClr val="002060"/>
              </a:solidFill>
              <a:latin typeface="Comic Sans MS" pitchFamily="66" charset="0"/>
            </a:endParaRPr>
          </a:p>
          <a:p>
            <a:endParaRPr lang="en-GB" sz="5400" dirty="0">
              <a:solidFill>
                <a:srgbClr val="002060"/>
              </a:solidFill>
              <a:latin typeface="Comic Sans MS" pitchFamily="66" charset="0"/>
            </a:endParaRPr>
          </a:p>
          <a:p>
            <a:endParaRPr lang="en-GB" sz="5400" dirty="0" smtClean="0">
              <a:solidFill>
                <a:srgbClr val="002060"/>
              </a:solidFill>
              <a:latin typeface="Comic Sans MS" pitchFamily="66" charset="0"/>
            </a:endParaRPr>
          </a:p>
        </p:txBody>
      </p:sp>
      <p:pic>
        <p:nvPicPr>
          <p:cNvPr id="24581" name="Picture 5"/>
          <p:cNvPicPr>
            <a:picLocks noChangeAspect="1" noChangeArrowheads="1"/>
          </p:cNvPicPr>
          <p:nvPr/>
        </p:nvPicPr>
        <p:blipFill>
          <a:blip r:embed="rId4" cstate="print"/>
          <a:srcRect l="13280" t="42550" r="14940" b="51171"/>
          <a:stretch>
            <a:fillRect/>
          </a:stretch>
        </p:blipFill>
        <p:spPr bwMode="auto">
          <a:xfrm>
            <a:off x="179512" y="5301208"/>
            <a:ext cx="8784976" cy="432048"/>
          </a:xfrm>
          <a:prstGeom prst="rect">
            <a:avLst/>
          </a:prstGeom>
          <a:noFill/>
          <a:ln w="9525">
            <a:noFill/>
            <a:miter lim="800000"/>
            <a:headEnd/>
            <a:tailEnd/>
          </a:ln>
        </p:spPr>
      </p:pic>
      <p:sp>
        <p:nvSpPr>
          <p:cNvPr id="12" name="Curved Down Arrow 11"/>
          <p:cNvSpPr/>
          <p:nvPr/>
        </p:nvSpPr>
        <p:spPr>
          <a:xfrm>
            <a:off x="4283968" y="4869160"/>
            <a:ext cx="648072" cy="43204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Curved Down Arrow 10"/>
          <p:cNvSpPr/>
          <p:nvPr/>
        </p:nvSpPr>
        <p:spPr>
          <a:xfrm>
            <a:off x="3851920" y="4869160"/>
            <a:ext cx="648072" cy="43204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 name="Curved Down Arrow 9"/>
          <p:cNvSpPr/>
          <p:nvPr/>
        </p:nvSpPr>
        <p:spPr>
          <a:xfrm>
            <a:off x="3347864" y="4869160"/>
            <a:ext cx="648072" cy="43204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TotalTime>
  <Words>2442</Words>
  <Application>Microsoft Office PowerPoint</Application>
  <PresentationFormat>On-screen Show (4:3)</PresentationFormat>
  <Paragraphs>556</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Maths Parent Workshop</vt:lpstr>
      <vt:lpstr>What would you like to get out of today’s session?</vt:lpstr>
      <vt:lpstr>Aims of today:</vt:lpstr>
      <vt:lpstr>Calculation Strategies</vt:lpstr>
      <vt:lpstr>Place Value</vt:lpstr>
      <vt:lpstr>Addition +</vt:lpstr>
      <vt:lpstr>Addition +</vt:lpstr>
      <vt:lpstr>Concrete objects</vt:lpstr>
      <vt:lpstr>Number stick</vt:lpstr>
      <vt:lpstr>Number line</vt:lpstr>
      <vt:lpstr>How to use the number line… 48 + 36</vt:lpstr>
      <vt:lpstr>Partitioning</vt:lpstr>
      <vt:lpstr>Slide 13</vt:lpstr>
      <vt:lpstr>Slide 14</vt:lpstr>
      <vt:lpstr>Column Method </vt:lpstr>
      <vt:lpstr>Subtraction -</vt:lpstr>
      <vt:lpstr>Subtraction -</vt:lpstr>
      <vt:lpstr>Concrete objects</vt:lpstr>
      <vt:lpstr>Number stick</vt:lpstr>
      <vt:lpstr>Number line</vt:lpstr>
      <vt:lpstr>How to use the number line… 38 - 17</vt:lpstr>
      <vt:lpstr>Column Method </vt:lpstr>
      <vt:lpstr>Slide 23</vt:lpstr>
      <vt:lpstr>Multiplication x</vt:lpstr>
      <vt:lpstr>Multiplication x</vt:lpstr>
      <vt:lpstr>Repeated Addition /  How many “lots of…?”</vt:lpstr>
      <vt:lpstr>Grid Method</vt:lpstr>
      <vt:lpstr>How to use the grid method</vt:lpstr>
      <vt:lpstr>Slide 29</vt:lpstr>
      <vt:lpstr>Division ÷</vt:lpstr>
      <vt:lpstr>Division ÷</vt:lpstr>
      <vt:lpstr>Sharing and Grouping</vt:lpstr>
      <vt:lpstr>Number line</vt:lpstr>
      <vt:lpstr>Using a number line 81 ÷ 3 = 27 </vt:lpstr>
      <vt:lpstr>But, what about if we have a remainder?</vt:lpstr>
      <vt:lpstr>The ‘Bus Stop’ method</vt:lpstr>
      <vt:lpstr>How to do the bus stop</vt:lpstr>
      <vt:lpstr>Slide 38</vt:lpstr>
      <vt:lpstr>How have we done?</vt:lpstr>
      <vt:lpstr>Thank you!</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Maths Parent Workshop</dc:title>
  <dc:creator>Scott</dc:creator>
  <cp:lastModifiedBy>Scott</cp:lastModifiedBy>
  <cp:revision>118</cp:revision>
  <dcterms:created xsi:type="dcterms:W3CDTF">2013-10-05T13:50:57Z</dcterms:created>
  <dcterms:modified xsi:type="dcterms:W3CDTF">2013-10-08T18:37:36Z</dcterms:modified>
</cp:coreProperties>
</file>