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"/>
  </p:notesMasterIdLst>
  <p:sldIdLst>
    <p:sldId id="259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D8FCF1-FE92-4E31-B1D0-21A0C505DFF5}" v="1" dt="2022-03-10T10:25:32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136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son, Emma" userId="S::e.robson@stakesbyschool.net::e48eb0cf-50a3-45ea-adba-87f2211a2613" providerId="AD" clId="Web-{B0D8FCF1-FE92-4E31-B1D0-21A0C505DFF5}"/>
    <pc:docChg chg="modSld">
      <pc:chgData name="Robson, Emma" userId="S::e.robson@stakesbyschool.net::e48eb0cf-50a3-45ea-adba-87f2211a2613" providerId="AD" clId="Web-{B0D8FCF1-FE92-4E31-B1D0-21A0C505DFF5}" dt="2022-03-10T10:25:32.735" v="0" actId="20577"/>
      <pc:docMkLst>
        <pc:docMk/>
      </pc:docMkLst>
      <pc:sldChg chg="modSp">
        <pc:chgData name="Robson, Emma" userId="S::e.robson@stakesbyschool.net::e48eb0cf-50a3-45ea-adba-87f2211a2613" providerId="AD" clId="Web-{B0D8FCF1-FE92-4E31-B1D0-21A0C505DFF5}" dt="2022-03-10T10:25:32.735" v="0" actId="20577"/>
        <pc:sldMkLst>
          <pc:docMk/>
          <pc:sldMk cId="2913637814" sldId="259"/>
        </pc:sldMkLst>
        <pc:spChg chg="mod">
          <ac:chgData name="Robson, Emma" userId="S::e.robson@stakesbyschool.net::e48eb0cf-50a3-45ea-adba-87f2211a2613" providerId="AD" clId="Web-{B0D8FCF1-FE92-4E31-B1D0-21A0C505DFF5}" dt="2022-03-10T10:25:32.735" v="0" actId="20577"/>
          <ac:spMkLst>
            <pc:docMk/>
            <pc:sldMk cId="2913637814" sldId="259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05696-DAFE-474A-B670-A5C40E6998E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55F7D-345C-4C00-8E71-49A7DDAEF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63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EE27-40C4-4132-A6DA-8B451E95CE84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40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AF0A-BD33-496E-B7CF-75FF941DC5CF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2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5547"/>
            <a:ext cx="1478756" cy="83198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5547"/>
            <a:ext cx="4350544" cy="8319853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5FD3-2FD9-4391-9EED-39D579C3099C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402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1487" y="949914"/>
            <a:ext cx="5915025" cy="2867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57475" y="0"/>
            <a:ext cx="1543050" cy="527403"/>
          </a:xfrm>
        </p:spPr>
        <p:txBody>
          <a:bodyPr/>
          <a:lstStyle>
            <a:lvl1pPr algn="ctr">
              <a:defRPr>
                <a:latin typeface="Garamond" panose="02020404030301010803" pitchFamily="18" charset="0"/>
              </a:defRPr>
            </a:lvl1pPr>
          </a:lstStyle>
          <a:p>
            <a:fld id="{35FC308B-FFF1-4D71-A7E6-5E1C355E47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71486" y="0"/>
            <a:ext cx="1228003" cy="1847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1488" y="567320"/>
            <a:ext cx="5915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71486" y="567320"/>
            <a:ext cx="1462087" cy="241300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Garamond" panose="02020404030301010803" pitchFamily="18" charset="0"/>
              </a:defRPr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06012" y="1601788"/>
            <a:ext cx="2522986" cy="761478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Edit Master text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71486" y="1601787"/>
            <a:ext cx="434525" cy="7614783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Edi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863523" y="1619295"/>
            <a:ext cx="2522989" cy="761478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Edit Master text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428998" y="1619294"/>
            <a:ext cx="434525" cy="7614783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Edi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394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1487" y="949914"/>
            <a:ext cx="5915025" cy="2867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57475" y="0"/>
            <a:ext cx="1543050" cy="527403"/>
          </a:xfrm>
        </p:spPr>
        <p:txBody>
          <a:bodyPr/>
          <a:lstStyle>
            <a:lvl1pPr algn="ctr">
              <a:defRPr>
                <a:latin typeface="Garamond" panose="02020404030301010803" pitchFamily="18" charset="0"/>
              </a:defRPr>
            </a:lvl1pPr>
          </a:lstStyle>
          <a:p>
            <a:fld id="{35FC308B-FFF1-4D71-A7E6-5E1C355E47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158510" y="0"/>
            <a:ext cx="1228003" cy="1847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1488" y="567320"/>
            <a:ext cx="5915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924425" y="565058"/>
            <a:ext cx="1462087" cy="241300"/>
          </a:xfrm>
        </p:spPr>
        <p:txBody>
          <a:bodyPr>
            <a:noAutofit/>
          </a:bodyPr>
          <a:lstStyle>
            <a:lvl1pPr marL="0" indent="0" algn="r">
              <a:buNone/>
              <a:defRPr sz="1000">
                <a:latin typeface="Garamond" panose="02020404030301010803" pitchFamily="18" charset="0"/>
              </a:defRPr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06012" y="1601788"/>
            <a:ext cx="2522986" cy="761478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Edit Master text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71486" y="1601787"/>
            <a:ext cx="434525" cy="7614783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Edi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863523" y="1619295"/>
            <a:ext cx="2522989" cy="761478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Edit Master text</a:t>
            </a:r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428998" y="1619294"/>
            <a:ext cx="434525" cy="7614783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Edi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23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D25C-616E-47C5-B986-8C655E374F27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22408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D25C-616E-47C5-B986-8C655E374F27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69814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2"/>
            <a:ext cx="2777490" cy="58115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2"/>
            <a:ext cx="2777490" cy="581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DA02-31D2-46DC-87B8-230E1CAE9C59}" type="datetime1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8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40"/>
            <a:ext cx="2777490" cy="47475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09D8-003D-4661-9963-320E46DABEC2}" type="datetime1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47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709B-3878-48E0-926D-65C58B075C1D}" type="datetime1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08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CC3-C3CE-4FB0-8797-615FD6B6CC5E}" type="datetime1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91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1056640"/>
            <a:ext cx="3651885" cy="7594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8F09CCB2-81F8-464C-BED9-F3F911751B53}" type="datetime1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3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52E-8383-44E8-A88F-9496286EBAF7}" type="datetime1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42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8"/>
            <a:ext cx="6858001" cy="96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5B6AD25C-616E-47C5-B986-8C655E374F27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35FC308B-FFF1-4D71-A7E6-5E1C355E478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3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63" r:id="rId13"/>
  </p:sldLayoutIdLst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24" y="1105412"/>
            <a:ext cx="5915025" cy="286787"/>
          </a:xfrm>
        </p:spPr>
        <p:txBody>
          <a:bodyPr>
            <a:noAutofit/>
          </a:bodyPr>
          <a:lstStyle/>
          <a:p>
            <a:r>
              <a:rPr lang="en-GB" sz="2400" dirty="0">
                <a:latin typeface="Agency FB"/>
              </a:rPr>
              <a:t>Design Technology Curriculum Statement </a:t>
            </a:r>
            <a:r>
              <a:rPr lang="en-GB" sz="1000">
                <a:latin typeface="Agency FB"/>
              </a:rPr>
              <a:t>(2022)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308B-FFF1-4D71-A7E6-5E1C355E478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1486" y="801207"/>
            <a:ext cx="1597946" cy="226764"/>
          </a:xfrm>
        </p:spPr>
        <p:txBody>
          <a:bodyPr/>
          <a:lstStyle/>
          <a:p>
            <a:r>
              <a:rPr lang="en-GB" b="1" dirty="0" err="1">
                <a:latin typeface="Agency FB" panose="020B0503020202020204" pitchFamily="34" charset="0"/>
              </a:rPr>
              <a:t>Stakesby</a:t>
            </a:r>
            <a:r>
              <a:rPr lang="en-GB" b="1" dirty="0">
                <a:latin typeface="Agency FB" panose="020B0503020202020204" pitchFamily="34" charset="0"/>
              </a:rPr>
              <a:t> Primary Academy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18204" y="2555310"/>
            <a:ext cx="2522986" cy="65646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1300" dirty="0">
                <a:solidFill>
                  <a:srgbClr val="404040"/>
                </a:solidFill>
                <a:latin typeface="Agency FB" panose="020B0503020202020204" pitchFamily="34" charset="0"/>
              </a:rPr>
              <a:t>To engage and cultivate a whole school ethos of profound understanding, self-confidence and competence in design and technology – with a shared philosophy and pedagogy that produces strong, secure learning; enabling tangible progression for all. </a:t>
            </a:r>
          </a:p>
          <a:p>
            <a:pPr>
              <a:lnSpc>
                <a:spcPct val="120000"/>
              </a:lnSpc>
            </a:pPr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70000"/>
              </a:lnSpc>
            </a:pPr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300" dirty="0">
                <a:latin typeface="Agency FB" panose="020B0503020202020204" pitchFamily="34" charset="0"/>
              </a:rPr>
              <a:t>We provide a curriculum which:</a:t>
            </a:r>
            <a:endParaRPr lang="en-GB" sz="1300" dirty="0">
              <a:latin typeface="Agency FB" panose="020B0503020202020204" pitchFamily="34" charset="0"/>
            </a:endParaRPr>
          </a:p>
          <a:p>
            <a:pPr marL="171450" lvl="0" indent="-171450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latin typeface="Agency FB" panose="020B0503020202020204" pitchFamily="34" charset="0"/>
              </a:rPr>
              <a:t>Encourages all children to have a resilient and determined approach to learning (Growth Mindset).</a:t>
            </a:r>
            <a:endParaRPr lang="en-GB" sz="1300" dirty="0">
              <a:latin typeface="Agency FB" panose="020B050302020202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latin typeface="Agency FB" panose="020B0503020202020204" pitchFamily="34" charset="0"/>
              </a:rPr>
              <a:t>Has unapologetically high expectations of achievement, effort and attitude.</a:t>
            </a:r>
            <a:endParaRPr lang="en-GB" sz="1300" dirty="0">
              <a:latin typeface="Agency FB" panose="020B050302020202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latin typeface="Agency FB" panose="020B0503020202020204" pitchFamily="34" charset="0"/>
              </a:rPr>
              <a:t>Provides a wide range of memorable and purposeful experiences to solidify</a:t>
            </a:r>
            <a:r>
              <a:rPr lang="en-GB" sz="1300" dirty="0">
                <a:latin typeface="Agency FB" panose="020B0503020202020204" pitchFamily="34" charset="0"/>
              </a:rPr>
              <a:t> the process of designing, making and evaluating ideas. </a:t>
            </a: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latin typeface="Agency FB" panose="020B0503020202020204" pitchFamily="34" charset="0"/>
              </a:rPr>
              <a:t>Identifies essential learning across all areas of the curriculum for each stage with particular reference to vocabulary, </a:t>
            </a:r>
            <a:r>
              <a:rPr lang="en-GB" sz="1300" dirty="0">
                <a:latin typeface="Agency FB" panose="020B0503020202020204" pitchFamily="34" charset="0"/>
              </a:rPr>
              <a:t>designing, making and evaluating.</a:t>
            </a: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latin typeface="Agency FB" panose="020B0503020202020204" pitchFamily="34" charset="0"/>
              </a:rPr>
              <a:t>Focuses on ensuring all children acquire, </a:t>
            </a:r>
            <a:r>
              <a:rPr lang="en-US" sz="1300" dirty="0" err="1">
                <a:latin typeface="Agency FB" panose="020B0503020202020204" pitchFamily="34" charset="0"/>
              </a:rPr>
              <a:t>memorise</a:t>
            </a:r>
            <a:r>
              <a:rPr lang="en-US" sz="1300" dirty="0">
                <a:latin typeface="Agency FB" panose="020B0503020202020204" pitchFamily="34" charset="0"/>
              </a:rPr>
              <a:t> and apply this learning within real and relevant </a:t>
            </a:r>
            <a:r>
              <a:rPr lang="en-GB" sz="1300" dirty="0">
                <a:latin typeface="Agency FB" panose="020B0503020202020204" pitchFamily="34" charset="0"/>
              </a:rPr>
              <a:t>problem-solving activities.</a:t>
            </a:r>
            <a:endParaRPr lang="en-GB" dirty="0">
              <a:latin typeface="Agency FB" panose="020B0503020202020204" pitchFamily="34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Agency FB" panose="020B0503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07264" y="2604078"/>
            <a:ext cx="674363" cy="6486347"/>
          </a:xfrm>
        </p:spPr>
        <p:txBody>
          <a:bodyPr>
            <a:normAutofit/>
          </a:bodyPr>
          <a:lstStyle/>
          <a:p>
            <a:endParaRPr lang="en-GB" sz="1000" dirty="0">
              <a:latin typeface="Agency FB" panose="020B0503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863523" y="2654878"/>
            <a:ext cx="2522989" cy="6571691"/>
          </a:xfrm>
        </p:spPr>
        <p:txBody>
          <a:bodyPr>
            <a:normAutofit/>
          </a:bodyPr>
          <a:lstStyle/>
          <a:p>
            <a:endParaRPr lang="en-US" dirty="0">
              <a:latin typeface="Agency FB" panose="020B0503020202020204" pitchFamily="34" charset="0"/>
            </a:endParaRPr>
          </a:p>
          <a:p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gency FB" panose="020B05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gency FB" panose="020B0503020202020204" pitchFamily="34" charset="0"/>
              </a:rPr>
              <a:t>And so: </a:t>
            </a:r>
            <a:endParaRPr lang="en-GB" dirty="0">
              <a:latin typeface="Agency FB" panose="020B050302020202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Agency FB" panose="020B0503020202020204" pitchFamily="34" charset="0"/>
              </a:rPr>
              <a:t>Draws pupils into learning at a deep and satisfying level through engaging problem-solving activities.</a:t>
            </a:r>
            <a:endParaRPr lang="en-GB" dirty="0">
              <a:latin typeface="Agency FB" panose="020B050302020202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Agency FB" panose="020B0503020202020204" pitchFamily="34" charset="0"/>
              </a:rPr>
              <a:t>Prepares children well for the next stage of learning through mastery of year group objectives. </a:t>
            </a:r>
            <a:endParaRPr lang="en-GB" dirty="0">
              <a:latin typeface="Agency FB" panose="020B0503020202020204" pitchFamily="34" charset="0"/>
            </a:endParaRPr>
          </a:p>
          <a:p>
            <a:endParaRPr lang="en-GB" sz="1000" dirty="0">
              <a:latin typeface="Agency FB" panose="020B050302020202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428998" y="2555310"/>
            <a:ext cx="434525" cy="6564628"/>
          </a:xfrm>
        </p:spPr>
        <p:txBody>
          <a:bodyPr>
            <a:normAutofit/>
          </a:bodyPr>
          <a:lstStyle/>
          <a:p>
            <a:endParaRPr lang="en-GB" sz="1000" dirty="0">
              <a:latin typeface="Agency FB" panose="020B05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101" y="582066"/>
            <a:ext cx="904297" cy="822659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-85343" y="2178556"/>
            <a:ext cx="6386512" cy="2590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1"/>
            <a:r>
              <a:rPr lang="en-GB" sz="1200" dirty="0">
                <a:latin typeface="Agency FB" panose="020B0503020202020204" pitchFamily="34" charset="0"/>
              </a:rPr>
              <a:t>Design and technology knowledge is far deeper than just remembering facts, it’s creative, practical and allows children the opportunity to solve real and relevant problems, individually and as a team. </a:t>
            </a: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897677" y="372483"/>
            <a:ext cx="1488835" cy="15173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i="1" dirty="0">
                <a:latin typeface="Agency FB" panose="020B0503020202020204" pitchFamily="34" charset="0"/>
              </a:rPr>
              <a:t>Commitment Kindness Excellence</a:t>
            </a:r>
          </a:p>
          <a:p>
            <a:pPr algn="r"/>
            <a:endParaRPr lang="en-GB" i="1" dirty="0">
              <a:latin typeface="Agency FB" panose="020B0503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43" y="9267689"/>
            <a:ext cx="1409791" cy="6132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57" y="4480791"/>
            <a:ext cx="565870" cy="5658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98" y="2505325"/>
            <a:ext cx="555006" cy="55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378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236</TotalTime>
  <Words>218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</vt:lpstr>
      <vt:lpstr>Design Technology Curriculum Statement (2022)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 Nicholson</dc:creator>
  <cp:lastModifiedBy>Michelle Waters</cp:lastModifiedBy>
  <cp:revision>29</cp:revision>
  <cp:lastPrinted>2020-11-17T16:38:53Z</cp:lastPrinted>
  <dcterms:created xsi:type="dcterms:W3CDTF">2020-05-15T07:53:12Z</dcterms:created>
  <dcterms:modified xsi:type="dcterms:W3CDTF">2022-03-10T10:25:33Z</dcterms:modified>
</cp:coreProperties>
</file>