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60" r:id="rId2"/>
    <p:sldId id="351" r:id="rId3"/>
    <p:sldId id="362" r:id="rId4"/>
    <p:sldId id="36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291" r:id="rId15"/>
  </p:sldIdLst>
  <p:sldSz cx="9144000" cy="6858000" type="screen4x3"/>
  <p:notesSz cx="6858000" cy="9144000"/>
  <p:embeddedFontLst>
    <p:embeddedFont>
      <p:font typeface="Borda Bold" panose="00000800000000000000" charset="0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Roboto Light" panose="020B0604020202020204" charset="0"/>
      <p:regular r:id="rId22"/>
      <p:italic r:id="rId23"/>
    </p:embeddedFont>
    <p:embeddedFont>
      <p:font typeface="Roboto Medium" panose="020B0604020202020204" charset="0"/>
      <p:regular r:id="rId24"/>
      <p:italic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039">
          <p15:clr>
            <a:srgbClr val="A4A3A4"/>
          </p15:clr>
        </p15:guide>
        <p15:guide id="2" pos="2778">
          <p15:clr>
            <a:srgbClr val="A4A3A4"/>
          </p15:clr>
        </p15:guide>
        <p15:guide id="3" pos="227">
          <p15:clr>
            <a:srgbClr val="A4A3A4"/>
          </p15:clr>
        </p15:guide>
        <p15:guide id="4" orient="horz" pos="1360">
          <p15:clr>
            <a:srgbClr val="A4A3A4"/>
          </p15:clr>
        </p15:guide>
        <p15:guide id="5" orient="horz" pos="428">
          <p15:clr>
            <a:srgbClr val="A4A3A4"/>
          </p15:clr>
        </p15:guide>
        <p15:guide id="6" orient="horz" pos="1001">
          <p15:clr>
            <a:srgbClr val="A4A3A4"/>
          </p15:clr>
        </p15:guide>
        <p15:guide id="7" orient="horz" pos="4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  <a:srgbClr val="00537F"/>
    <a:srgbClr val="DC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449FE-BA15-478C-AC93-1F768274969C}" v="124" dt="2020-03-30T11:05:2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pos="3039"/>
        <p:guide pos="2778"/>
        <p:guide pos="227"/>
        <p:guide orient="horz" pos="1360"/>
        <p:guide orient="horz" pos="428"/>
        <p:guide orient="horz" pos="1001"/>
        <p:guide orient="horz" pos="4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091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28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5687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74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500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aded7c252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aded7c252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84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86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627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15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41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89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51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75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28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Ractive Divider 1">
  <p:cSld name="TITLE_1_3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l="6438" r="6430"/>
          <a:stretch/>
        </p:blipFill>
        <p:spPr>
          <a:xfrm>
            <a:off x="0" y="0"/>
            <a:ext cx="9144000" cy="590326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360375" y="6348141"/>
            <a:ext cx="49833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750"/>
              <a:buFont typeface="Roboto Medium"/>
              <a:buNone/>
              <a:defRPr sz="750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250" y="5903267"/>
            <a:ext cx="9144600" cy="49500"/>
          </a:xfrm>
          <a:prstGeom prst="rect">
            <a:avLst/>
          </a:prstGeom>
          <a:solidFill>
            <a:srgbClr val="DC0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Ractive Cover 2">
  <p:cSld name="TITLE_1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6438" r="6430"/>
          <a:stretch/>
        </p:blipFill>
        <p:spPr>
          <a:xfrm>
            <a:off x="0" y="0"/>
            <a:ext cx="9144000" cy="590326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360375" y="6348141"/>
            <a:ext cx="49833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750"/>
              <a:buFont typeface="Roboto Medium"/>
              <a:buNone/>
              <a:defRPr sz="750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60375" y="1717950"/>
            <a:ext cx="3945000" cy="28356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51225" y="2173275"/>
            <a:ext cx="33369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7F"/>
              </a:buClr>
              <a:buSzPts val="2800"/>
              <a:buFont typeface="Roboto Slab"/>
              <a:buNone/>
              <a:defRPr sz="2800" b="1">
                <a:solidFill>
                  <a:srgbClr val="00537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2"/>
          </p:nvPr>
        </p:nvSpPr>
        <p:spPr>
          <a:xfrm>
            <a:off x="668500" y="3863800"/>
            <a:ext cx="33195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C0041"/>
              </a:buClr>
              <a:buSzPts val="1100"/>
              <a:buFont typeface="Roboto Medium"/>
              <a:buNone/>
              <a:defRPr sz="1100" b="0">
                <a:solidFill>
                  <a:srgbClr val="DC00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Ractive Cover 2.1">
  <p:cSld name="TITLE_1_2_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l="6438" r="6430"/>
          <a:stretch/>
        </p:blipFill>
        <p:spPr>
          <a:xfrm>
            <a:off x="0" y="0"/>
            <a:ext cx="9144000" cy="590326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360375" y="6348141"/>
            <a:ext cx="49833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750"/>
              <a:buFont typeface="Roboto Medium"/>
              <a:buNone/>
              <a:defRPr sz="750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360375" y="2933700"/>
            <a:ext cx="4211700" cy="22281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4900" y="4574717"/>
            <a:ext cx="21420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C0041"/>
              </a:buClr>
              <a:buSzPts val="1100"/>
              <a:buFont typeface="Roboto Medium"/>
              <a:buNone/>
              <a:defRPr sz="1100" b="0">
                <a:solidFill>
                  <a:srgbClr val="DC00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 idx="2"/>
          </p:nvPr>
        </p:nvSpPr>
        <p:spPr>
          <a:xfrm>
            <a:off x="692500" y="3261200"/>
            <a:ext cx="35436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7F"/>
              </a:buClr>
              <a:buSzPts val="2800"/>
              <a:buFont typeface="Roboto Slab"/>
              <a:buNone/>
              <a:defRPr sz="2800" b="1">
                <a:solidFill>
                  <a:srgbClr val="00537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Blank 1">
  <p:cSld name="ONE_COLUMN_TEXT_7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60375" y="6348141"/>
            <a:ext cx="49833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750"/>
              <a:buFont typeface="Roboto Medium"/>
              <a:buNone/>
              <a:defRPr sz="750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360000" y="1968000"/>
            <a:ext cx="84240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" bIns="18000" anchor="t" anchorCtr="0"/>
          <a:lstStyle>
            <a:lvl1pPr marL="457200" marR="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●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○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■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●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○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■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●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00"/>
              <a:buFont typeface="Roboto"/>
              <a:buChar char="○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21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000006"/>
              </a:buClr>
              <a:buSzPts val="1000"/>
              <a:buFont typeface="Roboto"/>
              <a:buChar char="■"/>
              <a:defRPr sz="100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-289" y="1058141"/>
            <a:ext cx="9144600" cy="0"/>
          </a:xfrm>
          <a:prstGeom prst="straightConnector1">
            <a:avLst/>
          </a:prstGeom>
          <a:noFill/>
          <a:ln w="9525" cap="flat" cmpd="sng">
            <a:solidFill>
              <a:srgbClr val="706F6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F"/>
              </a:buClr>
              <a:buSzPts val="2000"/>
              <a:buFont typeface="Roboto Slab"/>
              <a:buNone/>
              <a:defRPr sz="2000" b="1">
                <a:solidFill>
                  <a:srgbClr val="00537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360900" y="1344000"/>
            <a:ext cx="8424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1300"/>
              <a:buFont typeface="Roboto Medium"/>
              <a:buNone/>
              <a:defRPr sz="1300" i="0" u="none" strike="noStrike" cap="none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78">
          <p15:clr>
            <a:srgbClr val="F9AD4C"/>
          </p15:clr>
        </p15:guide>
        <p15:guide id="2" orient="horz" pos="1360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 2 Images - Horizontal">
  <p:cSld name="ONE_COLUMN_TEXT_3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360375" y="6348141"/>
            <a:ext cx="49833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750"/>
              <a:buFont typeface="Roboto Medium"/>
              <a:buNone/>
              <a:defRPr sz="750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1">
                <a:solidFill>
                  <a:srgbClr val="768D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360000" y="1968000"/>
            <a:ext cx="4050000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/>
          <a:lstStyle>
            <a:lvl1pPr marL="45720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■"/>
              <a:defRPr sz="10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  <a:defRPr sz="10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○"/>
              <a:defRPr sz="10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Roboto"/>
              <a:buChar char="■"/>
              <a:defRPr sz="1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4680000" y="1392000"/>
            <a:ext cx="4104900" cy="2016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4680000" y="3504000"/>
            <a:ext cx="4104900" cy="2016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-289" y="1058141"/>
            <a:ext cx="9144600" cy="0"/>
          </a:xfrm>
          <a:prstGeom prst="straightConnector1">
            <a:avLst/>
          </a:prstGeom>
          <a:noFill/>
          <a:ln w="9525" cap="flat" cmpd="sng">
            <a:solidFill>
              <a:srgbClr val="706F6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F"/>
              </a:buClr>
              <a:buSzPts val="2000"/>
              <a:buFont typeface="Roboto Slab"/>
              <a:buNone/>
              <a:defRPr sz="2000" b="1">
                <a:solidFill>
                  <a:srgbClr val="00537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3"/>
          </p:nvPr>
        </p:nvSpPr>
        <p:spPr>
          <a:xfrm>
            <a:off x="360900" y="1344000"/>
            <a:ext cx="4050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1300"/>
              <a:buFont typeface="Roboto Medium"/>
              <a:buNone/>
              <a:defRPr sz="1300" i="0" u="none" strike="noStrike" cap="none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Page - Blue">
  <p:cSld name="BLANK_1_2_1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200" y="5520267"/>
            <a:ext cx="9144000" cy="134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-250" y="5470667"/>
            <a:ext cx="9144600" cy="49500"/>
          </a:xfrm>
          <a:prstGeom prst="rect">
            <a:avLst/>
          </a:prstGeom>
          <a:solidFill>
            <a:srgbClr val="DC0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-250" y="0"/>
            <a:ext cx="9144600" cy="5520300"/>
          </a:xfrm>
          <a:prstGeom prst="rect">
            <a:avLst/>
          </a:prstGeom>
          <a:solidFill>
            <a:srgbClr val="005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1"/>
          </p:nvPr>
        </p:nvSpPr>
        <p:spPr>
          <a:xfrm>
            <a:off x="267025" y="5886635"/>
            <a:ext cx="49833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600"/>
              <a:buFont typeface="Roboto"/>
              <a:buNone/>
              <a:defRPr sz="600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Font typeface="Roboto"/>
              <a:buNone/>
              <a:defRPr sz="600" b="0">
                <a:solidFill>
                  <a:srgbClr val="768D9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-250" y="5470667"/>
            <a:ext cx="9144600" cy="49500"/>
          </a:xfrm>
          <a:prstGeom prst="rect">
            <a:avLst/>
          </a:prstGeom>
          <a:solidFill>
            <a:srgbClr val="DC0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3750" y="6154276"/>
            <a:ext cx="1656976" cy="4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8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50" y="5903267"/>
            <a:ext cx="9144600" cy="49500"/>
          </a:xfrm>
          <a:prstGeom prst="rect">
            <a:avLst/>
          </a:prstGeom>
          <a:solidFill>
            <a:srgbClr val="DC0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0900" y="1372800"/>
            <a:ext cx="8424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1300"/>
              <a:buFont typeface="Roboto Medium"/>
              <a:buNone/>
              <a:defRPr sz="1300" i="0" u="none" strike="noStrike" cap="none">
                <a:solidFill>
                  <a:srgbClr val="00000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0000" y="1944000"/>
            <a:ext cx="84240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" bIns="18000" anchor="t" anchorCtr="0"/>
          <a:lstStyle>
            <a:lvl1pPr marL="457200" marR="0" lvl="0" indent="-2952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●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5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○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5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■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●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○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5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■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5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●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5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6"/>
              </a:buClr>
              <a:buSzPts val="1050"/>
              <a:buFont typeface="Roboto"/>
              <a:buChar char="○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5275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000006"/>
              </a:buClr>
              <a:buSzPts val="1050"/>
              <a:buFont typeface="Roboto"/>
              <a:buChar char="■"/>
              <a:defRPr sz="1050" b="0" i="0" u="none" strike="noStrike" cap="none">
                <a:solidFill>
                  <a:srgbClr val="00000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3750" y="6154276"/>
            <a:ext cx="1656976" cy="4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>
            <a:spLocks noGrp="1"/>
          </p:cNvSpPr>
          <p:nvPr>
            <p:ph type="title" idx="2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F"/>
              </a:buClr>
              <a:buSzPts val="2000"/>
              <a:buFont typeface="Roboto Slab"/>
              <a:buNone/>
              <a:defRPr sz="2000" b="1">
                <a:solidFill>
                  <a:srgbClr val="00537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9" r:id="rId4"/>
    <p:sldLayoutId id="2147483663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F06B4A"/>
          </p15:clr>
        </p15:guide>
        <p15:guide id="2" orient="horz" pos="425">
          <p15:clr>
            <a:srgbClr val="F06B4A"/>
          </p15:clr>
        </p15:guide>
        <p15:guide id="3" pos="5533">
          <p15:clr>
            <a:srgbClr val="F06B4A"/>
          </p15:clr>
        </p15:guide>
        <p15:guide id="4" orient="horz" pos="1001">
          <p15:clr>
            <a:srgbClr val="F06B4A"/>
          </p15:clr>
        </p15:guide>
        <p15:guide id="5" pos="2880">
          <p15:clr>
            <a:srgbClr val="F06B4A"/>
          </p15:clr>
        </p15:guide>
        <p15:guide id="6" orient="horz" pos="1360">
          <p15:clr>
            <a:srgbClr val="F06B4A"/>
          </p15:clr>
        </p15:guide>
        <p15:guide id="7" orient="horz" pos="4120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primary/zd7p47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www.bbc.co.uk/teach/class-clips-video/physical-education-ks1-ks2-street-dance-masterclass-on-b-boying-and-footwork/zkmf47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syfeV55RuL?ssr=true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user/yogawithadriene" TargetMode="External"/><Relationship Id="rId5" Type="http://schemas.openxmlformats.org/officeDocument/2006/relationships/hyperlink" Target="https://www.youtube.com/channel/UC_LDd2BYU5TwJGcBw3gbStA/videos" TargetMode="External"/><Relationship Id="rId4" Type="http://schemas.openxmlformats.org/officeDocument/2006/relationships/hyperlink" Target="https://www.strengthmotionmind.com/11-dan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futures.us4.list-manage.com/subscribe?u=35a57192e9ec6a559eaaa6cf9&amp;id=492f01d6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setride.co.uk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ritishcycling.org.uk/knowledge/bike-kit/maintenance" TargetMode="External"/><Relationship Id="rId5" Type="http://schemas.openxmlformats.org/officeDocument/2006/relationships/hyperlink" Target="https://www.britishcycling.org.uk/commuting" TargetMode="External"/><Relationship Id="rId4" Type="http://schemas.openxmlformats.org/officeDocument/2006/relationships/hyperlink" Target="https://www.facebook.com/NorthWestGoRi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mcractive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facebook.com/MCRActive/" TargetMode="External"/><Relationship Id="rId7" Type="http://schemas.openxmlformats.org/officeDocument/2006/relationships/hyperlink" Target="https://twitter.com/MCRActiv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mcractive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thebodycoach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channel/UC080YLDsIDdHBgYDYenP3Zg?view_as=subscriber" TargetMode="External"/><Relationship Id="rId4" Type="http://schemas.openxmlformats.org/officeDocument/2006/relationships/hyperlink" Target="https://www.youtube.com/watch?v=DqAOMrZkht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england.org/stayinworkou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www.sportengland.org/news/how-stay-active-while-youre-ho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hsporttrust.org/free-home-learning-resources-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JehfcMUHPzri7jN_k-alBSqemEsi5w69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arning-platform.roh.org.uk/unit/infra/%20Choreographer%20site%20https:/waynemcgregor.com/" TargetMode="External"/><Relationship Id="rId5" Type="http://schemas.openxmlformats.org/officeDocument/2006/relationships/hyperlink" Target="https://www.phoenixdancetheatre.co.uk/production/shadows/" TargetMode="External"/><Relationship Id="rId4" Type="http://schemas.openxmlformats.org/officeDocument/2006/relationships/hyperlink" Target="http://boyblueent.com/?page_id=1635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ound-2B-Theatre-31277328875988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5"/>
          <p:cNvSpPr/>
          <p:nvPr/>
        </p:nvSpPr>
        <p:spPr>
          <a:xfrm>
            <a:off x="360375" y="1717950"/>
            <a:ext cx="3945000" cy="28356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561672" y="2166607"/>
            <a:ext cx="2539469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sz="6000" dirty="0">
                <a:solidFill>
                  <a:schemeClr val="tx1"/>
                </a:solidFill>
                <a:latin typeface="Borda Bold" panose="00000800000000000000" pitchFamily="50" charset="0"/>
              </a:rPr>
              <a:t>ACTIVE</a:t>
            </a:r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51225" y="3659084"/>
            <a:ext cx="3336900" cy="66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-GB" sz="2000" b="1" dirty="0"/>
              <a:t>Support and resources </a:t>
            </a:r>
            <a:br>
              <a:rPr lang="en-GB" sz="2000" b="1" dirty="0"/>
            </a:br>
            <a:r>
              <a:rPr lang="en-GB" sz="2000" b="1" dirty="0"/>
              <a:t>for Manchester schools</a:t>
            </a:r>
            <a:endParaRPr sz="2000" dirty="0">
              <a:solidFill>
                <a:srgbClr val="DC004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63D2E4E-7688-4641-8BE1-0BE7AF77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333" b="24567"/>
          <a:stretch/>
        </p:blipFill>
        <p:spPr>
          <a:xfrm>
            <a:off x="472612" y="2291098"/>
            <a:ext cx="1089060" cy="907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BBC Teach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8" y="1236475"/>
            <a:ext cx="8650437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All kinds of resources for teaching various subjects, including P.E for pupils at Key Stage 1 and Key Stage 2 - </a:t>
            </a:r>
            <a:r>
              <a:rPr lang="en-US" sz="1400" dirty="0">
                <a:hlinkClick r:id="rId3"/>
              </a:rPr>
              <a:t>https://www.bbc.co.uk/teach/primary/zd7p47h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Physical Education KS2: Street dance - </a:t>
            </a:r>
            <a:r>
              <a:rPr lang="en-US" sz="1400" dirty="0">
                <a:hlinkClick r:id="rId4"/>
              </a:rPr>
              <a:t>https://www.bbc.co.uk/teach/class-clips-video/physical-education-ks1-ks2-street-dance-masterclass-on-b-boying-and-footwork/zkmf47h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B2AB0F-4466-44A2-AF0D-C1BE93207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548" r="1791"/>
          <a:stretch/>
        </p:blipFill>
        <p:spPr>
          <a:xfrm>
            <a:off x="524384" y="2729471"/>
            <a:ext cx="6256559" cy="28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School Dance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4561322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Online Resource with </a:t>
            </a:r>
            <a:r>
              <a:rPr lang="en-US" sz="1400" dirty="0" err="1"/>
              <a:t>Youtube</a:t>
            </a:r>
            <a:r>
              <a:rPr lang="en-US" sz="1400" dirty="0"/>
              <a:t> links to various dance &amp; wellbeing tutorials -  </a:t>
            </a:r>
            <a:r>
              <a:rPr lang="en-US" sz="1400" dirty="0">
                <a:hlinkClick r:id="rId3"/>
              </a:rPr>
              <a:t>https://t.co/syfeV55RuL?ssr=true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11 + dance strength and conditioning program - </a:t>
            </a:r>
            <a:r>
              <a:rPr lang="en-US" sz="1400" dirty="0">
                <a:hlinkClick r:id="rId4"/>
              </a:rPr>
              <a:t>https://www.strengthmotionmind.com/11-dance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Yoga &amp; Dance at home - </a:t>
            </a:r>
            <a:r>
              <a:rPr lang="en-US" sz="1400" dirty="0">
                <a:hlinkClick r:id="rId5"/>
              </a:rPr>
              <a:t>https://www.youtube.com/channel/UC_LDd2BYU5TwJGcBw3gbStA/videos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Online Gaga Classes - </a:t>
            </a:r>
            <a:r>
              <a:rPr lang="en-US" sz="1400" dirty="0">
                <a:hlinkClick r:id="rId5"/>
              </a:rPr>
              <a:t>https://www.youtube.com/channel/UC_LDd2BYU5TwJGcBw3gbStA/videos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Online Yoga classes - </a:t>
            </a:r>
            <a:r>
              <a:rPr lang="en-US" sz="1400" dirty="0">
                <a:hlinkClick r:id="rId6"/>
              </a:rPr>
              <a:t>https://www.youtube.com/user/yogawithadriene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A9C02-2469-4190-A356-0F0BDD2597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06" t="19098" r="20498"/>
          <a:stretch/>
        </p:blipFill>
        <p:spPr>
          <a:xfrm>
            <a:off x="5189715" y="1236475"/>
            <a:ext cx="3788773" cy="26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Healthy Futures 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5270239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Food and activity log plus daily exercise videos - </a:t>
            </a:r>
            <a:r>
              <a:rPr lang="en-US" sz="1400" dirty="0">
                <a:hlinkClick r:id="rId3"/>
              </a:rPr>
              <a:t>https://healthyfutures.us4.list-manage.com/subscribe?u=35a57192e9ec6a559eaaa6cf9&amp;id=492f01d6de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1B54D-9656-46AE-BF5B-290D032D9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20" t="23193" r="20899" b="33027"/>
          <a:stretch/>
        </p:blipFill>
        <p:spPr>
          <a:xfrm>
            <a:off x="2208942" y="2743200"/>
            <a:ext cx="5054887" cy="21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British Cycling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5054482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Ready Set Ride – lots of videos available to share and free app for parents </a:t>
            </a:r>
            <a:r>
              <a:rPr lang="en-US" sz="1400" dirty="0" err="1"/>
              <a:t>etc</a:t>
            </a:r>
            <a:r>
              <a:rPr lang="en-US" sz="1400" dirty="0"/>
              <a:t> to teach children to ride their bike through games and fun activities.</a:t>
            </a:r>
          </a:p>
          <a:p>
            <a:pPr marL="165100" indent="0">
              <a:buNone/>
            </a:pPr>
            <a:r>
              <a:rPr lang="en-US" sz="1400" dirty="0">
                <a:hlinkClick r:id="rId3"/>
              </a:rPr>
              <a:t>www.readysetride.co.uk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Go-Ride – our North West Go-Ride team are publishing regular videos on their Facebook page aimed at cyclists but many are accessible to everyone too. @John </a:t>
            </a:r>
            <a:r>
              <a:rPr lang="en-US" sz="1400" dirty="0" err="1"/>
              <a:t>Wych</a:t>
            </a:r>
            <a:r>
              <a:rPr lang="en-US" sz="1400" dirty="0"/>
              <a:t> (copied in) will be able to provide more details of their content.</a:t>
            </a:r>
          </a:p>
          <a:p>
            <a:pPr marL="165100" indent="0">
              <a:buNone/>
            </a:pPr>
            <a:r>
              <a:rPr lang="en-US" sz="1400" dirty="0">
                <a:hlinkClick r:id="rId4"/>
              </a:rPr>
              <a:t>https://www.facebook.com/NorthWestGoRide/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We also have our set of Commute Smart videos that can be shared</a:t>
            </a:r>
          </a:p>
          <a:p>
            <a:pPr marL="165100" indent="0">
              <a:buNone/>
            </a:pPr>
            <a:r>
              <a:rPr lang="en-US" sz="1400" dirty="0">
                <a:hlinkClick r:id="rId5"/>
              </a:rPr>
              <a:t>https://www.britishcycling.org.uk/commuting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And some bike maintenance videos too</a:t>
            </a:r>
          </a:p>
          <a:p>
            <a:pPr marL="165100" indent="0">
              <a:buNone/>
            </a:pPr>
            <a:r>
              <a:rPr lang="en-US" sz="1400" dirty="0">
                <a:hlinkClick r:id="rId6"/>
              </a:rPr>
              <a:t>https://www.britishcycling.org.uk/knowledge/bike-kit/maintenance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25239-E1EE-46BF-87ED-3A4B5217A0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791" t="15164" r="22632"/>
          <a:stretch/>
        </p:blipFill>
        <p:spPr>
          <a:xfrm>
            <a:off x="5503093" y="1236476"/>
            <a:ext cx="3486796" cy="27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1"/>
          <p:cNvSpPr txBox="1">
            <a:spLocks noGrp="1"/>
          </p:cNvSpPr>
          <p:nvPr>
            <p:ph type="subTitle" idx="1"/>
          </p:nvPr>
        </p:nvSpPr>
        <p:spPr>
          <a:xfrm>
            <a:off x="651145" y="5843093"/>
            <a:ext cx="4983300" cy="8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MCRactive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Head office: c/o National Squash Centre &amp; Regional Arena,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Etihad Campus, Gate 13, Rowsley Street, Manchester M11 3FF.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Office: </a:t>
            </a:r>
            <a:r>
              <a:rPr lang="en-GB" dirty="0">
                <a:solidFill>
                  <a:schemeClr val="dk1"/>
                </a:solidFill>
              </a:rPr>
              <a:t>0161 223 2244                     </a:t>
            </a:r>
            <a:r>
              <a:rPr lang="en-GB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Email: </a:t>
            </a:r>
            <a:r>
              <a:rPr lang="en-GB" u="sng" dirty="0">
                <a:solidFill>
                  <a:schemeClr val="hlink"/>
                </a:solidFill>
                <a:cs typeface="Roboto Medium"/>
              </a:rPr>
              <a:t>info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@mcractive.com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</a:pPr>
            <a:r>
              <a:rPr lang="en-GB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Company Registration no. 03747112  Registered Address - PO Box 532, Town Hall, Manchester M60 2LA</a:t>
            </a:r>
            <a:endParaRPr dirty="0"/>
          </a:p>
        </p:txBody>
      </p:sp>
      <p:sp>
        <p:nvSpPr>
          <p:cNvPr id="3" name="Google Shape;187;p30"/>
          <p:cNvSpPr txBox="1">
            <a:spLocks/>
          </p:cNvSpPr>
          <p:nvPr/>
        </p:nvSpPr>
        <p:spPr>
          <a:xfrm>
            <a:off x="651224" y="2173275"/>
            <a:ext cx="4983221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Thank-you</a:t>
            </a:r>
          </a:p>
        </p:txBody>
      </p:sp>
      <p:sp>
        <p:nvSpPr>
          <p:cNvPr id="5" name="Google Shape;188;p30"/>
          <p:cNvSpPr txBox="1">
            <a:spLocks/>
          </p:cNvSpPr>
          <p:nvPr/>
        </p:nvSpPr>
        <p:spPr>
          <a:xfrm>
            <a:off x="651224" y="3932036"/>
            <a:ext cx="3319500" cy="96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Nathan Kirwan</a:t>
            </a:r>
          </a:p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Active Schools Program Lead</a:t>
            </a:r>
          </a:p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n.kirwan@mcractive.com</a:t>
            </a:r>
          </a:p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+44 0161 974 7841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SUPPORTING YOU TO BE MORE ACTIVE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6"/>
            <a:ext cx="8424000" cy="3407444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 algn="just">
              <a:buNone/>
            </a:pPr>
            <a:r>
              <a:rPr lang="en-US" sz="1400" dirty="0"/>
              <a:t>These anxious and unusual times bring unforeseen difficulties. With everyone spending a lot more time at home, it could have a significantly negative impact on Manchester’s physical, mental and emotional well-being. </a:t>
            </a:r>
            <a:r>
              <a:rPr lang="en-US" sz="1400" b="1" dirty="0"/>
              <a:t>We don’t want that to happen.</a:t>
            </a:r>
          </a:p>
          <a:p>
            <a:pPr marL="165100" indent="0" algn="just">
              <a:buNone/>
            </a:pPr>
            <a:endParaRPr lang="en-US" sz="1400" dirty="0"/>
          </a:p>
          <a:p>
            <a:pPr marL="165100" indent="0" algn="just">
              <a:buNone/>
            </a:pPr>
            <a:r>
              <a:rPr lang="en-US" sz="1400" dirty="0"/>
              <a:t>It has therefore never been more important to provide trusted advice and guidance on the ‘what’ and the ‘how’ to support and encourage everyone to manage their well-being and move more.</a:t>
            </a:r>
          </a:p>
          <a:p>
            <a:pPr marL="165100" indent="0" algn="just">
              <a:buNone/>
            </a:pPr>
            <a:endParaRPr lang="en-US" sz="1400" dirty="0"/>
          </a:p>
          <a:p>
            <a:pPr marL="165100" indent="0" algn="just">
              <a:buNone/>
            </a:pPr>
            <a:r>
              <a:rPr lang="en-US" sz="1400" dirty="0"/>
              <a:t>Across Manchester, we’re promoting daily messages of support, inspiration, guidance and updates to the city around physical activity and moving more across our Facebook, Twitter &amp; Instagram channels – </a:t>
            </a:r>
            <a:r>
              <a:rPr lang="en-US" sz="1400" b="1" dirty="0"/>
              <a:t>tagging in #MCRactive</a:t>
            </a:r>
            <a:r>
              <a:rPr lang="en-US" sz="1400" dirty="0"/>
              <a:t>. </a:t>
            </a:r>
          </a:p>
          <a:p>
            <a:pPr marL="165100" indent="0" algn="just">
              <a:buNone/>
            </a:pPr>
            <a:endParaRPr lang="en-US" sz="1400" dirty="0"/>
          </a:p>
          <a:p>
            <a:pPr marL="165100" indent="0" algn="just">
              <a:buNone/>
            </a:pPr>
            <a:r>
              <a:rPr lang="en-US" sz="1400" dirty="0"/>
              <a:t>If you don’t do so already, follow and connect with us and pass this message to anyone wanting to stay informed and supported.</a:t>
            </a:r>
          </a:p>
        </p:txBody>
      </p:sp>
      <p:pic>
        <p:nvPicPr>
          <p:cNvPr id="3" name="Picture 2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B4E06B4-6A36-4BC5-827B-EA2224C84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546" y="4747817"/>
            <a:ext cx="873708" cy="87370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33D6732A-DBEE-489D-A37B-04FA69CF1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784" y="4731055"/>
            <a:ext cx="873708" cy="873708"/>
          </a:xfrm>
          <a:prstGeom prst="rect">
            <a:avLst/>
          </a:prstGeom>
        </p:spPr>
      </p:pic>
      <p:pic>
        <p:nvPicPr>
          <p:cNvPr id="10" name="Picture 9" descr="A picture containing wheel, drawin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90D085F0-727C-4FF9-AEB2-CE2C9076E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588" y="4731055"/>
            <a:ext cx="873708" cy="8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DE732-0271-4D4E-8DD3-FAC39D29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Messages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0D5520-C0CD-4823-8E0D-6A31D8F0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62" y="1423957"/>
            <a:ext cx="1110632" cy="2403686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B09301C-DFA8-4387-A434-601233C0A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243" y="1450420"/>
            <a:ext cx="1528939" cy="2403686"/>
          </a:xfrm>
          <a:prstGeom prst="rect">
            <a:avLst/>
          </a:prstGeom>
        </p:spPr>
      </p:pic>
      <p:pic>
        <p:nvPicPr>
          <p:cNvPr id="11" name="Picture 10" descr="A picture containing grass, young, game&#10;&#10;Description automatically generated">
            <a:extLst>
              <a:ext uri="{FF2B5EF4-FFF2-40B4-BE49-F238E27FC236}">
                <a16:creationId xmlns:a16="http://schemas.microsoft.com/office/drawing/2014/main" id="{980CB4EC-69E6-4F7E-B130-F9B6F07EF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744" y="1423957"/>
            <a:ext cx="1494380" cy="240368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BDA689-0C48-4227-8A69-665FEA213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332" y="1423957"/>
            <a:ext cx="1305940" cy="2403686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DA2D05-EED8-4FA0-94D7-56C76CBFF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757" y="1450420"/>
            <a:ext cx="1230070" cy="2403686"/>
          </a:xfrm>
          <a:prstGeom prst="rect">
            <a:avLst/>
          </a:prstGeom>
        </p:spPr>
      </p:pic>
      <p:pic>
        <p:nvPicPr>
          <p:cNvPr id="17" name="Picture 16" descr="A picture containing food&#10;&#10;Description automatically generated">
            <a:extLst>
              <a:ext uri="{FF2B5EF4-FFF2-40B4-BE49-F238E27FC236}">
                <a16:creationId xmlns:a16="http://schemas.microsoft.com/office/drawing/2014/main" id="{774EBA16-92F5-470C-B574-E09771E32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09" y="1450420"/>
            <a:ext cx="1504348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SHARE YOUR CONTENT</a:t>
            </a:r>
            <a:endParaRPr lang="en-GB" dirty="0"/>
          </a:p>
        </p:txBody>
      </p:sp>
      <p:pic>
        <p:nvPicPr>
          <p:cNvPr id="1028" name="Picture 4" descr="Social Media Icons Share Speech Bubble Stock Video - Download ...">
            <a:extLst>
              <a:ext uri="{FF2B5EF4-FFF2-40B4-BE49-F238E27FC236}">
                <a16:creationId xmlns:a16="http://schemas.microsoft.com/office/drawing/2014/main" id="{F3E4BE2B-3943-4CAD-A480-36AFE1FD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14" y="2257973"/>
            <a:ext cx="3766786" cy="21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5393529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 algn="just">
              <a:buNone/>
            </a:pPr>
            <a:r>
              <a:rPr lang="en-US" sz="1400" dirty="0"/>
              <a:t>We’d also love to hear from you with the innovative ways on how Mancunians are being active to share with others.</a:t>
            </a:r>
          </a:p>
          <a:p>
            <a:pPr marL="165100" indent="0" algn="just">
              <a:buNone/>
            </a:pPr>
            <a:endParaRPr lang="en-US" sz="1400" dirty="0"/>
          </a:p>
          <a:p>
            <a:pPr marL="165100" indent="0" algn="just">
              <a:buNone/>
            </a:pPr>
            <a:r>
              <a:rPr lang="en-US" sz="1400" dirty="0"/>
              <a:t>If you have content to share – be that a short video, image, creative idea or message, MCRactive are happy to receive this either direct by sending to: info@mcractive.com or you can connect and share through their social channels. </a:t>
            </a:r>
          </a:p>
          <a:p>
            <a:pPr marL="165100" indent="0" algn="just">
              <a:buNone/>
            </a:pPr>
            <a:endParaRPr lang="en-US" sz="1400" dirty="0"/>
          </a:p>
          <a:p>
            <a:pPr marL="165100" indent="0" algn="just">
              <a:buNone/>
            </a:pPr>
            <a:r>
              <a:rPr lang="en-US" sz="1400" dirty="0"/>
              <a:t>Now, more than ever, is the time for us to be proactive around our levels of physical activity whilst </a:t>
            </a:r>
            <a:r>
              <a:rPr lang="en-US" sz="1400" dirty="0" err="1"/>
              <a:t>recognising</a:t>
            </a:r>
            <a:r>
              <a:rPr lang="en-US" sz="1400" dirty="0"/>
              <a:t> and sharing those small moments of happiness in our days.</a:t>
            </a:r>
          </a:p>
          <a:p>
            <a:pPr marL="165100" indent="0" algn="just">
              <a:buNone/>
            </a:pPr>
            <a:endParaRPr lang="en-US" sz="1400" dirty="0"/>
          </a:p>
          <a:p>
            <a:pPr marL="165100" indent="0" algn="just">
              <a:buNone/>
            </a:pPr>
            <a:r>
              <a:rPr lang="en-US" sz="1400" dirty="0"/>
              <a:t>Stay safe, move more when and where you can, widen and embrace your virtual social connections, and look after yourself and your loved ones. </a:t>
            </a:r>
          </a:p>
          <a:p>
            <a:pPr marL="165100" indent="0" algn="just">
              <a:buNone/>
            </a:pPr>
            <a:endParaRPr lang="en-US" sz="1400" dirty="0"/>
          </a:p>
          <a:p>
            <a:pPr marL="165100" indent="0" algn="just">
              <a:buNone/>
            </a:pPr>
            <a:r>
              <a:rPr lang="en-US" sz="1400" b="1" dirty="0"/>
              <a:t>We can do this!</a:t>
            </a:r>
          </a:p>
        </p:txBody>
      </p:sp>
    </p:spTree>
    <p:extLst>
      <p:ext uri="{BB962C8B-B14F-4D97-AF65-F5344CB8AC3E}">
        <p14:creationId xmlns:p14="http://schemas.microsoft.com/office/powerpoint/2010/main" val="302617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YouTube Links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4386662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Along with the rest of the nation, we’ve been sharing and promoting the P.E session with the Body Coach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Morning P.E session - Joe Wicks LIVE active workout - </a:t>
            </a:r>
            <a:r>
              <a:rPr lang="en-US" sz="1400" dirty="0">
                <a:hlinkClick r:id="rId3"/>
              </a:rPr>
              <a:t>https://www.youtube.com/user/thebodycoach1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CBeebies – Andy's Wild Workouts - </a:t>
            </a:r>
            <a:r>
              <a:rPr lang="en-US" sz="1400" dirty="0">
                <a:hlinkClick r:id="rId4"/>
              </a:rPr>
              <a:t>https://www.youtube.com/watch?v=DqAOMrZkht0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Healthy Futures – Fun Games - </a:t>
            </a:r>
            <a:r>
              <a:rPr lang="en-US" sz="1400" dirty="0">
                <a:hlinkClick r:id="rId5"/>
              </a:rPr>
              <a:t>https://www.youtube.com/channel/UC080YLDsIDdHBgYDYenP3Zg?view_as=subscriber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b="1" dirty="0"/>
              <a:t>Please send on any other links or content you have found useful for sharing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528A0-FBFF-4B32-AF8B-369F1B43E3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00" t="14309" r="37528" b="8704"/>
          <a:stretch/>
        </p:blipFill>
        <p:spPr>
          <a:xfrm>
            <a:off x="5465853" y="1236474"/>
            <a:ext cx="3318148" cy="41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3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Sport England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3811309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Stay in, work out</a:t>
            </a:r>
          </a:p>
          <a:p>
            <a:pPr marL="165100" indent="0">
              <a:buNone/>
            </a:pPr>
            <a:r>
              <a:rPr lang="en-US" sz="1400" dirty="0"/>
              <a:t>Sport England have launched a tips, advice and guidance campaign on how to keep or get active in and around your home.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GB" sz="1400" dirty="0">
                <a:hlinkClick r:id="rId3"/>
              </a:rPr>
              <a:t>https://www.sportengland.org/stayinworkout</a:t>
            </a:r>
            <a:endParaRPr lang="en-US" sz="1400" dirty="0"/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Join the Movement and use </a:t>
            </a:r>
            <a:r>
              <a:rPr lang="en-US" sz="1400" b="1" dirty="0"/>
              <a:t>#StayInWorkOut </a:t>
            </a:r>
            <a:r>
              <a:rPr lang="en-US" sz="1400" dirty="0"/>
              <a:t>to share how you're getting active during this time.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Keeping Active at Home - </a:t>
            </a:r>
            <a:r>
              <a:rPr lang="en-US" sz="1400" dirty="0">
                <a:hlinkClick r:id="rId4"/>
              </a:rPr>
              <a:t>https://www.sportengland.org/news/how-stay-active-while-youre-home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F5C174-086E-4910-8CDF-4C328766D9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19" t="17416" r="12014" b="12770"/>
          <a:stretch/>
        </p:blipFill>
        <p:spPr>
          <a:xfrm>
            <a:off x="4657757" y="1236475"/>
            <a:ext cx="4270486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Youth Sport Trust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4283920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Free online learning &amp; physical activity resources - </a:t>
            </a:r>
            <a:r>
              <a:rPr lang="en-US" sz="1400" dirty="0">
                <a:hlinkClick r:id="rId3"/>
              </a:rPr>
              <a:t>https://www.youthsporttrust.org/free-home-learning-resources-0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E05A8-ACAF-48AA-8C47-97FFD4A8A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14943" r="2443" b="5672"/>
          <a:stretch/>
        </p:blipFill>
        <p:spPr>
          <a:xfrm>
            <a:off x="1428107" y="2414427"/>
            <a:ext cx="6431623" cy="2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GCSE / BTEC / RSL Resources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60000" y="1236475"/>
            <a:ext cx="3482536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Within Her Eyes - YouTube videos to support BTEC Component 1 - </a:t>
            </a:r>
            <a:r>
              <a:rPr lang="en-US" sz="1400" dirty="0">
                <a:hlinkClick r:id="rId3"/>
              </a:rPr>
              <a:t>https://www.youtube.com/playlist?list=PLJehfcMUHPzri7jN_k-alBSqemEsi5w69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Emancipation of Expressionism - </a:t>
            </a:r>
            <a:r>
              <a:rPr lang="en-US" sz="1400" dirty="0">
                <a:hlinkClick r:id="rId4"/>
              </a:rPr>
              <a:t>http://boyblueent.com/?page_id=16352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Shadows - </a:t>
            </a:r>
            <a:r>
              <a:rPr lang="en-US" sz="1400" dirty="0">
                <a:hlinkClick r:id="rId5"/>
              </a:rPr>
              <a:t>https://www.phoenixdancetheatre.co.uk/production/shadows/</a:t>
            </a:r>
            <a:r>
              <a:rPr lang="en-US" sz="1400" dirty="0"/>
              <a:t> </a:t>
            </a:r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dirty="0"/>
              <a:t>Infra – </a:t>
            </a:r>
          </a:p>
          <a:p>
            <a:pPr marL="165100" indent="0">
              <a:buNone/>
            </a:pPr>
            <a:r>
              <a:rPr lang="en-US" sz="1400" dirty="0">
                <a:hlinkClick r:id="rId6"/>
              </a:rPr>
              <a:t>https://learning-platform.roh.org.uk/unit/infra/%20Choreographer%20site%20https://waynemcgregor.com/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511E2-A6EC-4E92-B7C4-D9B0EB2E5D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8" t="14500" r="2028" b="3445"/>
          <a:stretch/>
        </p:blipFill>
        <p:spPr>
          <a:xfrm>
            <a:off x="4095998" y="1236475"/>
            <a:ext cx="4825557" cy="21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5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60000" y="384000"/>
            <a:ext cx="84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ctr" anchorCtr="0">
            <a:noAutofit/>
          </a:bodyPr>
          <a:lstStyle/>
          <a:p>
            <a:r>
              <a:rPr lang="en-US" dirty="0"/>
              <a:t>Facebook Links</a:t>
            </a:r>
            <a:endParaRPr lang="en-GB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359999" y="1236475"/>
            <a:ext cx="2927731" cy="4483833"/>
          </a:xfrm>
          <a:prstGeom prst="rect">
            <a:avLst/>
          </a:prstGeom>
        </p:spPr>
        <p:txBody>
          <a:bodyPr spcFirstLastPara="1" wrap="square" lIns="0" tIns="0" rIns="18000" bIns="18000" anchor="t" anchorCtr="0">
            <a:noAutofit/>
          </a:bodyPr>
          <a:lstStyle/>
          <a:p>
            <a:pPr marL="165100" indent="0">
              <a:buNone/>
            </a:pPr>
            <a:r>
              <a:rPr lang="en-US" sz="1400" dirty="0"/>
              <a:t>Creative home school ideas - </a:t>
            </a:r>
            <a:r>
              <a:rPr lang="en-US" sz="1400" dirty="0">
                <a:hlinkClick r:id="rId3"/>
              </a:rPr>
              <a:t>https://www.facebook.com/Bound-2B-Theatre-312773288759883/</a:t>
            </a:r>
            <a:endParaRPr lang="en-US" sz="1400" dirty="0"/>
          </a:p>
          <a:p>
            <a:pPr marL="165100" indent="0">
              <a:buNone/>
            </a:pPr>
            <a:endParaRPr lang="en-US" sz="1400" dirty="0"/>
          </a:p>
          <a:p>
            <a:pPr marL="165100" indent="0">
              <a:buNone/>
            </a:pPr>
            <a:r>
              <a:rPr lang="en-US" sz="1400" b="1" dirty="0"/>
              <a:t>Please send on any other links or content you have found useful for sharing</a:t>
            </a:r>
          </a:p>
          <a:p>
            <a:pPr marL="165100" indent="0">
              <a:buNone/>
            </a:pP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D3D464-E27A-45C8-A2B3-CAFDA8D4B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1" t="15578" r="35955" b="27106"/>
          <a:stretch/>
        </p:blipFill>
        <p:spPr>
          <a:xfrm>
            <a:off x="3852808" y="1137692"/>
            <a:ext cx="5157627" cy="27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6485"/>
      </p:ext>
    </p:extLst>
  </p:cSld>
  <p:clrMapOvr>
    <a:masterClrMapping/>
  </p:clrMapOvr>
</p:sld>
</file>

<file path=ppt/theme/theme1.xml><?xml version="1.0" encoding="utf-8"?>
<a:theme xmlns:a="http://schemas.openxmlformats.org/drawingml/2006/main" name="MCRactive Master Them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On-screen Show (4:3)</PresentationFormat>
  <Paragraphs>95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Roboto Medium</vt:lpstr>
      <vt:lpstr>Borda Bold</vt:lpstr>
      <vt:lpstr>Roboto</vt:lpstr>
      <vt:lpstr>Arial</vt:lpstr>
      <vt:lpstr>Roboto Light</vt:lpstr>
      <vt:lpstr>Roboto Slab</vt:lpstr>
      <vt:lpstr>MCRactive Master Themes</vt:lpstr>
      <vt:lpstr>ACTIVE</vt:lpstr>
      <vt:lpstr>SUPPORTING YOU TO BE MORE ACTIVE</vt:lpstr>
      <vt:lpstr>Social Messages</vt:lpstr>
      <vt:lpstr>SHARE YOUR CONTENT</vt:lpstr>
      <vt:lpstr>YouTube Links</vt:lpstr>
      <vt:lpstr>Sport England</vt:lpstr>
      <vt:lpstr>Youth Sport Trust</vt:lpstr>
      <vt:lpstr>GCSE / BTEC / RSL Resources</vt:lpstr>
      <vt:lpstr>Facebook Links</vt:lpstr>
      <vt:lpstr>BBC Teach</vt:lpstr>
      <vt:lpstr>School Dance</vt:lpstr>
      <vt:lpstr>Healthy Futures </vt:lpstr>
      <vt:lpstr>British Cycling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MCRactive</dc:title>
  <dc:creator>Shaun Brennan</dc:creator>
  <cp:lastModifiedBy>L Clegg</cp:lastModifiedBy>
  <cp:revision>87</cp:revision>
  <dcterms:modified xsi:type="dcterms:W3CDTF">2020-04-01T13:30:56Z</dcterms:modified>
</cp:coreProperties>
</file>