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2"/>
  </p:notesMasterIdLst>
  <p:sldIdLst>
    <p:sldId id="256" r:id="rId2"/>
    <p:sldId id="257" r:id="rId3"/>
    <p:sldId id="258" r:id="rId4"/>
    <p:sldId id="259" r:id="rId5"/>
    <p:sldId id="260" r:id="rId6"/>
    <p:sldId id="262" r:id="rId7"/>
    <p:sldId id="263" r:id="rId8"/>
    <p:sldId id="264" r:id="rId9"/>
    <p:sldId id="265" r:id="rId10"/>
    <p:sldId id="261" r:id="rId11"/>
  </p:sldIdLst>
  <p:sldSz cx="12192000" cy="6858000"/>
  <p:notesSz cx="6858000" cy="2162175"/>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8643"/>
    <a:srgbClr val="FCFFA1"/>
    <a:srgbClr val="DB9CBE"/>
    <a:srgbClr val="F0B33A"/>
    <a:srgbClr val="92C3E8"/>
    <a:srgbClr val="54E896"/>
    <a:srgbClr val="E6A3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A8556E-4861-472E-A41B-B01A95AB0F9D}" v="1060" dt="2020-04-22T09:46:34.758"/>
    <p1510:client id="{807061E7-F668-4A0A-B7AD-4F69C5419734}" v="213" dt="2020-04-28T10:43:33.324"/>
    <p1510:client id="{83A890B1-A407-449C-B095-305FE308428B}" v="6" dt="2020-04-22T13:11:20.947"/>
    <p1510:client id="{8E0A86F0-811B-4B07-826B-A92AC4FE525B}" v="1285" dt="2020-04-20T13:41:29.217"/>
    <p1510:client id="{9DC6A79C-4636-483B-A050-050BA2D92819}" v="670" dt="2020-05-04T10:26:22.619"/>
    <p1510:client id="{B23A376A-3C68-4945-B9F8-DB81C0FDDCEA}" v="382" dt="2020-04-27T12:14:28.455"/>
    <p1510:client id="{BD88D1BC-90E0-4A23-A16F-0933417153FF}" v="1187" dt="2020-04-23T09:57:40.547"/>
    <p1510:client id="{E0F2F69F-99B4-4A6E-ABDC-DA7F1DBA1DA0}" v="732" dt="2020-05-01T13:03:04.649"/>
    <p1510:client id="{EDE3AE2F-A575-4831-8054-95CF9A230EDE}" v="1233" dt="2020-04-24T13:32:11.665"/>
    <p1510:client id="{F2F7B5B1-AF37-4C22-9198-79701264D247}" v="122" dt="2020-04-27T09:59:51.413"/>
    <p1510:client id="{F4CA5282-5B47-4093-8930-9DBCB56C7A75}" v="146" dt="2020-04-22T12:14:37.068"/>
    <p1510:client id="{F60D8FBF-1FC1-468F-90FD-7B4868C6AB57}" v="1023" dt="2020-04-21T09:57:23.8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107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107950"/>
          </a:xfrm>
          <a:prstGeom prst="rect">
            <a:avLst/>
          </a:prstGeom>
        </p:spPr>
        <p:txBody>
          <a:bodyPr vert="horz" lIns="91440" tIns="45720" rIns="91440" bIns="45720" rtlCol="0"/>
          <a:lstStyle>
            <a:lvl1pPr algn="r">
              <a:defRPr sz="1200"/>
            </a:lvl1pPr>
          </a:lstStyle>
          <a:p>
            <a:fld id="{2BEC8EE3-BFB0-4F39-9337-503A7E2D5E5F}" type="datetimeFigureOut">
              <a:rPr lang="en-GB"/>
              <a:t>14/05/2020</a:t>
            </a:fld>
            <a:endParaRPr lang="en-GB"/>
          </a:p>
        </p:txBody>
      </p:sp>
      <p:sp>
        <p:nvSpPr>
          <p:cNvPr id="4" name="Slide Image Placeholder 3"/>
          <p:cNvSpPr>
            <a:spLocks noGrp="1" noRot="1" noChangeAspect="1"/>
          </p:cNvSpPr>
          <p:nvPr>
            <p:ph type="sldImg" idx="2"/>
          </p:nvPr>
        </p:nvSpPr>
        <p:spPr>
          <a:xfrm>
            <a:off x="2779713" y="269875"/>
            <a:ext cx="1298575" cy="7302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1039813"/>
            <a:ext cx="5486400" cy="8524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2054225"/>
            <a:ext cx="2971800" cy="107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2054225"/>
            <a:ext cx="2971800" cy="107950"/>
          </a:xfrm>
          <a:prstGeom prst="rect">
            <a:avLst/>
          </a:prstGeom>
        </p:spPr>
        <p:txBody>
          <a:bodyPr vert="horz" lIns="91440" tIns="45720" rIns="91440" bIns="45720" rtlCol="0" anchor="b"/>
          <a:lstStyle>
            <a:lvl1pPr algn="r">
              <a:defRPr sz="1200"/>
            </a:lvl1pPr>
          </a:lstStyle>
          <a:p>
            <a:fld id="{DA93974A-395C-4372-B3E2-73016CFE2904}" type="slidenum">
              <a:rPr lang="en-GB"/>
              <a:t>‹#›</a:t>
            </a:fld>
            <a:endParaRPr lang="en-GB"/>
          </a:p>
        </p:txBody>
      </p:sp>
    </p:spTree>
    <p:extLst>
      <p:ext uri="{BB962C8B-B14F-4D97-AF65-F5344CB8AC3E}">
        <p14:creationId xmlns:p14="http://schemas.microsoft.com/office/powerpoint/2010/main" val="427237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A93974A-395C-4372-B3E2-73016CFE2904}" type="slidenum">
              <a:rPr lang="en-GB"/>
              <a:t>7</a:t>
            </a:fld>
            <a:endParaRPr lang="en-GB"/>
          </a:p>
        </p:txBody>
      </p:sp>
    </p:spTree>
    <p:extLst>
      <p:ext uri="{BB962C8B-B14F-4D97-AF65-F5344CB8AC3E}">
        <p14:creationId xmlns:p14="http://schemas.microsoft.com/office/powerpoint/2010/main" val="3947925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5/14/2020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991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1510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5/14/2020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931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5/14/2020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84546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5/14/2020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955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1262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6690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3052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0099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5/14/2020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07113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5/14/2020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5696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5/14/2020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71117531"/>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41" r:id="rId6"/>
    <p:sldLayoutId id="2147483746" r:id="rId7"/>
    <p:sldLayoutId id="2147483742" r:id="rId8"/>
    <p:sldLayoutId id="2147483743" r:id="rId9"/>
    <p:sldLayoutId id="2147483744" r:id="rId10"/>
    <p:sldLayoutId id="2147483745"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B695AA2-4B70-477F-AF90-536B720A13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3">
            <a:extLst>
              <a:ext uri="{FF2B5EF4-FFF2-40B4-BE49-F238E27FC236}">
                <a16:creationId xmlns:a16="http://schemas.microsoft.com/office/drawing/2014/main" id="{3D7FBA1D-8ABA-4FBD-BD28-E463FEC30253}"/>
              </a:ext>
            </a:extLst>
          </p:cNvPr>
          <p:cNvPicPr>
            <a:picLocks noChangeAspect="1"/>
          </p:cNvPicPr>
          <p:nvPr/>
        </p:nvPicPr>
        <p:blipFill rotWithShape="1">
          <a:blip r:embed="rId2">
            <a:alphaModFix/>
          </a:blip>
          <a:srcRect t="642" b="15089"/>
          <a:stretch/>
        </p:blipFill>
        <p:spPr>
          <a:xfrm>
            <a:off x="21" y="9"/>
            <a:ext cx="12191980" cy="6857990"/>
          </a:xfrm>
          <a:prstGeom prst="rect">
            <a:avLst/>
          </a:prstGeom>
        </p:spPr>
      </p:pic>
      <p:sp>
        <p:nvSpPr>
          <p:cNvPr id="40" name="Rectangle 39">
            <a:extLst>
              <a:ext uri="{FF2B5EF4-FFF2-40B4-BE49-F238E27FC236}">
                <a16:creationId xmlns:a16="http://schemas.microsoft.com/office/drawing/2014/main" id="{F789D439-D937-4847-B1C2-C6DD2B6A6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2"/>
            <a:ext cx="12188952" cy="3767110"/>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963653" y="2084355"/>
            <a:ext cx="10225530" cy="1475013"/>
          </a:xfrm>
        </p:spPr>
        <p:txBody>
          <a:bodyPr>
            <a:normAutofit/>
          </a:bodyPr>
          <a:lstStyle/>
          <a:p>
            <a:r>
              <a:rPr lang="en-GB" sz="4000" u="sng" dirty="0">
                <a:solidFill>
                  <a:schemeClr val="bg1"/>
                </a:solidFill>
                <a:latin typeface="Comic Sans MS"/>
                <a:cs typeface="Calibri Light"/>
              </a:rPr>
              <a:t>Facts About</a:t>
            </a:r>
            <a:r>
              <a:rPr lang="en-GB" sz="4000" u="sng" dirty="0">
                <a:latin typeface="Comic Sans MS"/>
                <a:cs typeface="Calibri Light"/>
              </a:rPr>
              <a:t/>
            </a:r>
            <a:br>
              <a:rPr lang="en-GB" sz="4000" u="sng" dirty="0">
                <a:latin typeface="Comic Sans MS"/>
                <a:cs typeface="Calibri Light"/>
              </a:rPr>
            </a:br>
            <a:r>
              <a:rPr lang="en-GB" sz="4000" u="sng" dirty="0">
                <a:solidFill>
                  <a:schemeClr val="bg1"/>
                </a:solidFill>
                <a:latin typeface="Comic Sans MS"/>
                <a:cs typeface="Calibri Light"/>
              </a:rPr>
              <a:t> Big Cat's</a:t>
            </a:r>
            <a:endParaRPr lang="en-GB" sz="4000" u="sng" dirty="0">
              <a:solidFill>
                <a:schemeClr val="bg1"/>
              </a:solidFill>
              <a:latin typeface="Century Schoolbook" panose="020B0502020104020203"/>
            </a:endParaRPr>
          </a:p>
        </p:txBody>
      </p:sp>
      <p:sp>
        <p:nvSpPr>
          <p:cNvPr id="3" name="Subtitle 2"/>
          <p:cNvSpPr>
            <a:spLocks noGrp="1"/>
          </p:cNvSpPr>
          <p:nvPr>
            <p:ph type="subTitle" idx="1"/>
          </p:nvPr>
        </p:nvSpPr>
        <p:spPr>
          <a:xfrm>
            <a:off x="3653766" y="3631256"/>
            <a:ext cx="10225530" cy="590321"/>
          </a:xfrm>
        </p:spPr>
        <p:txBody>
          <a:bodyPr vert="horz" lIns="91440" tIns="45720" rIns="91440" bIns="45720" rtlCol="0">
            <a:normAutofit/>
          </a:bodyPr>
          <a:lstStyle/>
          <a:p>
            <a:r>
              <a:rPr lang="en-GB">
                <a:solidFill>
                  <a:schemeClr val="bg1"/>
                </a:solidFill>
                <a:cs typeface="Calibri"/>
              </a:rPr>
              <a:t>By Lola</a:t>
            </a:r>
          </a:p>
          <a:p>
            <a:endParaRPr lang="en-GB">
              <a:ln>
                <a:solidFill>
                  <a:prstClr val="black">
                    <a:lumMod val="75000"/>
                    <a:lumOff val="25000"/>
                    <a:alpha val="10000"/>
                  </a:prstClr>
                </a:solidFill>
              </a:ln>
              <a:solidFill>
                <a:schemeClr val="bg1"/>
              </a:solidFill>
              <a:effectLst>
                <a:outerShdw blurRad="9525" dist="25400" dir="14640000" algn="tl" rotWithShape="0">
                  <a:prstClr val="black">
                    <a:alpha val="30000"/>
                  </a:prstClr>
                </a:outerShdw>
              </a:effectLst>
              <a:cs typeface="Calibri"/>
            </a:endParaRPr>
          </a:p>
          <a:p>
            <a:endParaRPr lang="en-GB">
              <a:solidFill>
                <a:schemeClr val="bg1"/>
              </a:solidFill>
              <a:cs typeface="Calibri"/>
            </a:endParaRPr>
          </a:p>
        </p:txBody>
      </p:sp>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7F2BB43-1E8B-40A7-9733-9AEE76BFE2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2F2499BD-C67D-4CD4-9747-4DCC7EF1FC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80D02CAC-A533-4E24-84A6-B3171E16A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44DBAF48-B17B-4AA7-9E99-4EC0C99058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85A71294-C247-450A-BB34-6E68648C95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useBgFill="1">
        <p:nvSpPr>
          <p:cNvPr id="20" name="Rectangle 19">
            <a:extLst>
              <a:ext uri="{FF2B5EF4-FFF2-40B4-BE49-F238E27FC236}">
                <a16:creationId xmlns:a16="http://schemas.microsoft.com/office/drawing/2014/main" id="{D36A0BA4-6A63-41D3-B0FA-43799ABC4AA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F1A6D92-97B3-49D0-A15C-86B6A23E5932}"/>
              </a:ext>
            </a:extLst>
          </p:cNvPr>
          <p:cNvSpPr>
            <a:spLocks noGrp="1"/>
          </p:cNvSpPr>
          <p:nvPr>
            <p:ph type="title"/>
          </p:nvPr>
        </p:nvSpPr>
        <p:spPr>
          <a:xfrm>
            <a:off x="609947" y="-1276602"/>
            <a:ext cx="6823988" cy="3453419"/>
          </a:xfrm>
        </p:spPr>
        <p:txBody>
          <a:bodyPr vert="horz" lIns="91440" tIns="45720" rIns="91440" bIns="45720" rtlCol="0" anchor="b">
            <a:normAutofit/>
          </a:bodyPr>
          <a:lstStyle/>
          <a:p>
            <a:r>
              <a:rPr lang="en-US" sz="6000" u="sng" dirty="0">
                <a:solidFill>
                  <a:srgbClr val="FCFFA1"/>
                </a:solidFill>
              </a:rPr>
              <a:t>Leopard</a:t>
            </a:r>
            <a:r>
              <a:rPr lang="en-US" sz="6000" dirty="0"/>
              <a:t/>
            </a:r>
            <a:br>
              <a:rPr lang="en-US" sz="6000" dirty="0"/>
            </a:br>
            <a:endParaRPr lang="en-US" sz="6000">
              <a:solidFill>
                <a:schemeClr val="tx1"/>
              </a:solidFill>
            </a:endParaRPr>
          </a:p>
        </p:txBody>
      </p:sp>
      <p:sp>
        <p:nvSpPr>
          <p:cNvPr id="22" name="Rectangle 21">
            <a:extLst>
              <a:ext uri="{FF2B5EF4-FFF2-40B4-BE49-F238E27FC236}">
                <a16:creationId xmlns:a16="http://schemas.microsoft.com/office/drawing/2014/main" id="{673313D8-D259-4D89-9CE5-14884FB40D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19" y="457200"/>
            <a:ext cx="6766560" cy="91439"/>
          </a:xfrm>
          <a:prstGeom prst="rect">
            <a:avLst/>
          </a:prstGeom>
          <a:solidFill>
            <a:schemeClr val="tx1">
              <a:alpha val="6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5" descr="A cat sitting on a branch&#10;&#10;Description generated with high confidence">
            <a:extLst>
              <a:ext uri="{FF2B5EF4-FFF2-40B4-BE49-F238E27FC236}">
                <a16:creationId xmlns:a16="http://schemas.microsoft.com/office/drawing/2014/main" id="{6A8161CA-E857-4BA4-92EA-D2F8B64EE49E}"/>
              </a:ext>
            </a:extLst>
          </p:cNvPr>
          <p:cNvPicPr>
            <a:picLocks noChangeAspect="1"/>
          </p:cNvPicPr>
          <p:nvPr/>
        </p:nvPicPr>
        <p:blipFill rotWithShape="1">
          <a:blip r:embed="rId2"/>
          <a:srcRect l="11240" r="8653" b="-1"/>
          <a:stretch/>
        </p:blipFill>
        <p:spPr>
          <a:xfrm>
            <a:off x="7953522" y="10"/>
            <a:ext cx="4051572" cy="3428990"/>
          </a:xfrm>
          <a:prstGeom prst="rect">
            <a:avLst/>
          </a:prstGeom>
        </p:spPr>
      </p:pic>
      <p:pic>
        <p:nvPicPr>
          <p:cNvPr id="3" name="Picture 3" descr="A cat sitting on top of a leopard&#10;&#10;Description generated with very high confidence">
            <a:extLst>
              <a:ext uri="{FF2B5EF4-FFF2-40B4-BE49-F238E27FC236}">
                <a16:creationId xmlns:a16="http://schemas.microsoft.com/office/drawing/2014/main" id="{BD2FAA56-620C-461D-9BAE-855EE71011B4}"/>
              </a:ext>
            </a:extLst>
          </p:cNvPr>
          <p:cNvPicPr>
            <a:picLocks noChangeAspect="1"/>
          </p:cNvPicPr>
          <p:nvPr/>
        </p:nvPicPr>
        <p:blipFill rotWithShape="1">
          <a:blip r:embed="rId3"/>
          <a:srcRect l="12057" r="7837" b="-1"/>
          <a:stretch/>
        </p:blipFill>
        <p:spPr>
          <a:xfrm>
            <a:off x="8140428" y="3429000"/>
            <a:ext cx="4051572" cy="3429000"/>
          </a:xfrm>
          <a:prstGeom prst="rect">
            <a:avLst/>
          </a:prstGeom>
        </p:spPr>
      </p:pic>
      <p:sp>
        <p:nvSpPr>
          <p:cNvPr id="7" name="TextBox 6">
            <a:extLst>
              <a:ext uri="{FF2B5EF4-FFF2-40B4-BE49-F238E27FC236}">
                <a16:creationId xmlns:a16="http://schemas.microsoft.com/office/drawing/2014/main" id="{5E73CA8F-2A1E-4F58-A51B-E951AF226EE3}"/>
              </a:ext>
            </a:extLst>
          </p:cNvPr>
          <p:cNvSpPr txBox="1"/>
          <p:nvPr/>
        </p:nvSpPr>
        <p:spPr>
          <a:xfrm>
            <a:off x="497457" y="153262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sp>
        <p:nvSpPr>
          <p:cNvPr id="4" name="TextBox 3">
            <a:extLst>
              <a:ext uri="{FF2B5EF4-FFF2-40B4-BE49-F238E27FC236}">
                <a16:creationId xmlns:a16="http://schemas.microsoft.com/office/drawing/2014/main" id="{F11D63C3-B05A-42AC-A8C1-CE8F5A9408BC}"/>
              </a:ext>
            </a:extLst>
          </p:cNvPr>
          <p:cNvSpPr txBox="1"/>
          <p:nvPr/>
        </p:nvSpPr>
        <p:spPr>
          <a:xfrm>
            <a:off x="368060" y="1705154"/>
            <a:ext cx="7401464"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t>Leopards hunt during </a:t>
            </a:r>
            <a:r>
              <a:rPr lang="en-GB" sz="2800" dirty="0" smtClean="0"/>
              <a:t>the night </a:t>
            </a:r>
            <a:r>
              <a:rPr lang="en-GB" sz="2800" dirty="0"/>
              <a:t>but mostly lounge </a:t>
            </a:r>
            <a:r>
              <a:rPr lang="en-GB" sz="2800" dirty="0" smtClean="0"/>
              <a:t>in the </a:t>
            </a:r>
            <a:r>
              <a:rPr lang="en-GB" sz="2800" dirty="0" smtClean="0"/>
              <a:t>daytime</a:t>
            </a:r>
            <a:r>
              <a:rPr lang="en-GB" sz="2800" dirty="0"/>
              <a:t>. This big cat can also carry heavy animals and can run 36 miles per  hour and jump around 10 feet high. </a:t>
            </a:r>
          </a:p>
        </p:txBody>
      </p:sp>
      <p:sp>
        <p:nvSpPr>
          <p:cNvPr id="30" name="Flowchart: Display 29">
            <a:extLst>
              <a:ext uri="{FF2B5EF4-FFF2-40B4-BE49-F238E27FC236}">
                <a16:creationId xmlns:a16="http://schemas.microsoft.com/office/drawing/2014/main" id="{5DD6B498-D741-448E-ACC2-C6F176D23DB4}"/>
              </a:ext>
            </a:extLst>
          </p:cNvPr>
          <p:cNvSpPr/>
          <p:nvPr/>
        </p:nvSpPr>
        <p:spPr>
          <a:xfrm>
            <a:off x="3324045" y="3669015"/>
            <a:ext cx="4672639" cy="2947359"/>
          </a:xfrm>
          <a:prstGeom prst="flowChartDisplay">
            <a:avLst/>
          </a:prstGeom>
          <a:solidFill>
            <a:srgbClr val="FCFFA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B58643"/>
                </a:solidFill>
              </a:rPr>
              <a:t>Did you know that Leopards take </a:t>
            </a:r>
            <a:r>
              <a:rPr lang="en-GB" sz="2400" dirty="0" smtClean="0">
                <a:solidFill>
                  <a:srgbClr val="B58643"/>
                </a:solidFill>
              </a:rPr>
              <a:t>their </a:t>
            </a:r>
            <a:r>
              <a:rPr lang="en-GB" sz="2400">
                <a:solidFill>
                  <a:srgbClr val="B58643"/>
                </a:solidFill>
              </a:rPr>
              <a:t>prey </a:t>
            </a:r>
            <a:r>
              <a:rPr lang="en-GB" sz="2400" smtClean="0">
                <a:solidFill>
                  <a:srgbClr val="B58643"/>
                </a:solidFill>
              </a:rPr>
              <a:t>up into </a:t>
            </a:r>
            <a:r>
              <a:rPr lang="en-GB" sz="2400" dirty="0">
                <a:solidFill>
                  <a:srgbClr val="B58643"/>
                </a:solidFill>
              </a:rPr>
              <a:t>the trees so that it is safe?</a:t>
            </a:r>
          </a:p>
        </p:txBody>
      </p:sp>
      <p:sp>
        <p:nvSpPr>
          <p:cNvPr id="31" name="TextBox 30">
            <a:extLst>
              <a:ext uri="{FF2B5EF4-FFF2-40B4-BE49-F238E27FC236}">
                <a16:creationId xmlns:a16="http://schemas.microsoft.com/office/drawing/2014/main" id="{1A5B929A-378B-4481-AA9E-10F1D7734E59}"/>
              </a:ext>
            </a:extLst>
          </p:cNvPr>
          <p:cNvSpPr txBox="1"/>
          <p:nvPr/>
        </p:nvSpPr>
        <p:spPr>
          <a:xfrm>
            <a:off x="453426" y="3717087"/>
            <a:ext cx="2743200"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t>Leopards eat monkeys, deer, wild pigs, fish, birds, lizards and porcupines .</a:t>
            </a:r>
          </a:p>
        </p:txBody>
      </p:sp>
    </p:spTree>
    <p:extLst>
      <p:ext uri="{BB962C8B-B14F-4D97-AF65-F5344CB8AC3E}">
        <p14:creationId xmlns:p14="http://schemas.microsoft.com/office/powerpoint/2010/main" val="34995532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910015B9-6046-41B8-83BD-71778D2F979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53908232-52E2-4794-A6C1-54300FB9891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D2B9299F-BED7-44C5-9CC5-E542F9193C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00401440-1DC9-4C9E-A3BA-4DECEEB465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5" descr="A close up of a lion&#10;&#10;Description generated with very high confidence">
            <a:extLst>
              <a:ext uri="{FF2B5EF4-FFF2-40B4-BE49-F238E27FC236}">
                <a16:creationId xmlns:a16="http://schemas.microsoft.com/office/drawing/2014/main" id="{50B04280-6B3D-4951-A81A-D7067C6A0E20}"/>
              </a:ext>
            </a:extLst>
          </p:cNvPr>
          <p:cNvPicPr>
            <a:picLocks noChangeAspect="1"/>
          </p:cNvPicPr>
          <p:nvPr/>
        </p:nvPicPr>
        <p:blipFill>
          <a:blip r:embed="rId2"/>
          <a:stretch>
            <a:fillRect/>
          </a:stretch>
        </p:blipFill>
        <p:spPr>
          <a:xfrm>
            <a:off x="625217" y="541064"/>
            <a:ext cx="5147403" cy="3435892"/>
          </a:xfrm>
          <a:prstGeom prst="rect">
            <a:avLst/>
          </a:prstGeom>
        </p:spPr>
      </p:pic>
      <p:cxnSp>
        <p:nvCxnSpPr>
          <p:cNvPr id="28" name="Straight Connector 27">
            <a:extLst>
              <a:ext uri="{FF2B5EF4-FFF2-40B4-BE49-F238E27FC236}">
                <a16:creationId xmlns:a16="http://schemas.microsoft.com/office/drawing/2014/main" id="{EEE3F140-02CB-4BBC-ABC0-8BF046C9D1B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436050"/>
            <a:ext cx="0" cy="1645920"/>
          </a:xfrm>
          <a:prstGeom prst="line">
            <a:avLst/>
          </a:prstGeom>
          <a:ln w="19050">
            <a:solidFill>
              <a:srgbClr val="465359"/>
            </a:solidFill>
          </a:ln>
        </p:spPr>
        <p:style>
          <a:lnRef idx="1">
            <a:schemeClr val="accent1"/>
          </a:lnRef>
          <a:fillRef idx="0">
            <a:schemeClr val="accent1"/>
          </a:fillRef>
          <a:effectRef idx="0">
            <a:schemeClr val="accent1"/>
          </a:effectRef>
          <a:fontRef idx="minor">
            <a:schemeClr val="tx1"/>
          </a:fontRef>
        </p:style>
      </p:cxnSp>
      <p:pic>
        <p:nvPicPr>
          <p:cNvPr id="13" name="Picture 13" descr="A lion lying down in the dirt&#10;&#10;Description generated with very high confidence">
            <a:extLst>
              <a:ext uri="{FF2B5EF4-FFF2-40B4-BE49-F238E27FC236}">
                <a16:creationId xmlns:a16="http://schemas.microsoft.com/office/drawing/2014/main" id="{095DE727-C7CB-45A1-ABAA-89BA8B546E82}"/>
              </a:ext>
            </a:extLst>
          </p:cNvPr>
          <p:cNvPicPr>
            <a:picLocks noChangeAspect="1"/>
          </p:cNvPicPr>
          <p:nvPr/>
        </p:nvPicPr>
        <p:blipFill>
          <a:blip r:embed="rId3"/>
          <a:stretch>
            <a:fillRect/>
          </a:stretch>
        </p:blipFill>
        <p:spPr>
          <a:xfrm>
            <a:off x="6489622" y="541064"/>
            <a:ext cx="4638454" cy="3435892"/>
          </a:xfrm>
          <a:prstGeom prst="rect">
            <a:avLst/>
          </a:prstGeom>
        </p:spPr>
      </p:pic>
      <p:sp>
        <p:nvSpPr>
          <p:cNvPr id="30" name="Rectangle 29">
            <a:extLst>
              <a:ext uri="{FF2B5EF4-FFF2-40B4-BE49-F238E27FC236}">
                <a16:creationId xmlns:a16="http://schemas.microsoft.com/office/drawing/2014/main" id="{36B822CC-7DA9-4417-AA94-64CEB676F0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219240"/>
            <a:ext cx="1130198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AFA01E88-71CC-4FF3-9E81-51E0C32B45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234" y="4359623"/>
            <a:ext cx="11303626" cy="2051143"/>
          </a:xfrm>
          <a:prstGeom prst="rect">
            <a:avLst/>
          </a:prstGeom>
          <a:solidFill>
            <a:srgbClr val="465359"/>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B91F7D2-2F15-4A83-AB67-A8F5508E4601}"/>
              </a:ext>
            </a:extLst>
          </p:cNvPr>
          <p:cNvSpPr>
            <a:spLocks noGrp="1"/>
          </p:cNvSpPr>
          <p:nvPr>
            <p:ph type="title"/>
          </p:nvPr>
        </p:nvSpPr>
        <p:spPr>
          <a:xfrm>
            <a:off x="995902" y="4640124"/>
            <a:ext cx="3353432" cy="1607013"/>
          </a:xfrm>
        </p:spPr>
        <p:txBody>
          <a:bodyPr vert="horz" lIns="91440" tIns="45720" rIns="91440" bIns="45720" rtlCol="0" anchor="ctr">
            <a:normAutofit/>
          </a:bodyPr>
          <a:lstStyle/>
          <a:p>
            <a:r>
              <a:rPr lang="en-US" b="0" u="sng" kern="1200" cap="all" dirty="0">
                <a:solidFill>
                  <a:schemeClr val="accent4">
                    <a:lumMod val="20000"/>
                    <a:lumOff val="80000"/>
                  </a:schemeClr>
                </a:solidFill>
                <a:latin typeface="+mj-lt"/>
                <a:ea typeface="+mj-ea"/>
                <a:cs typeface="+mj-cs"/>
              </a:rPr>
              <a:t>Lions</a:t>
            </a:r>
          </a:p>
        </p:txBody>
      </p:sp>
      <p:sp>
        <p:nvSpPr>
          <p:cNvPr id="12" name="TextBox 11">
            <a:extLst>
              <a:ext uri="{FF2B5EF4-FFF2-40B4-BE49-F238E27FC236}">
                <a16:creationId xmlns:a16="http://schemas.microsoft.com/office/drawing/2014/main" id="{73BD8364-7F34-4400-85F8-1EEA94CAD6FA}"/>
              </a:ext>
            </a:extLst>
          </p:cNvPr>
          <p:cNvSpPr txBox="1"/>
          <p:nvPr/>
        </p:nvSpPr>
        <p:spPr>
          <a:xfrm>
            <a:off x="4271491" y="4596992"/>
            <a:ext cx="7240909" cy="160701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Autofit/>
          </a:bodyPr>
          <a:lstStyle/>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sz="2000" dirty="0">
                <a:solidFill>
                  <a:srgbClr val="FFFFFF"/>
                </a:solidFill>
              </a:rPr>
              <a:t>When a Lion walks </a:t>
            </a:r>
            <a:r>
              <a:rPr lang="en-US" sz="2000" dirty="0" smtClean="0">
                <a:solidFill>
                  <a:srgbClr val="FFFFFF"/>
                </a:solidFill>
              </a:rPr>
              <a:t>on its heels, they </a:t>
            </a:r>
            <a:r>
              <a:rPr lang="en-US" sz="2000" dirty="0">
                <a:solidFill>
                  <a:srgbClr val="FFFFFF"/>
                </a:solidFill>
              </a:rPr>
              <a:t>do not touch the ground . Whenever a Lion is called "King Of The Jungle" it really doesn't live in a jungle </a:t>
            </a:r>
            <a:r>
              <a:rPr lang="en-US" sz="2000" dirty="0" smtClean="0">
                <a:solidFill>
                  <a:srgbClr val="FFFFFF"/>
                </a:solidFill>
              </a:rPr>
              <a:t>it </a:t>
            </a:r>
            <a:r>
              <a:rPr lang="en-US" sz="2000" dirty="0">
                <a:solidFill>
                  <a:srgbClr val="FFFFFF"/>
                </a:solidFill>
              </a:rPr>
              <a:t>actually lives in a Savanna . This type of big cat can run short distances </a:t>
            </a:r>
            <a:r>
              <a:rPr lang="en-US" sz="2000" dirty="0" smtClean="0">
                <a:solidFill>
                  <a:srgbClr val="FFFFFF"/>
                </a:solidFill>
              </a:rPr>
              <a:t>of</a:t>
            </a:r>
            <a:r>
              <a:rPr lang="en-US" sz="2000" dirty="0" smtClean="0">
                <a:solidFill>
                  <a:srgbClr val="FFFFFF"/>
                </a:solidFill>
              </a:rPr>
              <a:t> </a:t>
            </a:r>
            <a:r>
              <a:rPr lang="en-US" sz="2000" dirty="0">
                <a:solidFill>
                  <a:srgbClr val="FFFFFF"/>
                </a:solidFill>
              </a:rPr>
              <a:t>around 50 </a:t>
            </a:r>
            <a:r>
              <a:rPr lang="en-US" sz="2000" dirty="0" smtClean="0">
                <a:solidFill>
                  <a:srgbClr val="FFFFFF"/>
                </a:solidFill>
              </a:rPr>
              <a:t>mph. The </a:t>
            </a:r>
            <a:r>
              <a:rPr lang="en-US" sz="2000" dirty="0">
                <a:solidFill>
                  <a:srgbClr val="FFFFFF"/>
                </a:solidFill>
              </a:rPr>
              <a:t>lion is a carnivore and will go </a:t>
            </a:r>
            <a:r>
              <a:rPr lang="en-US" sz="2000" dirty="0" smtClean="0">
                <a:solidFill>
                  <a:srgbClr val="FFFFFF"/>
                </a:solidFill>
              </a:rPr>
              <a:t>hunting </a:t>
            </a:r>
            <a:r>
              <a:rPr lang="en-US" sz="2000" dirty="0">
                <a:solidFill>
                  <a:srgbClr val="FFFFFF"/>
                </a:solidFill>
              </a:rPr>
              <a:t>anywhere as long as it's near the lion pack or near the watering hole .</a:t>
            </a:r>
          </a:p>
        </p:txBody>
      </p:sp>
      <p:sp>
        <p:nvSpPr>
          <p:cNvPr id="3" name="TextBox 2">
            <a:extLst>
              <a:ext uri="{FF2B5EF4-FFF2-40B4-BE49-F238E27FC236}">
                <a16:creationId xmlns:a16="http://schemas.microsoft.com/office/drawing/2014/main" id="{174C2364-3369-45C2-9FD2-69B87B6F2740}"/>
              </a:ext>
            </a:extLst>
          </p:cNvPr>
          <p:cNvSpPr txBox="1"/>
          <p:nvPr/>
        </p:nvSpPr>
        <p:spPr>
          <a:xfrm>
            <a:off x="-5752" y="-5751"/>
            <a:ext cx="3232029"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GB" sz="3200" dirty="0">
                <a:solidFill>
                  <a:schemeClr val="accent4">
                    <a:lumMod val="40000"/>
                    <a:lumOff val="60000"/>
                  </a:schemeClr>
                </a:solidFill>
                <a:latin typeface="Comic Sans MS"/>
              </a:rPr>
              <a:t>Did you know That lions sleep for 20 hours a day?</a:t>
            </a:r>
            <a:endParaRPr lang="en-GB" sz="3200">
              <a:solidFill>
                <a:schemeClr val="accent4">
                  <a:lumMod val="40000"/>
                  <a:lumOff val="60000"/>
                </a:schemeClr>
              </a:solidFill>
              <a:latin typeface="Comic Sans MS"/>
            </a:endParaRPr>
          </a:p>
        </p:txBody>
      </p:sp>
    </p:spTree>
    <p:extLst>
      <p:ext uri="{BB962C8B-B14F-4D97-AF65-F5344CB8AC3E}">
        <p14:creationId xmlns:p14="http://schemas.microsoft.com/office/powerpoint/2010/main" val="2642182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6C8E6EB-4C59-429B-97E4-72A058CFC4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B5B90362-AFCC-46A9-B41C-A257A8C5B3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F71EF7F1-38BA-471D-8CD4-2A9AE8E355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C0524398-BFB4-4C4A-8317-83B8729F9B2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36">
            <a:extLst>
              <a:ext uri="{FF2B5EF4-FFF2-40B4-BE49-F238E27FC236}">
                <a16:creationId xmlns:a16="http://schemas.microsoft.com/office/drawing/2014/main" id="{E08D4B6A-8113-4DFB-B82E-B60CAC8E0A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9" name="Rectangle 38">
            <a:extLst>
              <a:ext uri="{FF2B5EF4-FFF2-40B4-BE49-F238E27FC236}">
                <a16:creationId xmlns:a16="http://schemas.microsoft.com/office/drawing/2014/main" id="{9822E561-F97C-4CBB-A9A6-A6BF6317BC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7FCD9F-32B5-45A6-92EB-19236E06DA5C}"/>
              </a:ext>
            </a:extLst>
          </p:cNvPr>
          <p:cNvSpPr>
            <a:spLocks noGrp="1"/>
          </p:cNvSpPr>
          <p:nvPr>
            <p:ph type="title"/>
          </p:nvPr>
        </p:nvSpPr>
        <p:spPr>
          <a:xfrm>
            <a:off x="1601903" y="-1594834"/>
            <a:ext cx="3511233" cy="3779995"/>
          </a:xfrm>
        </p:spPr>
        <p:txBody>
          <a:bodyPr vert="horz" lIns="91440" tIns="45720" rIns="91440" bIns="45720" rtlCol="0" anchor="ctr">
            <a:normAutofit/>
          </a:bodyPr>
          <a:lstStyle/>
          <a:p>
            <a:r>
              <a:rPr lang="en-US" sz="3600" u="sng" dirty="0">
                <a:solidFill>
                  <a:srgbClr val="92C3E8"/>
                </a:solidFill>
              </a:rPr>
              <a:t>Lynx</a:t>
            </a:r>
          </a:p>
        </p:txBody>
      </p:sp>
      <p:sp>
        <p:nvSpPr>
          <p:cNvPr id="41" name="Rectangle 40">
            <a:extLst>
              <a:ext uri="{FF2B5EF4-FFF2-40B4-BE49-F238E27FC236}">
                <a16:creationId xmlns:a16="http://schemas.microsoft.com/office/drawing/2014/main" id="{B01B0E58-A5C8-4CDA-A2E0-35DF94E598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3" descr="A cat that is standing in the grass&#10;&#10;Description generated with very high confidence">
            <a:extLst>
              <a:ext uri="{FF2B5EF4-FFF2-40B4-BE49-F238E27FC236}">
                <a16:creationId xmlns:a16="http://schemas.microsoft.com/office/drawing/2014/main" id="{0E09BCA0-8A19-4738-A99B-8CAF20CDDC57}"/>
              </a:ext>
            </a:extLst>
          </p:cNvPr>
          <p:cNvPicPr>
            <a:picLocks noChangeAspect="1"/>
          </p:cNvPicPr>
          <p:nvPr/>
        </p:nvPicPr>
        <p:blipFill rotWithShape="1">
          <a:blip r:embed="rId2"/>
          <a:srcRect l="7378" r="10189"/>
          <a:stretch/>
        </p:blipFill>
        <p:spPr>
          <a:xfrm>
            <a:off x="4654295" y="129406"/>
            <a:ext cx="7537705" cy="6857990"/>
          </a:xfrm>
          <a:prstGeom prst="rect">
            <a:avLst/>
          </a:prstGeom>
        </p:spPr>
      </p:pic>
      <p:sp>
        <p:nvSpPr>
          <p:cNvPr id="5" name="TextBox 4">
            <a:extLst>
              <a:ext uri="{FF2B5EF4-FFF2-40B4-BE49-F238E27FC236}">
                <a16:creationId xmlns:a16="http://schemas.microsoft.com/office/drawing/2014/main" id="{39A5CEEC-71C8-4840-B625-13F5747B738D}"/>
              </a:ext>
            </a:extLst>
          </p:cNvPr>
          <p:cNvSpPr txBox="1"/>
          <p:nvPr/>
        </p:nvSpPr>
        <p:spPr>
          <a:xfrm rot="10800000" flipH="1" flipV="1">
            <a:off x="106394" y="310120"/>
            <a:ext cx="4531742" cy="63709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latin typeface="Century Schoolbook"/>
              </a:rPr>
              <a:t> Lynx is a type of cat breed and comes from </a:t>
            </a:r>
            <a:r>
              <a:rPr lang="en-GB" sz="2400" dirty="0" smtClean="0">
                <a:latin typeface="Century Schoolbook"/>
              </a:rPr>
              <a:t>the Greek </a:t>
            </a:r>
            <a:r>
              <a:rPr lang="en-GB" sz="2400" dirty="0">
                <a:latin typeface="Century Schoolbook"/>
              </a:rPr>
              <a:t>word leukosis meaning </a:t>
            </a:r>
            <a:r>
              <a:rPr lang="en-GB" sz="2400" dirty="0" smtClean="0">
                <a:latin typeface="Century Schoolbook"/>
              </a:rPr>
              <a:t>bright. </a:t>
            </a:r>
            <a:r>
              <a:rPr lang="en-GB" sz="2400" dirty="0">
                <a:latin typeface="Century Schoolbook"/>
              </a:rPr>
              <a:t>Lynx breeds are the Eurasian-Lynx they live around the North side of Europe also Western Siberia . Iberian/Spanish </a:t>
            </a:r>
            <a:r>
              <a:rPr lang="en-GB" sz="2400" dirty="0" smtClean="0">
                <a:latin typeface="Century Schoolbook"/>
              </a:rPr>
              <a:t>Lynx. This </a:t>
            </a:r>
            <a:r>
              <a:rPr lang="en-GB" sz="2400" dirty="0">
                <a:latin typeface="Century Schoolbook"/>
              </a:rPr>
              <a:t>Lynx breed lives in Spain and also Portugal. Iberian Lynx </a:t>
            </a:r>
            <a:r>
              <a:rPr lang="en-GB" sz="2400" dirty="0" smtClean="0">
                <a:latin typeface="Century Schoolbook"/>
              </a:rPr>
              <a:t>are</a:t>
            </a:r>
            <a:r>
              <a:rPr lang="en-GB" sz="2400" dirty="0" smtClean="0">
                <a:latin typeface="Century Schoolbook"/>
              </a:rPr>
              <a:t> </a:t>
            </a:r>
            <a:r>
              <a:rPr lang="en-GB" sz="2400" dirty="0">
                <a:latin typeface="Century Schoolbook"/>
              </a:rPr>
              <a:t>actually  listed as </a:t>
            </a:r>
            <a:r>
              <a:rPr lang="en-GB" sz="2400" dirty="0" smtClean="0">
                <a:latin typeface="Century Schoolbook"/>
              </a:rPr>
              <a:t>an</a:t>
            </a:r>
            <a:r>
              <a:rPr lang="en-GB" sz="2400" dirty="0">
                <a:latin typeface="Century Schoolbook"/>
              </a:rPr>
              <a:t> endangered </a:t>
            </a:r>
            <a:r>
              <a:rPr lang="en-GB" sz="2400" dirty="0" smtClean="0">
                <a:latin typeface="Century Schoolbook"/>
              </a:rPr>
              <a:t>species and there </a:t>
            </a:r>
            <a:r>
              <a:rPr lang="en-GB" sz="2400" dirty="0">
                <a:latin typeface="Century Schoolbook"/>
              </a:rPr>
              <a:t>are around 156 left in the </a:t>
            </a:r>
            <a:r>
              <a:rPr lang="en-GB" sz="2400" dirty="0" smtClean="0">
                <a:latin typeface="Century Schoolbook"/>
              </a:rPr>
              <a:t>wild. </a:t>
            </a:r>
            <a:r>
              <a:rPr lang="en-GB" sz="2400" dirty="0">
                <a:latin typeface="Century Schoolbook"/>
              </a:rPr>
              <a:t>T</a:t>
            </a:r>
            <a:r>
              <a:rPr lang="en-GB" sz="2400" dirty="0" smtClean="0">
                <a:latin typeface="Century Schoolbook"/>
              </a:rPr>
              <a:t>his </a:t>
            </a:r>
            <a:r>
              <a:rPr lang="en-GB" sz="2400" dirty="0">
                <a:latin typeface="Century Schoolbook"/>
              </a:rPr>
              <a:t>is because of the lack of food . Canada/American Lynx lives in Canada or America. </a:t>
            </a:r>
          </a:p>
        </p:txBody>
      </p:sp>
      <p:sp>
        <p:nvSpPr>
          <p:cNvPr id="6" name="TextBox 5">
            <a:extLst>
              <a:ext uri="{FF2B5EF4-FFF2-40B4-BE49-F238E27FC236}">
                <a16:creationId xmlns:a16="http://schemas.microsoft.com/office/drawing/2014/main" id="{FEA7D88F-A7A5-48C6-9D57-1D10BAF238C0}"/>
              </a:ext>
            </a:extLst>
          </p:cNvPr>
          <p:cNvSpPr txBox="1"/>
          <p:nvPr/>
        </p:nvSpPr>
        <p:spPr>
          <a:xfrm>
            <a:off x="4839419" y="540589"/>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solidFill>
                  <a:schemeClr val="bg1"/>
                </a:solidFill>
                <a:latin typeface="TW Cen MT"/>
              </a:rPr>
              <a:t>Did you know that there are 4 types of lynx breeds?</a:t>
            </a:r>
          </a:p>
        </p:txBody>
      </p:sp>
    </p:spTree>
    <p:extLst>
      <p:ext uri="{BB962C8B-B14F-4D97-AF65-F5344CB8AC3E}">
        <p14:creationId xmlns:p14="http://schemas.microsoft.com/office/powerpoint/2010/main" val="20927129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D651B61-325E-4E73-8445-38B0DE8AAA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 name="Rectangle 9">
            <a:extLst>
              <a:ext uri="{FF2B5EF4-FFF2-40B4-BE49-F238E27FC236}">
                <a16:creationId xmlns:a16="http://schemas.microsoft.com/office/drawing/2014/main" id="{B42E5253-D3AC-4AC2-B766-8B34F13C2F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11">
            <a:extLst>
              <a:ext uri="{FF2B5EF4-FFF2-40B4-BE49-F238E27FC236}">
                <a16:creationId xmlns:a16="http://schemas.microsoft.com/office/drawing/2014/main" id="{10AE8D57-436A-4073-9A75-15BB5949F8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13">
            <a:extLst>
              <a:ext uri="{FF2B5EF4-FFF2-40B4-BE49-F238E27FC236}">
                <a16:creationId xmlns:a16="http://schemas.microsoft.com/office/drawing/2014/main" id="{E2852671-8EB6-4EAF-8AF8-65CF3FD664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11" name="Rectangle 15">
            <a:extLst>
              <a:ext uri="{FF2B5EF4-FFF2-40B4-BE49-F238E27FC236}">
                <a16:creationId xmlns:a16="http://schemas.microsoft.com/office/drawing/2014/main" id="{A52FF1B8-145F-47AA-9F6F-7DA3201AA6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7">
            <a:extLst>
              <a:ext uri="{FF2B5EF4-FFF2-40B4-BE49-F238E27FC236}">
                <a16:creationId xmlns:a16="http://schemas.microsoft.com/office/drawing/2014/main" id="{6C60306D-4E52-44F2-9372-D634B17B8A9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601200"/>
            <a:ext cx="7498616"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1AF7711-4F88-411F-B708-B9FDF4C6C197}"/>
              </a:ext>
            </a:extLst>
          </p:cNvPr>
          <p:cNvSpPr>
            <a:spLocks noGrp="1"/>
          </p:cNvSpPr>
          <p:nvPr>
            <p:ph type="title"/>
          </p:nvPr>
        </p:nvSpPr>
        <p:spPr>
          <a:xfrm>
            <a:off x="577643" y="-593605"/>
            <a:ext cx="6798608" cy="2085869"/>
          </a:xfrm>
        </p:spPr>
        <p:txBody>
          <a:bodyPr vert="horz" lIns="91440" tIns="45720" rIns="91440" bIns="45720" rtlCol="0" anchor="b">
            <a:normAutofit/>
          </a:bodyPr>
          <a:lstStyle/>
          <a:p>
            <a:r>
              <a:rPr lang="en-US" sz="3600" u="sng" dirty="0">
                <a:solidFill>
                  <a:srgbClr val="E6A3C9"/>
                </a:solidFill>
              </a:rPr>
              <a:t>cheetah</a:t>
            </a:r>
          </a:p>
        </p:txBody>
      </p:sp>
      <p:sp>
        <p:nvSpPr>
          <p:cNvPr id="15" name="Rectangle 19">
            <a:extLst>
              <a:ext uri="{FF2B5EF4-FFF2-40B4-BE49-F238E27FC236}">
                <a16:creationId xmlns:a16="http://schemas.microsoft.com/office/drawing/2014/main" id="{6DFE8A8C-8C1F-40A1-8A45-9D05B0DD8E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1">
            <a:extLst>
              <a:ext uri="{FF2B5EF4-FFF2-40B4-BE49-F238E27FC236}">
                <a16:creationId xmlns:a16="http://schemas.microsoft.com/office/drawing/2014/main" id="{EE1EF8C3-8F8A-447D-A5FF-C124268254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3">
            <a:extLst>
              <a:ext uri="{FF2B5EF4-FFF2-40B4-BE49-F238E27FC236}">
                <a16:creationId xmlns:a16="http://schemas.microsoft.com/office/drawing/2014/main" id="{1B511BAF-6DC3-420A-8603-96945C66AD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3" descr="A group of giraffe standing next to a cat&#10;&#10;Description generated with high confidence">
            <a:extLst>
              <a:ext uri="{FF2B5EF4-FFF2-40B4-BE49-F238E27FC236}">
                <a16:creationId xmlns:a16="http://schemas.microsoft.com/office/drawing/2014/main" id="{C5422807-47C7-447E-9574-095BBE143036}"/>
              </a:ext>
            </a:extLst>
          </p:cNvPr>
          <p:cNvPicPr>
            <a:picLocks noChangeAspect="1"/>
          </p:cNvPicPr>
          <p:nvPr/>
        </p:nvPicPr>
        <p:blipFill>
          <a:blip r:embed="rId2"/>
          <a:stretch>
            <a:fillRect/>
          </a:stretch>
        </p:blipFill>
        <p:spPr>
          <a:xfrm>
            <a:off x="7101889" y="629881"/>
            <a:ext cx="5095005" cy="5719842"/>
          </a:xfrm>
          <a:prstGeom prst="rect">
            <a:avLst/>
          </a:prstGeom>
        </p:spPr>
      </p:pic>
      <p:sp>
        <p:nvSpPr>
          <p:cNvPr id="21" name="TextBox 20">
            <a:extLst>
              <a:ext uri="{FF2B5EF4-FFF2-40B4-BE49-F238E27FC236}">
                <a16:creationId xmlns:a16="http://schemas.microsoft.com/office/drawing/2014/main" id="{8312FB0B-869A-4F8F-AFE7-8EF45F98F6BF}"/>
              </a:ext>
            </a:extLst>
          </p:cNvPr>
          <p:cNvSpPr txBox="1"/>
          <p:nvPr/>
        </p:nvSpPr>
        <p:spPr>
          <a:xfrm>
            <a:off x="7384210" y="1259456"/>
            <a:ext cx="231187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solidFill>
                  <a:srgbClr val="54E896"/>
                </a:solidFill>
                <a:latin typeface="Times"/>
                <a:cs typeface="Times"/>
              </a:rPr>
              <a:t>Did you know that when </a:t>
            </a:r>
            <a:r>
              <a:rPr lang="en-GB" sz="2400" dirty="0" smtClean="0">
                <a:solidFill>
                  <a:srgbClr val="54E896"/>
                </a:solidFill>
                <a:latin typeface="Times"/>
                <a:cs typeface="Times"/>
              </a:rPr>
              <a:t>Cheetahs </a:t>
            </a:r>
            <a:r>
              <a:rPr lang="en-GB" sz="2400" dirty="0">
                <a:solidFill>
                  <a:srgbClr val="54E896"/>
                </a:solidFill>
                <a:latin typeface="Times"/>
                <a:cs typeface="Times"/>
              </a:rPr>
              <a:t>are running at max speed they travel over 20 feet?</a:t>
            </a:r>
          </a:p>
        </p:txBody>
      </p:sp>
      <p:sp>
        <p:nvSpPr>
          <p:cNvPr id="23" name="TextBox 22">
            <a:extLst>
              <a:ext uri="{FF2B5EF4-FFF2-40B4-BE49-F238E27FC236}">
                <a16:creationId xmlns:a16="http://schemas.microsoft.com/office/drawing/2014/main" id="{10F9F5AC-1F5E-4CAE-950F-4884A280CD67}"/>
              </a:ext>
            </a:extLst>
          </p:cNvPr>
          <p:cNvSpPr txBox="1"/>
          <p:nvPr/>
        </p:nvSpPr>
        <p:spPr>
          <a:xfrm>
            <a:off x="582823" y="1718633"/>
            <a:ext cx="6006860"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smtClean="0">
                <a:solidFill>
                  <a:srgbClr val="92C3E8"/>
                </a:solidFill>
                <a:latin typeface="Century"/>
              </a:rPr>
              <a:t>Cheetahs </a:t>
            </a:r>
            <a:r>
              <a:rPr lang="en-GB" sz="2800" dirty="0">
                <a:solidFill>
                  <a:srgbClr val="92C3E8"/>
                </a:solidFill>
                <a:latin typeface="Century"/>
              </a:rPr>
              <a:t>are the </a:t>
            </a:r>
            <a:r>
              <a:rPr lang="en-GB" sz="2800" dirty="0" smtClean="0">
                <a:solidFill>
                  <a:srgbClr val="92C3E8"/>
                </a:solidFill>
                <a:latin typeface="Century"/>
              </a:rPr>
              <a:t>smallest </a:t>
            </a:r>
            <a:r>
              <a:rPr lang="en-GB" sz="2800" dirty="0">
                <a:solidFill>
                  <a:srgbClr val="92C3E8"/>
                </a:solidFill>
                <a:latin typeface="Century"/>
              </a:rPr>
              <a:t>big cat throughout the world. This big cat can see prey from at least 3 miles away! Cheetah cubs weigh about 3.2kg when they are born. Cheetah cubs are also born blind but after 12 days they </a:t>
            </a:r>
            <a:r>
              <a:rPr lang="en-GB" sz="2800" dirty="0" smtClean="0">
                <a:solidFill>
                  <a:srgbClr val="92C3E8"/>
                </a:solidFill>
                <a:latin typeface="Century"/>
              </a:rPr>
              <a:t>are </a:t>
            </a:r>
            <a:r>
              <a:rPr lang="en-GB" sz="2800" dirty="0" smtClean="0">
                <a:solidFill>
                  <a:srgbClr val="92C3E8"/>
                </a:solidFill>
                <a:latin typeface="Century"/>
              </a:rPr>
              <a:t>not blind </a:t>
            </a:r>
            <a:r>
              <a:rPr lang="en-GB" sz="2800" dirty="0">
                <a:solidFill>
                  <a:srgbClr val="92C3E8"/>
                </a:solidFill>
                <a:latin typeface="Century"/>
              </a:rPr>
              <a:t>anymore. When the cubs are </a:t>
            </a:r>
            <a:r>
              <a:rPr lang="en-GB" sz="2800" dirty="0" smtClean="0">
                <a:solidFill>
                  <a:srgbClr val="92C3E8"/>
                </a:solidFill>
                <a:latin typeface="Century"/>
              </a:rPr>
              <a:t>born, they are born </a:t>
            </a:r>
            <a:r>
              <a:rPr lang="en-GB" sz="2800" dirty="0">
                <a:solidFill>
                  <a:srgbClr val="92C3E8"/>
                </a:solidFill>
                <a:latin typeface="Century"/>
              </a:rPr>
              <a:t>with manes </a:t>
            </a:r>
            <a:r>
              <a:rPr lang="en-GB" sz="2800" dirty="0" smtClean="0">
                <a:solidFill>
                  <a:srgbClr val="92C3E8"/>
                </a:solidFill>
                <a:latin typeface="Century"/>
              </a:rPr>
              <a:t>which might </a:t>
            </a:r>
            <a:r>
              <a:rPr lang="en-GB" sz="2800" dirty="0">
                <a:solidFill>
                  <a:srgbClr val="92C3E8"/>
                </a:solidFill>
                <a:latin typeface="Century"/>
              </a:rPr>
              <a:t>confuse predators. </a:t>
            </a:r>
          </a:p>
        </p:txBody>
      </p:sp>
    </p:spTree>
    <p:extLst>
      <p:ext uri="{BB962C8B-B14F-4D97-AF65-F5344CB8AC3E}">
        <p14:creationId xmlns:p14="http://schemas.microsoft.com/office/powerpoint/2010/main" val="1333792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2F2499BD-C67D-4CD4-9747-4DCC7EF1FC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80D02CAC-A533-4E24-84A6-B3171E16A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44DBAF48-B17B-4AA7-9E99-4EC0C99058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35" name="Rectangle 34">
            <a:extLst>
              <a:ext uri="{FF2B5EF4-FFF2-40B4-BE49-F238E27FC236}">
                <a16:creationId xmlns:a16="http://schemas.microsoft.com/office/drawing/2014/main" id="{C946306D-5ADD-463A-949A-DEEBA39D70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473A035-1F9A-4381-AC96-683CD2DF5D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CF4ED641-0671-4D88-92E6-026A8C9F1A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7A02EF2F-E7B1-40FC-885B-C4D89902B6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5" descr="A black bear sitting on top of a bed&#10;&#10;Description generated with high confidence">
            <a:extLst>
              <a:ext uri="{FF2B5EF4-FFF2-40B4-BE49-F238E27FC236}">
                <a16:creationId xmlns:a16="http://schemas.microsoft.com/office/drawing/2014/main" id="{A153A424-D24B-45B6-8DAB-64D07F1AC408}"/>
              </a:ext>
            </a:extLst>
          </p:cNvPr>
          <p:cNvPicPr>
            <a:picLocks noChangeAspect="1"/>
          </p:cNvPicPr>
          <p:nvPr/>
        </p:nvPicPr>
        <p:blipFill rotWithShape="1">
          <a:blip r:embed="rId2"/>
          <a:srcRect t="5838" r="1" b="16609"/>
          <a:stretch/>
        </p:blipFill>
        <p:spPr>
          <a:xfrm>
            <a:off x="489666" y="599724"/>
            <a:ext cx="5614416" cy="3547872"/>
          </a:xfrm>
          <a:prstGeom prst="rect">
            <a:avLst/>
          </a:prstGeom>
        </p:spPr>
      </p:pic>
      <p:pic>
        <p:nvPicPr>
          <p:cNvPr id="3" name="Picture 3" descr="A black cat standing in front of a leopard&#10;&#10;Description generated with very high confidence">
            <a:extLst>
              <a:ext uri="{FF2B5EF4-FFF2-40B4-BE49-F238E27FC236}">
                <a16:creationId xmlns:a16="http://schemas.microsoft.com/office/drawing/2014/main" id="{AE3B5470-83EF-4C3C-93A6-F11F43305E7B}"/>
              </a:ext>
            </a:extLst>
          </p:cNvPr>
          <p:cNvPicPr>
            <a:picLocks noChangeAspect="1"/>
          </p:cNvPicPr>
          <p:nvPr/>
        </p:nvPicPr>
        <p:blipFill rotWithShape="1">
          <a:blip r:embed="rId3"/>
          <a:srcRect t="14253" b="21242"/>
          <a:stretch/>
        </p:blipFill>
        <p:spPr>
          <a:xfrm>
            <a:off x="6102281" y="599724"/>
            <a:ext cx="5626608" cy="3547872"/>
          </a:xfrm>
          <a:prstGeom prst="rect">
            <a:avLst/>
          </a:prstGeom>
        </p:spPr>
      </p:pic>
      <p:sp>
        <p:nvSpPr>
          <p:cNvPr id="43" name="Rectangle 42">
            <a:extLst>
              <a:ext uri="{FF2B5EF4-FFF2-40B4-BE49-F238E27FC236}">
                <a16:creationId xmlns:a16="http://schemas.microsoft.com/office/drawing/2014/main" id="{9180D5DB-9658-40A6-A418-7C69982226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199467"/>
            <a:ext cx="11296733" cy="219109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1E66A0B-95D5-4CB3-B52A-00C42E77A52B}"/>
              </a:ext>
            </a:extLst>
          </p:cNvPr>
          <p:cNvSpPr>
            <a:spLocks noGrp="1"/>
          </p:cNvSpPr>
          <p:nvPr>
            <p:ph type="title"/>
          </p:nvPr>
        </p:nvSpPr>
        <p:spPr>
          <a:xfrm>
            <a:off x="483346" y="3615261"/>
            <a:ext cx="10947620" cy="1155959"/>
          </a:xfrm>
        </p:spPr>
        <p:txBody>
          <a:bodyPr vert="horz" lIns="91440" tIns="45720" rIns="91440" bIns="45720" rtlCol="0" anchor="b">
            <a:normAutofit/>
          </a:bodyPr>
          <a:lstStyle/>
          <a:p>
            <a:r>
              <a:rPr lang="en-US" sz="3600" u="sng" dirty="0">
                <a:solidFill>
                  <a:schemeClr val="tx1"/>
                </a:solidFill>
              </a:rPr>
              <a:t>Panther</a:t>
            </a:r>
          </a:p>
        </p:txBody>
      </p:sp>
      <p:sp>
        <p:nvSpPr>
          <p:cNvPr id="40" name="TextBox 39">
            <a:extLst>
              <a:ext uri="{FF2B5EF4-FFF2-40B4-BE49-F238E27FC236}">
                <a16:creationId xmlns:a16="http://schemas.microsoft.com/office/drawing/2014/main" id="{7B27BC27-6D4D-4B66-A50E-0C907AEF1B54}"/>
              </a:ext>
            </a:extLst>
          </p:cNvPr>
          <p:cNvSpPr txBox="1"/>
          <p:nvPr/>
        </p:nvSpPr>
        <p:spPr>
          <a:xfrm>
            <a:off x="425571" y="4753155"/>
            <a:ext cx="11355234" cy="1508105"/>
          </a:xfrm>
          <a:prstGeom prst="rect">
            <a:avLst/>
          </a:prstGeom>
          <a:solidFill>
            <a:schemeClr val="bg2">
              <a:lumMod val="10000"/>
            </a:schemeClr>
          </a:solidFill>
          <a:ln>
            <a:solidFill>
              <a:schemeClr val="bg2">
                <a:lumMod val="9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solidFill>
                  <a:schemeClr val="tx1">
                    <a:lumMod val="65000"/>
                    <a:lumOff val="35000"/>
                  </a:schemeClr>
                </a:solidFill>
                <a:latin typeface="Constantia"/>
                <a:ea typeface="SimSun"/>
              </a:rPr>
              <a:t>Black </a:t>
            </a:r>
            <a:r>
              <a:rPr lang="en-GB" sz="2400" dirty="0" smtClean="0">
                <a:solidFill>
                  <a:schemeClr val="tx1">
                    <a:lumMod val="65000"/>
                    <a:lumOff val="35000"/>
                  </a:schemeClr>
                </a:solidFill>
                <a:latin typeface="Constantia"/>
                <a:ea typeface="SimSun"/>
              </a:rPr>
              <a:t>Panthers </a:t>
            </a:r>
            <a:r>
              <a:rPr lang="en-GB" sz="2400" dirty="0">
                <a:solidFill>
                  <a:schemeClr val="tx1">
                    <a:lumMod val="65000"/>
                    <a:lumOff val="35000"/>
                  </a:schemeClr>
                </a:solidFill>
                <a:latin typeface="Constantia"/>
                <a:ea typeface="SimSun"/>
              </a:rPr>
              <a:t>may look all black (pitch black) from a distance but when you look closer there are leopard print or maybe spots on their </a:t>
            </a:r>
            <a:r>
              <a:rPr lang="en-GB" sz="2400" dirty="0" smtClean="0">
                <a:solidFill>
                  <a:schemeClr val="tx1">
                    <a:lumMod val="65000"/>
                    <a:lumOff val="35000"/>
                  </a:schemeClr>
                </a:solidFill>
                <a:latin typeface="Constantia"/>
                <a:ea typeface="SimSun"/>
              </a:rPr>
              <a:t>body. Panthers </a:t>
            </a:r>
            <a:r>
              <a:rPr lang="en-GB" sz="2400" dirty="0">
                <a:solidFill>
                  <a:schemeClr val="tx1">
                    <a:lumMod val="65000"/>
                    <a:lumOff val="35000"/>
                  </a:schemeClr>
                </a:solidFill>
                <a:latin typeface="Constantia"/>
                <a:ea typeface="SimSun"/>
              </a:rPr>
              <a:t>have </a:t>
            </a:r>
            <a:r>
              <a:rPr lang="en-GB" sz="2400" dirty="0" smtClean="0">
                <a:solidFill>
                  <a:schemeClr val="tx1">
                    <a:lumMod val="65000"/>
                    <a:lumOff val="35000"/>
                  </a:schemeClr>
                </a:solidFill>
                <a:latin typeface="Constantia"/>
                <a:ea typeface="SimSun"/>
              </a:rPr>
              <a:t>a keen </a:t>
            </a:r>
            <a:r>
              <a:rPr lang="en-GB" sz="2400" dirty="0">
                <a:solidFill>
                  <a:schemeClr val="tx1">
                    <a:lumMod val="65000"/>
                    <a:lumOff val="35000"/>
                  </a:schemeClr>
                </a:solidFill>
                <a:latin typeface="Constantia"/>
                <a:ea typeface="SimSun"/>
              </a:rPr>
              <a:t>sense of hearing </a:t>
            </a:r>
            <a:r>
              <a:rPr lang="en-GB" sz="2400" dirty="0" smtClean="0">
                <a:solidFill>
                  <a:schemeClr val="tx1">
                    <a:lumMod val="65000"/>
                    <a:lumOff val="35000"/>
                  </a:schemeClr>
                </a:solidFill>
                <a:latin typeface="Constantia"/>
                <a:ea typeface="SimSun"/>
              </a:rPr>
              <a:t>with </a:t>
            </a:r>
            <a:r>
              <a:rPr lang="en-GB" sz="2400" dirty="0">
                <a:solidFill>
                  <a:schemeClr val="tx1">
                    <a:lumMod val="65000"/>
                    <a:lumOff val="35000"/>
                  </a:schemeClr>
                </a:solidFill>
                <a:latin typeface="Constantia"/>
                <a:ea typeface="SimSun"/>
              </a:rPr>
              <a:t>jaws that take a serious bite. This big cat can leap up to 20 feet.</a:t>
            </a:r>
            <a:endParaRPr lang="en-US" sz="2400" dirty="0">
              <a:solidFill>
                <a:schemeClr val="tx1">
                  <a:lumMod val="65000"/>
                  <a:lumOff val="35000"/>
                </a:schemeClr>
              </a:solidFill>
              <a:latin typeface="Constantia"/>
              <a:ea typeface="SimSun"/>
            </a:endParaRPr>
          </a:p>
          <a:p>
            <a:endParaRPr lang="en-GB" sz="2000" dirty="0">
              <a:solidFill>
                <a:schemeClr val="tx1">
                  <a:lumMod val="65000"/>
                  <a:lumOff val="35000"/>
                </a:schemeClr>
              </a:solidFill>
              <a:latin typeface="SimSun"/>
              <a:ea typeface="SimSun"/>
            </a:endParaRPr>
          </a:p>
        </p:txBody>
      </p:sp>
      <p:sp>
        <p:nvSpPr>
          <p:cNvPr id="4" name="TextBox 3">
            <a:extLst>
              <a:ext uri="{FF2B5EF4-FFF2-40B4-BE49-F238E27FC236}">
                <a16:creationId xmlns:a16="http://schemas.microsoft.com/office/drawing/2014/main" id="{AE465DE9-F27F-4398-9F88-61C624DDBECC}"/>
              </a:ext>
            </a:extLst>
          </p:cNvPr>
          <p:cNvSpPr txBox="1"/>
          <p:nvPr/>
        </p:nvSpPr>
        <p:spPr>
          <a:xfrm>
            <a:off x="-6173638" y="205021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dirty="0"/>
          </a:p>
        </p:txBody>
      </p:sp>
      <p:sp>
        <p:nvSpPr>
          <p:cNvPr id="6" name="TextBox 5">
            <a:extLst>
              <a:ext uri="{FF2B5EF4-FFF2-40B4-BE49-F238E27FC236}">
                <a16:creationId xmlns:a16="http://schemas.microsoft.com/office/drawing/2014/main" id="{3FCEF2D2-F24A-49C7-A5A1-F5CE40FD56A8}"/>
              </a:ext>
            </a:extLst>
          </p:cNvPr>
          <p:cNvSpPr txBox="1"/>
          <p:nvPr/>
        </p:nvSpPr>
        <p:spPr>
          <a:xfrm>
            <a:off x="4968815" y="598098"/>
            <a:ext cx="2743200" cy="2677656"/>
          </a:xfrm>
          <a:prstGeom prst="rect">
            <a:avLst/>
          </a:prstGeom>
          <a:solidFill>
            <a:schemeClr val="tx1"/>
          </a:solid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solidFill>
                  <a:schemeClr val="bg1">
                    <a:lumMod val="75000"/>
                  </a:schemeClr>
                </a:solidFill>
                <a:latin typeface="Lucida Sans"/>
              </a:rPr>
              <a:t>Did you know that Panthers are excellent swimmers and sometimes dive in to have a dip or relax?</a:t>
            </a:r>
          </a:p>
        </p:txBody>
      </p:sp>
    </p:spTree>
    <p:extLst>
      <p:ext uri="{BB962C8B-B14F-4D97-AF65-F5344CB8AC3E}">
        <p14:creationId xmlns:p14="http://schemas.microsoft.com/office/powerpoint/2010/main" val="1292088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24E1A04-39B9-40B4-9262-CDD9ED7520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581B9858-A5E9-4EB2-830E-72BB81A847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C83B291D-F718-46F4-AF9D-812BD00323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3" descr="A cat with its mouth open&#10;&#10;Description generated with high confidence">
            <a:extLst>
              <a:ext uri="{FF2B5EF4-FFF2-40B4-BE49-F238E27FC236}">
                <a16:creationId xmlns:a16="http://schemas.microsoft.com/office/drawing/2014/main" id="{D8397EA1-45A6-4724-9762-E312C90D02AF}"/>
              </a:ext>
            </a:extLst>
          </p:cNvPr>
          <p:cNvPicPr>
            <a:picLocks noChangeAspect="1"/>
          </p:cNvPicPr>
          <p:nvPr/>
        </p:nvPicPr>
        <p:blipFill rotWithShape="1">
          <a:blip r:embed="rId2"/>
          <a:srcRect t="5731" r="2" b="13444"/>
          <a:stretch/>
        </p:blipFill>
        <p:spPr>
          <a:xfrm>
            <a:off x="-2" y="10"/>
            <a:ext cx="4578272" cy="2285990"/>
          </a:xfrm>
          <a:prstGeom prst="rect">
            <a:avLst/>
          </a:prstGeom>
        </p:spPr>
      </p:pic>
      <p:pic>
        <p:nvPicPr>
          <p:cNvPr id="9" name="Picture 10" descr="A close up of an animal&#10;&#10;Description generated with very high confidence">
            <a:extLst>
              <a:ext uri="{FF2B5EF4-FFF2-40B4-BE49-F238E27FC236}">
                <a16:creationId xmlns:a16="http://schemas.microsoft.com/office/drawing/2014/main" id="{32248CD8-E489-46F8-8383-F663809463D6}"/>
              </a:ext>
            </a:extLst>
          </p:cNvPr>
          <p:cNvPicPr>
            <a:picLocks noChangeAspect="1"/>
          </p:cNvPicPr>
          <p:nvPr/>
        </p:nvPicPr>
        <p:blipFill rotWithShape="1">
          <a:blip r:embed="rId3"/>
          <a:srcRect t="12186" r="-2" b="8402"/>
          <a:stretch/>
        </p:blipFill>
        <p:spPr>
          <a:xfrm>
            <a:off x="-140" y="2286001"/>
            <a:ext cx="4587036" cy="2285540"/>
          </a:xfrm>
          <a:prstGeom prst="rect">
            <a:avLst/>
          </a:prstGeom>
        </p:spPr>
      </p:pic>
      <p:pic>
        <p:nvPicPr>
          <p:cNvPr id="4" name="Picture 5" descr="A close up of an animal&#10;&#10;Description generated with very high confidence">
            <a:extLst>
              <a:ext uri="{FF2B5EF4-FFF2-40B4-BE49-F238E27FC236}">
                <a16:creationId xmlns:a16="http://schemas.microsoft.com/office/drawing/2014/main" id="{18806205-79E1-40F8-AFA1-9CA124F5B466}"/>
              </a:ext>
            </a:extLst>
          </p:cNvPr>
          <p:cNvPicPr>
            <a:picLocks noChangeAspect="1"/>
          </p:cNvPicPr>
          <p:nvPr/>
        </p:nvPicPr>
        <p:blipFill rotWithShape="1">
          <a:blip r:embed="rId4"/>
          <a:srcRect t="21229" r="-1" b="22625"/>
          <a:stretch/>
        </p:blipFill>
        <p:spPr>
          <a:xfrm>
            <a:off x="2" y="4572000"/>
            <a:ext cx="4560199" cy="2286000"/>
          </a:xfrm>
          <a:prstGeom prst="rect">
            <a:avLst/>
          </a:prstGeom>
        </p:spPr>
      </p:pic>
      <p:sp>
        <p:nvSpPr>
          <p:cNvPr id="37" name="Rectangle 36">
            <a:extLst>
              <a:ext uri="{FF2B5EF4-FFF2-40B4-BE49-F238E27FC236}">
                <a16:creationId xmlns:a16="http://schemas.microsoft.com/office/drawing/2014/main" id="{7B34D440-E359-4CB9-B8E8-81977A8603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0517" y="-460"/>
            <a:ext cx="9144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1B8F5A0E-5428-4604-A0F3-2224BE8709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 y="2240510"/>
            <a:ext cx="4581144"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40">
            <a:extLst>
              <a:ext uri="{FF2B5EF4-FFF2-40B4-BE49-F238E27FC236}">
                <a16:creationId xmlns:a16="http://schemas.microsoft.com/office/drawing/2014/main" id="{1C3A0919-B9D6-44E1-A436-5307E792DB1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 y="4503305"/>
            <a:ext cx="4581144"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D288FC14-B788-4FBC-9C5E-BC4892F579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06" y="0"/>
            <a:ext cx="7571045" cy="6858000"/>
          </a:xfrm>
          <a:prstGeom prst="rect">
            <a:avLst/>
          </a:prstGeom>
          <a:solidFill>
            <a:srgbClr val="465359"/>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A81A1E-4C6B-4AE0-92E9-B2DF42D687D1}"/>
              </a:ext>
            </a:extLst>
          </p:cNvPr>
          <p:cNvSpPr>
            <a:spLocks noGrp="1"/>
          </p:cNvSpPr>
          <p:nvPr>
            <p:ph type="title"/>
          </p:nvPr>
        </p:nvSpPr>
        <p:spPr>
          <a:xfrm>
            <a:off x="5003424" y="1952525"/>
            <a:ext cx="6400367" cy="1431399"/>
          </a:xfrm>
        </p:spPr>
        <p:txBody>
          <a:bodyPr vert="horz" lIns="91440" tIns="45720" rIns="91440" bIns="45720" rtlCol="0" anchor="ctr">
            <a:normAutofit/>
          </a:bodyPr>
          <a:lstStyle/>
          <a:p>
            <a:r>
              <a:rPr lang="en-US" b="0" u="sng" kern="1200" cap="all" dirty="0">
                <a:solidFill>
                  <a:srgbClr val="FFFFFF"/>
                </a:solidFill>
                <a:latin typeface="+mj-lt"/>
                <a:ea typeface="+mj-ea"/>
                <a:cs typeface="+mj-cs"/>
              </a:rPr>
              <a:t>Jaguar</a:t>
            </a:r>
          </a:p>
        </p:txBody>
      </p:sp>
      <p:sp>
        <p:nvSpPr>
          <p:cNvPr id="7" name="TextBox 6">
            <a:extLst>
              <a:ext uri="{FF2B5EF4-FFF2-40B4-BE49-F238E27FC236}">
                <a16:creationId xmlns:a16="http://schemas.microsoft.com/office/drawing/2014/main" id="{63D485F0-44ED-4C56-92BC-12EB58169ECA}"/>
              </a:ext>
            </a:extLst>
          </p:cNvPr>
          <p:cNvSpPr txBox="1"/>
          <p:nvPr/>
        </p:nvSpPr>
        <p:spPr>
          <a:xfrm>
            <a:off x="4747515" y="2323923"/>
            <a:ext cx="6397545" cy="406167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defTabSz="457200">
              <a:spcBef>
                <a:spcPct val="20000"/>
              </a:spcBef>
              <a:spcAft>
                <a:spcPts val="600"/>
              </a:spcAft>
              <a:buClr>
                <a:schemeClr val="accent1"/>
              </a:buClr>
              <a:buSzPct val="92000"/>
              <a:buFont typeface="Wingdings 2" panose="05020102010507070707" pitchFamily="18" charset="2"/>
              <a:buChar char=""/>
            </a:pPr>
            <a:r>
              <a:rPr lang="en-US" sz="2800" dirty="0">
                <a:solidFill>
                  <a:srgbClr val="FFFFFF"/>
                </a:solidFill>
                <a:latin typeface="MS PGothic"/>
                <a:ea typeface="MS PGothic"/>
              </a:rPr>
              <a:t>Jaguars lounge all day but hunt at night. Jaguars love to swim in rivers and lakes and wave their tails over water to attract fish. This big cats native South American word for Jaguar is "</a:t>
            </a:r>
            <a:r>
              <a:rPr lang="en-US" sz="2800" dirty="0" err="1">
                <a:solidFill>
                  <a:srgbClr val="FFFFFF"/>
                </a:solidFill>
                <a:latin typeface="MS PGothic"/>
                <a:ea typeface="MS PGothic"/>
              </a:rPr>
              <a:t>Yaguara</a:t>
            </a:r>
            <a:r>
              <a:rPr lang="en-US" sz="2800" dirty="0">
                <a:solidFill>
                  <a:srgbClr val="FFFFFF"/>
                </a:solidFill>
                <a:latin typeface="MS PGothic"/>
                <a:ea typeface="MS PGothic"/>
              </a:rPr>
              <a:t>".</a:t>
            </a:r>
          </a:p>
        </p:txBody>
      </p:sp>
      <p:sp>
        <p:nvSpPr>
          <p:cNvPr id="8" name="Rectangle: Folded Corner 7">
            <a:extLst>
              <a:ext uri="{FF2B5EF4-FFF2-40B4-BE49-F238E27FC236}">
                <a16:creationId xmlns:a16="http://schemas.microsoft.com/office/drawing/2014/main" id="{06A87121-08C4-45DE-832F-0BE2B8EAB353}"/>
              </a:ext>
            </a:extLst>
          </p:cNvPr>
          <p:cNvSpPr/>
          <p:nvPr/>
        </p:nvSpPr>
        <p:spPr>
          <a:xfrm>
            <a:off x="9893601" y="-5212"/>
            <a:ext cx="2199733" cy="3047999"/>
          </a:xfrm>
          <a:prstGeom prst="foldedCorner">
            <a:avLst/>
          </a:prstGeom>
          <a:solidFill>
            <a:srgbClr val="D6953A"/>
          </a:solidFill>
          <a:ln>
            <a:solidFill>
              <a:srgbClr val="FCFF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000" dirty="0"/>
              <a:t>Did you know that Black Jaguars have Jaguar print sometimes called Panther but they are not a Panther?</a:t>
            </a:r>
            <a:endParaRPr lang="en-US" sz="2000"/>
          </a:p>
        </p:txBody>
      </p:sp>
    </p:spTree>
    <p:extLst>
      <p:ext uri="{BB962C8B-B14F-4D97-AF65-F5344CB8AC3E}">
        <p14:creationId xmlns:p14="http://schemas.microsoft.com/office/powerpoint/2010/main" val="37884001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77F2BB43-1E8B-40A7-9733-9AEE76BFE2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11">
            <a:extLst>
              <a:ext uri="{FF2B5EF4-FFF2-40B4-BE49-F238E27FC236}">
                <a16:creationId xmlns:a16="http://schemas.microsoft.com/office/drawing/2014/main" id="{2F2499BD-C67D-4CD4-9747-4DCC7EF1FC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13">
            <a:extLst>
              <a:ext uri="{FF2B5EF4-FFF2-40B4-BE49-F238E27FC236}">
                <a16:creationId xmlns:a16="http://schemas.microsoft.com/office/drawing/2014/main" id="{80D02CAC-A533-4E24-84A6-B3171E16A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5">
            <a:extLst>
              <a:ext uri="{FF2B5EF4-FFF2-40B4-BE49-F238E27FC236}">
                <a16:creationId xmlns:a16="http://schemas.microsoft.com/office/drawing/2014/main" id="{44DBAF48-B17B-4AA7-9E99-4EC0C99058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3" descr="A close up of a tiger&#10;&#10;Description generated with very high confidence">
            <a:extLst>
              <a:ext uri="{FF2B5EF4-FFF2-40B4-BE49-F238E27FC236}">
                <a16:creationId xmlns:a16="http://schemas.microsoft.com/office/drawing/2014/main" id="{0DEB2B4A-6728-49A6-AC51-7A5875839D33}"/>
              </a:ext>
            </a:extLst>
          </p:cNvPr>
          <p:cNvPicPr>
            <a:picLocks noChangeAspect="1"/>
          </p:cNvPicPr>
          <p:nvPr/>
        </p:nvPicPr>
        <p:blipFill rotWithShape="1">
          <a:blip r:embed="rId3"/>
          <a:srcRect l="24812" r="30220" b="-1"/>
          <a:stretch/>
        </p:blipFill>
        <p:spPr>
          <a:xfrm>
            <a:off x="143774" y="71896"/>
            <a:ext cx="4637078" cy="6857530"/>
          </a:xfrm>
          <a:prstGeom prst="rect">
            <a:avLst/>
          </a:prstGeom>
        </p:spPr>
      </p:pic>
      <p:pic>
        <p:nvPicPr>
          <p:cNvPr id="5" name="Picture 5" descr="A tiger lying in the grass&#10;&#10;Description generated with very high confidence">
            <a:extLst>
              <a:ext uri="{FF2B5EF4-FFF2-40B4-BE49-F238E27FC236}">
                <a16:creationId xmlns:a16="http://schemas.microsoft.com/office/drawing/2014/main" id="{BBE2ABE2-CE12-42E0-BFA5-275939FA9B7F}"/>
              </a:ext>
            </a:extLst>
          </p:cNvPr>
          <p:cNvPicPr>
            <a:picLocks noChangeAspect="1"/>
          </p:cNvPicPr>
          <p:nvPr/>
        </p:nvPicPr>
        <p:blipFill rotWithShape="1">
          <a:blip r:embed="rId4"/>
          <a:srcRect b="4781"/>
          <a:stretch/>
        </p:blipFill>
        <p:spPr>
          <a:xfrm>
            <a:off x="4628829" y="10"/>
            <a:ext cx="7563171" cy="4266944"/>
          </a:xfrm>
          <a:prstGeom prst="rect">
            <a:avLst/>
          </a:prstGeom>
        </p:spPr>
      </p:pic>
      <p:sp>
        <p:nvSpPr>
          <p:cNvPr id="13" name="Rectangle 17">
            <a:extLst>
              <a:ext uri="{FF2B5EF4-FFF2-40B4-BE49-F238E27FC236}">
                <a16:creationId xmlns:a16="http://schemas.microsoft.com/office/drawing/2014/main" id="{457E30F7-3253-4621-AB18-6A383D3A38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498" y="4267831"/>
            <a:ext cx="7552502" cy="2590169"/>
          </a:xfrm>
          <a:prstGeom prst="rect">
            <a:avLst/>
          </a:prstGeom>
          <a:solidFill>
            <a:srgbClr val="465359"/>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A493011-7294-4490-A68D-915DB73AEDFD}"/>
              </a:ext>
            </a:extLst>
          </p:cNvPr>
          <p:cNvSpPr>
            <a:spLocks noGrp="1"/>
          </p:cNvSpPr>
          <p:nvPr>
            <p:ph type="title"/>
          </p:nvPr>
        </p:nvSpPr>
        <p:spPr>
          <a:xfrm>
            <a:off x="4787917" y="4398594"/>
            <a:ext cx="1372976" cy="635341"/>
          </a:xfrm>
          <a:solidFill>
            <a:srgbClr val="F0B33A"/>
          </a:solidFill>
          <a:ln>
            <a:solidFill>
              <a:schemeClr val="tx1"/>
            </a:solidFill>
          </a:ln>
        </p:spPr>
        <p:txBody>
          <a:bodyPr vert="horz" lIns="91440" tIns="45720" rIns="91440" bIns="45720" rtlCol="0" anchor="b">
            <a:normAutofit fontScale="90000"/>
          </a:bodyPr>
          <a:lstStyle/>
          <a:p>
            <a:r>
              <a:rPr lang="en-US" sz="3600" u="sng" dirty="0">
                <a:solidFill>
                  <a:schemeClr val="tx1"/>
                </a:solidFill>
              </a:rPr>
              <a:t>tiger</a:t>
            </a:r>
          </a:p>
        </p:txBody>
      </p:sp>
      <p:sp>
        <p:nvSpPr>
          <p:cNvPr id="22" name="Rectangle 21">
            <a:extLst>
              <a:ext uri="{FF2B5EF4-FFF2-40B4-BE49-F238E27FC236}">
                <a16:creationId xmlns:a16="http://schemas.microsoft.com/office/drawing/2014/main" id="{51F966F2-031A-4EA8-B214-62BED34FFED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1359" y="-460"/>
            <a:ext cx="9144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18F1972-A42D-4839-AEEC-A1A3750FB05E}"/>
              </a:ext>
            </a:extLst>
          </p:cNvPr>
          <p:cNvSpPr txBox="1"/>
          <p:nvPr/>
        </p:nvSpPr>
        <p:spPr>
          <a:xfrm>
            <a:off x="4853796" y="5026326"/>
            <a:ext cx="6912633"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solidFill>
                  <a:srgbClr val="F0B33A"/>
                </a:solidFill>
                <a:latin typeface="Book Antiqua"/>
              </a:rPr>
              <a:t>T</a:t>
            </a:r>
            <a:r>
              <a:rPr lang="en-GB" sz="2800" dirty="0">
                <a:latin typeface="Book Antiqua"/>
              </a:rPr>
              <a:t>i</a:t>
            </a:r>
            <a:r>
              <a:rPr lang="en-GB" sz="2800" dirty="0">
                <a:solidFill>
                  <a:srgbClr val="F0B33A"/>
                </a:solidFill>
                <a:latin typeface="Book Antiqua"/>
              </a:rPr>
              <a:t>g</a:t>
            </a:r>
            <a:r>
              <a:rPr lang="en-GB" sz="2800" dirty="0">
                <a:latin typeface="Book Antiqua"/>
              </a:rPr>
              <a:t>e</a:t>
            </a:r>
            <a:r>
              <a:rPr lang="en-GB" sz="2800" dirty="0">
                <a:solidFill>
                  <a:srgbClr val="F0B33A"/>
                </a:solidFill>
                <a:latin typeface="Book Antiqua"/>
              </a:rPr>
              <a:t>r</a:t>
            </a:r>
            <a:r>
              <a:rPr lang="en-GB" sz="2800" dirty="0">
                <a:latin typeface="Book Antiqua"/>
              </a:rPr>
              <a:t>s</a:t>
            </a:r>
            <a:r>
              <a:rPr lang="en-GB" sz="2800" dirty="0">
                <a:solidFill>
                  <a:srgbClr val="F0B33A"/>
                </a:solidFill>
                <a:latin typeface="Book Antiqua"/>
              </a:rPr>
              <a:t> a</a:t>
            </a:r>
            <a:r>
              <a:rPr lang="en-GB" sz="2800" dirty="0">
                <a:latin typeface="Book Antiqua"/>
              </a:rPr>
              <a:t>r</a:t>
            </a:r>
            <a:r>
              <a:rPr lang="en-GB" sz="2800" dirty="0">
                <a:solidFill>
                  <a:srgbClr val="F0B33A"/>
                </a:solidFill>
                <a:latin typeface="Book Antiqua"/>
              </a:rPr>
              <a:t>e</a:t>
            </a:r>
            <a:r>
              <a:rPr lang="en-GB" sz="2800" dirty="0">
                <a:latin typeface="Book Antiqua"/>
              </a:rPr>
              <a:t> c</a:t>
            </a:r>
            <a:r>
              <a:rPr lang="en-GB" sz="2800" dirty="0">
                <a:solidFill>
                  <a:srgbClr val="F0B33A"/>
                </a:solidFill>
                <a:latin typeface="Book Antiqua"/>
              </a:rPr>
              <a:t>a</a:t>
            </a:r>
            <a:r>
              <a:rPr lang="en-GB" sz="2800" dirty="0">
                <a:latin typeface="Book Antiqua"/>
              </a:rPr>
              <a:t>p</a:t>
            </a:r>
            <a:r>
              <a:rPr lang="en-GB" sz="2800" dirty="0">
                <a:solidFill>
                  <a:srgbClr val="F0B33A"/>
                </a:solidFill>
                <a:latin typeface="Book Antiqua"/>
              </a:rPr>
              <a:t>a</a:t>
            </a:r>
            <a:r>
              <a:rPr lang="en-GB" sz="2800" dirty="0">
                <a:latin typeface="Book Antiqua"/>
              </a:rPr>
              <a:t>b</a:t>
            </a:r>
            <a:r>
              <a:rPr lang="en-GB" sz="2800" dirty="0">
                <a:solidFill>
                  <a:srgbClr val="F0B33A"/>
                </a:solidFill>
                <a:latin typeface="Book Antiqua"/>
              </a:rPr>
              <a:t>l</a:t>
            </a:r>
            <a:r>
              <a:rPr lang="en-GB" sz="2800" dirty="0">
                <a:latin typeface="Book Antiqua"/>
              </a:rPr>
              <a:t>e</a:t>
            </a:r>
            <a:r>
              <a:rPr lang="en-GB" sz="2800" dirty="0">
                <a:solidFill>
                  <a:srgbClr val="F0B33A"/>
                </a:solidFill>
                <a:latin typeface="Book Antiqua"/>
              </a:rPr>
              <a:t> o</a:t>
            </a:r>
            <a:r>
              <a:rPr lang="en-GB" sz="2800" dirty="0">
                <a:latin typeface="Book Antiqua"/>
              </a:rPr>
              <a:t>f</a:t>
            </a:r>
            <a:r>
              <a:rPr lang="en-GB" sz="2800" dirty="0">
                <a:solidFill>
                  <a:srgbClr val="F0B33A"/>
                </a:solidFill>
                <a:latin typeface="Book Antiqua"/>
              </a:rPr>
              <a:t> e</a:t>
            </a:r>
            <a:r>
              <a:rPr lang="en-GB" sz="2800" dirty="0">
                <a:latin typeface="Book Antiqua"/>
              </a:rPr>
              <a:t>a</a:t>
            </a:r>
            <a:r>
              <a:rPr lang="en-GB" sz="2800" dirty="0">
                <a:solidFill>
                  <a:srgbClr val="F0B33A"/>
                </a:solidFill>
                <a:latin typeface="Book Antiqua"/>
              </a:rPr>
              <a:t>t</a:t>
            </a:r>
            <a:r>
              <a:rPr lang="en-GB" sz="2800" dirty="0">
                <a:latin typeface="Book Antiqua"/>
              </a:rPr>
              <a:t>i</a:t>
            </a:r>
            <a:r>
              <a:rPr lang="en-GB" sz="2800" dirty="0">
                <a:solidFill>
                  <a:srgbClr val="F0B33A"/>
                </a:solidFill>
                <a:latin typeface="Book Antiqua"/>
              </a:rPr>
              <a:t>n</a:t>
            </a:r>
            <a:r>
              <a:rPr lang="en-GB" sz="2800" dirty="0">
                <a:latin typeface="Book Antiqua"/>
              </a:rPr>
              <a:t>g</a:t>
            </a:r>
            <a:r>
              <a:rPr lang="en-GB" sz="2800" dirty="0">
                <a:solidFill>
                  <a:srgbClr val="F0B33A"/>
                </a:solidFill>
                <a:latin typeface="Book Antiqua"/>
              </a:rPr>
              <a:t> a</a:t>
            </a:r>
            <a:r>
              <a:rPr lang="en-GB" sz="2800" dirty="0">
                <a:latin typeface="Book Antiqua"/>
              </a:rPr>
              <a:t>r</a:t>
            </a:r>
            <a:r>
              <a:rPr lang="en-GB" sz="2800" dirty="0">
                <a:solidFill>
                  <a:srgbClr val="F0B33A"/>
                </a:solidFill>
                <a:latin typeface="Book Antiqua"/>
              </a:rPr>
              <a:t>o</a:t>
            </a:r>
            <a:r>
              <a:rPr lang="en-GB" sz="2800" dirty="0">
                <a:latin typeface="Book Antiqua"/>
              </a:rPr>
              <a:t>u</a:t>
            </a:r>
            <a:r>
              <a:rPr lang="en-GB" sz="2800" dirty="0">
                <a:solidFill>
                  <a:srgbClr val="F0B33A"/>
                </a:solidFill>
                <a:latin typeface="Book Antiqua"/>
              </a:rPr>
              <a:t>n</a:t>
            </a:r>
            <a:r>
              <a:rPr lang="en-GB" sz="2800" dirty="0">
                <a:latin typeface="Book Antiqua"/>
              </a:rPr>
              <a:t>d</a:t>
            </a:r>
            <a:r>
              <a:rPr lang="en-GB" sz="2800" dirty="0">
                <a:solidFill>
                  <a:srgbClr val="F0B33A"/>
                </a:solidFill>
                <a:latin typeface="Book Antiqua"/>
              </a:rPr>
              <a:t> 5 </a:t>
            </a:r>
            <a:r>
              <a:rPr lang="en-GB" sz="2800" dirty="0">
                <a:latin typeface="Book Antiqua"/>
              </a:rPr>
              <a:t>k</a:t>
            </a:r>
            <a:r>
              <a:rPr lang="en-GB" sz="2800" dirty="0">
                <a:solidFill>
                  <a:srgbClr val="F0B33A"/>
                </a:solidFill>
                <a:latin typeface="Book Antiqua"/>
              </a:rPr>
              <a:t>i</a:t>
            </a:r>
            <a:r>
              <a:rPr lang="en-GB" sz="2800" dirty="0">
                <a:latin typeface="Book Antiqua"/>
              </a:rPr>
              <a:t>l</a:t>
            </a:r>
            <a:r>
              <a:rPr lang="en-GB" sz="2800" dirty="0">
                <a:solidFill>
                  <a:srgbClr val="F0B33A"/>
                </a:solidFill>
                <a:latin typeface="Book Antiqua"/>
              </a:rPr>
              <a:t>o</a:t>
            </a:r>
            <a:r>
              <a:rPr lang="en-GB" sz="2800" dirty="0">
                <a:latin typeface="Book Antiqua"/>
              </a:rPr>
              <a:t>g</a:t>
            </a:r>
            <a:r>
              <a:rPr lang="en-GB" sz="2800" dirty="0">
                <a:solidFill>
                  <a:srgbClr val="F0B33A"/>
                </a:solidFill>
                <a:latin typeface="Book Antiqua"/>
              </a:rPr>
              <a:t>r</a:t>
            </a:r>
            <a:r>
              <a:rPr lang="en-GB" sz="2800" dirty="0">
                <a:latin typeface="Book Antiqua"/>
              </a:rPr>
              <a:t>a</a:t>
            </a:r>
            <a:r>
              <a:rPr lang="en-GB" sz="2800" dirty="0">
                <a:solidFill>
                  <a:srgbClr val="F0B33A"/>
                </a:solidFill>
                <a:latin typeface="Book Antiqua"/>
              </a:rPr>
              <a:t>m</a:t>
            </a:r>
            <a:r>
              <a:rPr lang="en-GB" sz="2800" dirty="0">
                <a:latin typeface="Book Antiqua"/>
              </a:rPr>
              <a:t>s </a:t>
            </a:r>
            <a:r>
              <a:rPr lang="en-GB" sz="2800" dirty="0">
                <a:solidFill>
                  <a:srgbClr val="F0B33A"/>
                </a:solidFill>
                <a:latin typeface="Book Antiqua"/>
              </a:rPr>
              <a:t>o</a:t>
            </a:r>
            <a:r>
              <a:rPr lang="en-GB" sz="2800" dirty="0">
                <a:latin typeface="Book Antiqua"/>
              </a:rPr>
              <a:t>f </a:t>
            </a:r>
            <a:r>
              <a:rPr lang="en-GB" sz="2800" dirty="0">
                <a:solidFill>
                  <a:srgbClr val="F0B33A"/>
                </a:solidFill>
                <a:latin typeface="Book Antiqua"/>
              </a:rPr>
              <a:t>f</a:t>
            </a:r>
            <a:r>
              <a:rPr lang="en-GB" sz="2800" dirty="0">
                <a:latin typeface="Book Antiqua"/>
              </a:rPr>
              <a:t>o</a:t>
            </a:r>
            <a:r>
              <a:rPr lang="en-GB" sz="2800" dirty="0">
                <a:solidFill>
                  <a:srgbClr val="F0B33A"/>
                </a:solidFill>
                <a:latin typeface="Book Antiqua"/>
              </a:rPr>
              <a:t>o</a:t>
            </a:r>
            <a:r>
              <a:rPr lang="en-GB" sz="2800" dirty="0">
                <a:latin typeface="Book Antiqua"/>
              </a:rPr>
              <a:t>d</a:t>
            </a:r>
            <a:r>
              <a:rPr lang="en-GB" sz="2800" dirty="0">
                <a:solidFill>
                  <a:srgbClr val="F0B33A"/>
                </a:solidFill>
                <a:latin typeface="Book Antiqua"/>
              </a:rPr>
              <a:t> a </a:t>
            </a:r>
            <a:r>
              <a:rPr lang="en-GB" sz="2800" dirty="0">
                <a:latin typeface="Book Antiqua"/>
              </a:rPr>
              <a:t>d</a:t>
            </a:r>
            <a:r>
              <a:rPr lang="en-GB" sz="2800" dirty="0">
                <a:solidFill>
                  <a:srgbClr val="F0B33A"/>
                </a:solidFill>
                <a:latin typeface="Book Antiqua"/>
              </a:rPr>
              <a:t>a</a:t>
            </a:r>
            <a:r>
              <a:rPr lang="en-GB" sz="2800" dirty="0">
                <a:latin typeface="Book Antiqua"/>
              </a:rPr>
              <a:t>y</a:t>
            </a:r>
            <a:r>
              <a:rPr lang="en-GB" sz="2800" dirty="0">
                <a:solidFill>
                  <a:srgbClr val="F0B33A"/>
                </a:solidFill>
                <a:latin typeface="Book Antiqua"/>
              </a:rPr>
              <a:t>. </a:t>
            </a:r>
            <a:r>
              <a:rPr lang="en-GB" sz="2800" dirty="0">
                <a:latin typeface="Book Antiqua"/>
              </a:rPr>
              <a:t>T</a:t>
            </a:r>
            <a:r>
              <a:rPr lang="en-GB" sz="2800" dirty="0">
                <a:solidFill>
                  <a:srgbClr val="F0B33A"/>
                </a:solidFill>
                <a:latin typeface="Book Antiqua"/>
              </a:rPr>
              <a:t>h</a:t>
            </a:r>
            <a:r>
              <a:rPr lang="en-GB" sz="2800" dirty="0">
                <a:latin typeface="Book Antiqua"/>
              </a:rPr>
              <a:t>i</a:t>
            </a:r>
            <a:r>
              <a:rPr lang="en-GB" sz="2800" dirty="0">
                <a:solidFill>
                  <a:srgbClr val="F0B33A"/>
                </a:solidFill>
                <a:latin typeface="Book Antiqua"/>
              </a:rPr>
              <a:t>s </a:t>
            </a:r>
            <a:r>
              <a:rPr lang="en-GB" sz="2800" dirty="0">
                <a:latin typeface="Book Antiqua"/>
              </a:rPr>
              <a:t>b</a:t>
            </a:r>
            <a:r>
              <a:rPr lang="en-GB" sz="2800" dirty="0">
                <a:solidFill>
                  <a:srgbClr val="F0B33A"/>
                </a:solidFill>
                <a:latin typeface="Book Antiqua"/>
              </a:rPr>
              <a:t>i</a:t>
            </a:r>
            <a:r>
              <a:rPr lang="en-GB" sz="2800" dirty="0">
                <a:latin typeface="Book Antiqua"/>
              </a:rPr>
              <a:t>g</a:t>
            </a:r>
            <a:r>
              <a:rPr lang="en-GB" sz="2800" dirty="0">
                <a:solidFill>
                  <a:srgbClr val="F0B33A"/>
                </a:solidFill>
                <a:latin typeface="Book Antiqua"/>
              </a:rPr>
              <a:t> c</a:t>
            </a:r>
            <a:r>
              <a:rPr lang="en-GB" sz="2800" dirty="0">
                <a:solidFill>
                  <a:schemeClr val="tx2"/>
                </a:solidFill>
                <a:latin typeface="Book Antiqua"/>
              </a:rPr>
              <a:t>a</a:t>
            </a:r>
            <a:r>
              <a:rPr lang="en-GB" sz="2800" dirty="0">
                <a:solidFill>
                  <a:srgbClr val="F0B33A"/>
                </a:solidFill>
                <a:latin typeface="Book Antiqua"/>
              </a:rPr>
              <a:t>t </a:t>
            </a:r>
            <a:r>
              <a:rPr lang="en-GB" sz="2800" dirty="0">
                <a:latin typeface="Book Antiqua"/>
              </a:rPr>
              <a:t>i</a:t>
            </a:r>
            <a:r>
              <a:rPr lang="en-GB" sz="2800" dirty="0">
                <a:solidFill>
                  <a:srgbClr val="F0B33A"/>
                </a:solidFill>
                <a:latin typeface="Book Antiqua"/>
              </a:rPr>
              <a:t>s </a:t>
            </a:r>
            <a:r>
              <a:rPr lang="en-GB" sz="2800" dirty="0">
                <a:latin typeface="Book Antiqua"/>
              </a:rPr>
              <a:t>t</a:t>
            </a:r>
            <a:r>
              <a:rPr lang="en-GB" sz="2800" dirty="0">
                <a:solidFill>
                  <a:srgbClr val="F0B33A"/>
                </a:solidFill>
                <a:latin typeface="Book Antiqua"/>
              </a:rPr>
              <a:t>h</a:t>
            </a:r>
            <a:r>
              <a:rPr lang="en-GB" sz="2800" dirty="0">
                <a:latin typeface="Book Antiqua"/>
              </a:rPr>
              <a:t>e</a:t>
            </a:r>
            <a:r>
              <a:rPr lang="en-GB" sz="2800" dirty="0">
                <a:solidFill>
                  <a:srgbClr val="F0B33A"/>
                </a:solidFill>
                <a:latin typeface="Book Antiqua"/>
              </a:rPr>
              <a:t> b</a:t>
            </a:r>
            <a:r>
              <a:rPr lang="en-GB" sz="2800" dirty="0">
                <a:latin typeface="Book Antiqua"/>
              </a:rPr>
              <a:t>i</a:t>
            </a:r>
            <a:r>
              <a:rPr lang="en-GB" sz="2800" dirty="0">
                <a:solidFill>
                  <a:srgbClr val="F0B33A"/>
                </a:solidFill>
                <a:latin typeface="Book Antiqua"/>
              </a:rPr>
              <a:t>g</a:t>
            </a:r>
            <a:r>
              <a:rPr lang="en-GB" sz="2800" dirty="0">
                <a:latin typeface="Book Antiqua"/>
              </a:rPr>
              <a:t>g</a:t>
            </a:r>
            <a:r>
              <a:rPr lang="en-GB" sz="2800" dirty="0">
                <a:solidFill>
                  <a:srgbClr val="F0B33A"/>
                </a:solidFill>
                <a:latin typeface="Book Antiqua"/>
              </a:rPr>
              <a:t>e</a:t>
            </a:r>
            <a:r>
              <a:rPr lang="en-GB" sz="2800" dirty="0">
                <a:latin typeface="Book Antiqua"/>
              </a:rPr>
              <a:t>s</a:t>
            </a:r>
            <a:r>
              <a:rPr lang="en-GB" sz="2800" dirty="0">
                <a:solidFill>
                  <a:srgbClr val="F0B33A"/>
                </a:solidFill>
                <a:latin typeface="Book Antiqua"/>
              </a:rPr>
              <a:t>t </a:t>
            </a:r>
            <a:r>
              <a:rPr lang="en-GB" sz="2800" dirty="0" smtClean="0">
                <a:latin typeface="Book Antiqua"/>
              </a:rPr>
              <a:t>of the </a:t>
            </a:r>
            <a:r>
              <a:rPr lang="en-GB" sz="2800" dirty="0">
                <a:latin typeface="Book Antiqua"/>
              </a:rPr>
              <a:t>c</a:t>
            </a:r>
            <a:r>
              <a:rPr lang="en-GB" sz="2800" dirty="0">
                <a:solidFill>
                  <a:srgbClr val="F0B33A"/>
                </a:solidFill>
                <a:latin typeface="Book Antiqua"/>
              </a:rPr>
              <a:t>a</a:t>
            </a:r>
            <a:r>
              <a:rPr lang="en-GB" sz="2800" dirty="0">
                <a:latin typeface="Book Antiqua"/>
              </a:rPr>
              <a:t>t</a:t>
            </a:r>
            <a:r>
              <a:rPr lang="en-GB" sz="2800" dirty="0">
                <a:solidFill>
                  <a:srgbClr val="F0B33A"/>
                </a:solidFill>
                <a:latin typeface="Book Antiqua"/>
              </a:rPr>
              <a:t> s</a:t>
            </a:r>
            <a:r>
              <a:rPr lang="en-GB" sz="2800" dirty="0">
                <a:latin typeface="Book Antiqua"/>
              </a:rPr>
              <a:t>p</a:t>
            </a:r>
            <a:r>
              <a:rPr lang="en-GB" sz="2800" dirty="0">
                <a:solidFill>
                  <a:srgbClr val="F0B33A"/>
                </a:solidFill>
                <a:latin typeface="Book Antiqua"/>
              </a:rPr>
              <a:t>e</a:t>
            </a:r>
            <a:r>
              <a:rPr lang="en-GB" sz="2800" dirty="0">
                <a:latin typeface="Book Antiqua"/>
              </a:rPr>
              <a:t>c</a:t>
            </a:r>
            <a:r>
              <a:rPr lang="en-GB" sz="2800" dirty="0">
                <a:solidFill>
                  <a:srgbClr val="F0B33A"/>
                </a:solidFill>
                <a:latin typeface="Book Antiqua"/>
              </a:rPr>
              <a:t>i</a:t>
            </a:r>
            <a:r>
              <a:rPr lang="en-GB" sz="2800" dirty="0">
                <a:latin typeface="Book Antiqua"/>
              </a:rPr>
              <a:t>e</a:t>
            </a:r>
            <a:r>
              <a:rPr lang="en-GB" sz="2800" dirty="0">
                <a:solidFill>
                  <a:srgbClr val="F0B33A"/>
                </a:solidFill>
                <a:latin typeface="Book Antiqua"/>
              </a:rPr>
              <a:t>s </a:t>
            </a:r>
            <a:r>
              <a:rPr lang="en-GB" sz="2800" dirty="0">
                <a:latin typeface="Book Antiqua"/>
              </a:rPr>
              <a:t>a</a:t>
            </a:r>
            <a:r>
              <a:rPr lang="en-GB" sz="2800" dirty="0">
                <a:solidFill>
                  <a:srgbClr val="F0B33A"/>
                </a:solidFill>
                <a:latin typeface="Book Antiqua"/>
              </a:rPr>
              <a:t>n</a:t>
            </a:r>
            <a:r>
              <a:rPr lang="en-GB" sz="2800" dirty="0">
                <a:latin typeface="Book Antiqua"/>
              </a:rPr>
              <a:t>d</a:t>
            </a:r>
            <a:r>
              <a:rPr lang="en-GB" sz="2800" dirty="0">
                <a:solidFill>
                  <a:srgbClr val="F0B33A"/>
                </a:solidFill>
                <a:latin typeface="Book Antiqua"/>
              </a:rPr>
              <a:t> i</a:t>
            </a:r>
            <a:r>
              <a:rPr lang="en-GB" sz="2800" dirty="0">
                <a:latin typeface="Book Antiqua"/>
              </a:rPr>
              <a:t>s </a:t>
            </a:r>
            <a:r>
              <a:rPr lang="en-GB" sz="2800" dirty="0">
                <a:solidFill>
                  <a:srgbClr val="F0B33A"/>
                </a:solidFill>
                <a:latin typeface="Book Antiqua"/>
              </a:rPr>
              <a:t>a </a:t>
            </a:r>
            <a:r>
              <a:rPr lang="en-GB" sz="2800" dirty="0">
                <a:latin typeface="Book Antiqua"/>
              </a:rPr>
              <a:t>m</a:t>
            </a:r>
            <a:r>
              <a:rPr lang="en-GB" sz="2800" dirty="0">
                <a:solidFill>
                  <a:srgbClr val="F0B33A"/>
                </a:solidFill>
                <a:latin typeface="Book Antiqua"/>
              </a:rPr>
              <a:t>e</a:t>
            </a:r>
            <a:r>
              <a:rPr lang="en-GB" sz="2800" dirty="0">
                <a:latin typeface="Book Antiqua"/>
              </a:rPr>
              <a:t>m</a:t>
            </a:r>
            <a:r>
              <a:rPr lang="en-GB" sz="2800" dirty="0">
                <a:solidFill>
                  <a:srgbClr val="F0B33A"/>
                </a:solidFill>
                <a:latin typeface="Book Antiqua"/>
              </a:rPr>
              <a:t>b</a:t>
            </a:r>
            <a:r>
              <a:rPr lang="en-GB" sz="2800" dirty="0">
                <a:latin typeface="Book Antiqua"/>
              </a:rPr>
              <a:t>e</a:t>
            </a:r>
            <a:r>
              <a:rPr lang="en-GB" sz="2800" dirty="0">
                <a:solidFill>
                  <a:srgbClr val="F0B33A"/>
                </a:solidFill>
                <a:latin typeface="Book Antiqua"/>
              </a:rPr>
              <a:t>r </a:t>
            </a:r>
            <a:r>
              <a:rPr lang="en-GB" sz="2800" dirty="0">
                <a:latin typeface="Book Antiqua"/>
              </a:rPr>
              <a:t>o</a:t>
            </a:r>
            <a:r>
              <a:rPr lang="en-GB" sz="2800" dirty="0">
                <a:solidFill>
                  <a:srgbClr val="F0B33A"/>
                </a:solidFill>
                <a:latin typeface="Book Antiqua"/>
              </a:rPr>
              <a:t>f </a:t>
            </a:r>
            <a:r>
              <a:rPr lang="en-GB" sz="2800" dirty="0">
                <a:latin typeface="Book Antiqua"/>
              </a:rPr>
              <a:t>t</a:t>
            </a:r>
            <a:r>
              <a:rPr lang="en-GB" sz="2800" dirty="0">
                <a:solidFill>
                  <a:srgbClr val="F0B33A"/>
                </a:solidFill>
                <a:latin typeface="Book Antiqua"/>
              </a:rPr>
              <a:t>h</a:t>
            </a:r>
            <a:r>
              <a:rPr lang="en-GB" sz="2800" dirty="0">
                <a:latin typeface="Book Antiqua"/>
              </a:rPr>
              <a:t>e</a:t>
            </a:r>
            <a:r>
              <a:rPr lang="en-GB" sz="2800" dirty="0">
                <a:solidFill>
                  <a:srgbClr val="F0B33A"/>
                </a:solidFill>
                <a:latin typeface="Book Antiqua"/>
              </a:rPr>
              <a:t> g</a:t>
            </a:r>
            <a:r>
              <a:rPr lang="en-GB" sz="2800" dirty="0">
                <a:latin typeface="Book Antiqua"/>
              </a:rPr>
              <a:t>e</a:t>
            </a:r>
            <a:r>
              <a:rPr lang="en-GB" sz="2800" dirty="0">
                <a:solidFill>
                  <a:srgbClr val="F0B33A"/>
                </a:solidFill>
                <a:latin typeface="Book Antiqua"/>
              </a:rPr>
              <a:t>n</a:t>
            </a:r>
            <a:r>
              <a:rPr lang="en-GB" sz="2800" dirty="0">
                <a:latin typeface="Book Antiqua"/>
              </a:rPr>
              <a:t>u</a:t>
            </a:r>
            <a:r>
              <a:rPr lang="en-GB" sz="2800" dirty="0">
                <a:solidFill>
                  <a:srgbClr val="F0B33A"/>
                </a:solidFill>
                <a:latin typeface="Book Antiqua"/>
              </a:rPr>
              <a:t>s </a:t>
            </a:r>
            <a:r>
              <a:rPr lang="en-GB" sz="2800" dirty="0">
                <a:latin typeface="Book Antiqua"/>
              </a:rPr>
              <a:t>P</a:t>
            </a:r>
            <a:r>
              <a:rPr lang="en-GB" sz="2800" dirty="0">
                <a:solidFill>
                  <a:srgbClr val="F0B33A"/>
                </a:solidFill>
                <a:latin typeface="Book Antiqua"/>
              </a:rPr>
              <a:t>a</a:t>
            </a:r>
            <a:r>
              <a:rPr lang="en-GB" sz="2800" dirty="0">
                <a:latin typeface="Book Antiqua"/>
              </a:rPr>
              <a:t>n</a:t>
            </a:r>
            <a:r>
              <a:rPr lang="en-GB" sz="2800" dirty="0">
                <a:solidFill>
                  <a:srgbClr val="F0B33A"/>
                </a:solidFill>
                <a:latin typeface="Book Antiqua"/>
              </a:rPr>
              <a:t>t</a:t>
            </a:r>
            <a:r>
              <a:rPr lang="en-GB" sz="2800" dirty="0">
                <a:latin typeface="Book Antiqua"/>
              </a:rPr>
              <a:t>h</a:t>
            </a:r>
            <a:r>
              <a:rPr lang="en-GB" sz="2800" dirty="0">
                <a:solidFill>
                  <a:srgbClr val="F0B33A"/>
                </a:solidFill>
                <a:latin typeface="Book Antiqua"/>
              </a:rPr>
              <a:t>e</a:t>
            </a:r>
            <a:r>
              <a:rPr lang="en-GB" sz="2800" dirty="0">
                <a:latin typeface="Book Antiqua"/>
              </a:rPr>
              <a:t>r</a:t>
            </a:r>
            <a:r>
              <a:rPr lang="en-GB" sz="2800" dirty="0">
                <a:solidFill>
                  <a:srgbClr val="F0B33A"/>
                </a:solidFill>
                <a:latin typeface="Book Antiqua"/>
              </a:rPr>
              <a:t>a</a:t>
            </a:r>
            <a:r>
              <a:rPr lang="en-GB" sz="2000" dirty="0">
                <a:latin typeface="Book Antiqua"/>
              </a:rPr>
              <a:t>. </a:t>
            </a:r>
          </a:p>
        </p:txBody>
      </p:sp>
      <p:sp>
        <p:nvSpPr>
          <p:cNvPr id="6" name="Rectangle: Bevelled 5">
            <a:extLst>
              <a:ext uri="{FF2B5EF4-FFF2-40B4-BE49-F238E27FC236}">
                <a16:creationId xmlns:a16="http://schemas.microsoft.com/office/drawing/2014/main" id="{C7EA7912-37D6-4FB2-B9DB-D2A8E797B45F}"/>
              </a:ext>
            </a:extLst>
          </p:cNvPr>
          <p:cNvSpPr/>
          <p:nvPr/>
        </p:nvSpPr>
        <p:spPr>
          <a:xfrm>
            <a:off x="3460421" y="2666"/>
            <a:ext cx="2688565" cy="3752489"/>
          </a:xfrm>
          <a:prstGeom prst="bevel">
            <a:avLst/>
          </a:prstGeom>
          <a:solidFill>
            <a:schemeClr val="tx1"/>
          </a:solidFill>
          <a:ln>
            <a:solidFill>
              <a:srgbClr val="F0B3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0B33A"/>
                </a:solidFill>
              </a:rPr>
              <a:t>Did you know that Tigers like to go to a lagoon to have a dip or to bathe?</a:t>
            </a:r>
          </a:p>
        </p:txBody>
      </p:sp>
    </p:spTree>
    <p:extLst>
      <p:ext uri="{BB962C8B-B14F-4D97-AF65-F5344CB8AC3E}">
        <p14:creationId xmlns:p14="http://schemas.microsoft.com/office/powerpoint/2010/main" val="29371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8" name="Rectangle 107">
            <a:extLst>
              <a:ext uri="{FF2B5EF4-FFF2-40B4-BE49-F238E27FC236}">
                <a16:creationId xmlns:a16="http://schemas.microsoft.com/office/drawing/2014/main" id="{77F2BB43-1E8B-40A7-9733-9AEE76BFE2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0" name="Rectangle 109">
            <a:extLst>
              <a:ext uri="{FF2B5EF4-FFF2-40B4-BE49-F238E27FC236}">
                <a16:creationId xmlns:a16="http://schemas.microsoft.com/office/drawing/2014/main" id="{2F2499BD-C67D-4CD4-9747-4DCC7EF1FC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2" name="Rectangle 111">
            <a:extLst>
              <a:ext uri="{FF2B5EF4-FFF2-40B4-BE49-F238E27FC236}">
                <a16:creationId xmlns:a16="http://schemas.microsoft.com/office/drawing/2014/main" id="{80D02CAC-A533-4E24-84A6-B3171E16A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4" name="Rectangle 113">
            <a:extLst>
              <a:ext uri="{FF2B5EF4-FFF2-40B4-BE49-F238E27FC236}">
                <a16:creationId xmlns:a16="http://schemas.microsoft.com/office/drawing/2014/main" id="{44DBAF48-B17B-4AA7-9E99-4EC0C99058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6" name="Rectangle 115">
            <a:extLst>
              <a:ext uri="{FF2B5EF4-FFF2-40B4-BE49-F238E27FC236}">
                <a16:creationId xmlns:a16="http://schemas.microsoft.com/office/drawing/2014/main" id="{85A71294-C247-450A-BB34-6E68648C95D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useBgFill="1">
        <p:nvSpPr>
          <p:cNvPr id="118" name="Rectangle 117">
            <a:extLst>
              <a:ext uri="{FF2B5EF4-FFF2-40B4-BE49-F238E27FC236}">
                <a16:creationId xmlns:a16="http://schemas.microsoft.com/office/drawing/2014/main" id="{D36A0BA4-6A63-41D3-B0FA-43799ABC4AA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65" name="Title 64">
            <a:extLst>
              <a:ext uri="{FF2B5EF4-FFF2-40B4-BE49-F238E27FC236}">
                <a16:creationId xmlns:a16="http://schemas.microsoft.com/office/drawing/2014/main" id="{D47E8F46-BA21-42F4-B75B-66BB5A688C1D}"/>
              </a:ext>
            </a:extLst>
          </p:cNvPr>
          <p:cNvSpPr>
            <a:spLocks noGrp="1"/>
          </p:cNvSpPr>
          <p:nvPr>
            <p:ph type="title"/>
          </p:nvPr>
        </p:nvSpPr>
        <p:spPr>
          <a:xfrm>
            <a:off x="394286" y="-2038602"/>
            <a:ext cx="6823988" cy="3453419"/>
          </a:xfrm>
        </p:spPr>
        <p:txBody>
          <a:bodyPr vert="horz" lIns="91440" tIns="45720" rIns="91440" bIns="45720" rtlCol="0" anchor="b">
            <a:normAutofit/>
          </a:bodyPr>
          <a:lstStyle/>
          <a:p>
            <a:r>
              <a:rPr lang="en-US" sz="6000" u="sng">
                <a:solidFill>
                  <a:schemeClr val="tx1"/>
                </a:solidFill>
              </a:rPr>
              <a:t>puma</a:t>
            </a:r>
          </a:p>
        </p:txBody>
      </p:sp>
      <p:sp>
        <p:nvSpPr>
          <p:cNvPr id="120" name="Rectangle 119">
            <a:extLst>
              <a:ext uri="{FF2B5EF4-FFF2-40B4-BE49-F238E27FC236}">
                <a16:creationId xmlns:a16="http://schemas.microsoft.com/office/drawing/2014/main" id="{673313D8-D259-4D89-9CE5-14884FB40D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19" y="457200"/>
            <a:ext cx="6766560" cy="91439"/>
          </a:xfrm>
          <a:prstGeom prst="rect">
            <a:avLst/>
          </a:prstGeom>
          <a:solidFill>
            <a:schemeClr val="tx1">
              <a:alpha val="6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2" name="Picture 2" descr="A close up of a cat looking at the camera&#10;&#10;Description generated with very high confidence">
            <a:extLst>
              <a:ext uri="{FF2B5EF4-FFF2-40B4-BE49-F238E27FC236}">
                <a16:creationId xmlns:a16="http://schemas.microsoft.com/office/drawing/2014/main" id="{0767C77E-4CD9-4D41-89F7-16C1C4859856}"/>
              </a:ext>
            </a:extLst>
          </p:cNvPr>
          <p:cNvPicPr>
            <a:picLocks noChangeAspect="1"/>
          </p:cNvPicPr>
          <p:nvPr/>
        </p:nvPicPr>
        <p:blipFill rotWithShape="1">
          <a:blip r:embed="rId2"/>
          <a:srcRect t="11533" r="1" b="21145"/>
          <a:stretch/>
        </p:blipFill>
        <p:spPr>
          <a:xfrm>
            <a:off x="8140428" y="10"/>
            <a:ext cx="4051572" cy="3428990"/>
          </a:xfrm>
          <a:prstGeom prst="rect">
            <a:avLst/>
          </a:prstGeom>
          <a:solidFill>
            <a:srgbClr val="FFFFFF"/>
          </a:solidFill>
          <a:scene3d>
            <a:camera prst="orthographicFront"/>
            <a:lightRig rig="threePt" dir="t">
              <a:rot lat="0" lon="0" rev="2700000"/>
            </a:lightRig>
          </a:scene3d>
          <a:sp3d>
            <a:bevelT h="38100"/>
            <a:contourClr>
              <a:srgbClr val="C0C0C0"/>
            </a:contourClr>
          </a:sp3d>
        </p:spPr>
      </p:pic>
      <p:pic>
        <p:nvPicPr>
          <p:cNvPr id="4" name="Picture 4" descr="A cat that is standing in the snow&#10;&#10;Description generated with high confidence">
            <a:extLst>
              <a:ext uri="{FF2B5EF4-FFF2-40B4-BE49-F238E27FC236}">
                <a16:creationId xmlns:a16="http://schemas.microsoft.com/office/drawing/2014/main" id="{4C3A20D7-321E-4660-A766-B3A7547020A7}"/>
              </a:ext>
            </a:extLst>
          </p:cNvPr>
          <p:cNvPicPr>
            <a:picLocks noChangeAspect="1"/>
          </p:cNvPicPr>
          <p:nvPr/>
        </p:nvPicPr>
        <p:blipFill rotWithShape="1">
          <a:blip r:embed="rId3"/>
          <a:srcRect l="16119" r="20078" b="2"/>
          <a:stretch/>
        </p:blipFill>
        <p:spPr>
          <a:xfrm>
            <a:off x="8140428" y="3429000"/>
            <a:ext cx="4051572" cy="3429000"/>
          </a:xfrm>
          <a:prstGeom prst="rect">
            <a:avLst/>
          </a:prstGeom>
        </p:spPr>
      </p:pic>
      <p:sp>
        <p:nvSpPr>
          <p:cNvPr id="6" name="TextBox 5">
            <a:extLst>
              <a:ext uri="{FF2B5EF4-FFF2-40B4-BE49-F238E27FC236}">
                <a16:creationId xmlns:a16="http://schemas.microsoft.com/office/drawing/2014/main" id="{1DED57AA-48FA-40ED-B8DA-0707F5B69961}"/>
              </a:ext>
            </a:extLst>
          </p:cNvPr>
          <p:cNvSpPr txBox="1"/>
          <p:nvPr/>
        </p:nvSpPr>
        <p:spPr>
          <a:xfrm>
            <a:off x="396815" y="1719532"/>
            <a:ext cx="720018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t>Pumas are mainly a tan colour and can also be up to 9 feet long but average length is 6 –8 feet .</a:t>
            </a:r>
          </a:p>
        </p:txBody>
      </p:sp>
      <p:sp>
        <p:nvSpPr>
          <p:cNvPr id="3" name="Cloud 2">
            <a:extLst>
              <a:ext uri="{FF2B5EF4-FFF2-40B4-BE49-F238E27FC236}">
                <a16:creationId xmlns:a16="http://schemas.microsoft.com/office/drawing/2014/main" id="{4E31B843-B997-461D-BE0B-D077BE68AA4E}"/>
              </a:ext>
            </a:extLst>
          </p:cNvPr>
          <p:cNvSpPr/>
          <p:nvPr/>
        </p:nvSpPr>
        <p:spPr>
          <a:xfrm>
            <a:off x="3223404" y="3086816"/>
            <a:ext cx="4586376" cy="3551207"/>
          </a:xfrm>
          <a:prstGeom prst="cloud">
            <a:avLst/>
          </a:prstGeom>
          <a:solidFill>
            <a:srgbClr val="B5864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Did you know that </a:t>
            </a:r>
            <a:r>
              <a:rPr lang="en-GB" sz="2400" dirty="0" smtClean="0"/>
              <a:t>female Pumas </a:t>
            </a:r>
            <a:r>
              <a:rPr lang="en-GB" sz="2400" dirty="0"/>
              <a:t>weigh around </a:t>
            </a:r>
            <a:r>
              <a:rPr lang="en-GB" sz="2400" dirty="0" smtClean="0"/>
              <a:t>29-90kg </a:t>
            </a:r>
            <a:r>
              <a:rPr lang="en-GB" sz="2400" dirty="0"/>
              <a:t>but the males are much more larger?</a:t>
            </a:r>
          </a:p>
        </p:txBody>
      </p:sp>
      <p:sp>
        <p:nvSpPr>
          <p:cNvPr id="7" name="TextBox 6">
            <a:extLst>
              <a:ext uri="{FF2B5EF4-FFF2-40B4-BE49-F238E27FC236}">
                <a16:creationId xmlns:a16="http://schemas.microsoft.com/office/drawing/2014/main" id="{45EA085F-F744-40A6-B61E-8A7E0B38E171}"/>
              </a:ext>
            </a:extLst>
          </p:cNvPr>
          <p:cNvSpPr txBox="1"/>
          <p:nvPr/>
        </p:nvSpPr>
        <p:spPr>
          <a:xfrm>
            <a:off x="308754" y="2853546"/>
            <a:ext cx="274320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t>This big </a:t>
            </a:r>
            <a:r>
              <a:rPr lang="en-GB" sz="2400" dirty="0" smtClean="0"/>
              <a:t>cat’s </a:t>
            </a:r>
            <a:r>
              <a:rPr lang="en-GB" sz="2400" dirty="0"/>
              <a:t>head is round and its ears are erect. Pumas have five retractable claws on its fore-paws.</a:t>
            </a:r>
          </a:p>
        </p:txBody>
      </p:sp>
    </p:spTree>
    <p:extLst>
      <p:ext uri="{BB962C8B-B14F-4D97-AF65-F5344CB8AC3E}">
        <p14:creationId xmlns:p14="http://schemas.microsoft.com/office/powerpoint/2010/main" val="36135492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7F2BB43-1E8B-40A7-9733-9AEE76BFE2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2F2499BD-C67D-4CD4-9747-4DCC7EF1FC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80D02CAC-A533-4E24-84A6-B3171E16A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44DBAF48-B17B-4AA7-9E99-4EC0C99058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18" name="Rectangle 17">
            <a:extLst>
              <a:ext uri="{FF2B5EF4-FFF2-40B4-BE49-F238E27FC236}">
                <a16:creationId xmlns:a16="http://schemas.microsoft.com/office/drawing/2014/main" id="{AED77F9C-225F-48F5-AAE9-58E2623443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F1BECD-39A3-42A6-AE06-EB16012FD500}"/>
              </a:ext>
            </a:extLst>
          </p:cNvPr>
          <p:cNvSpPr>
            <a:spLocks noGrp="1"/>
          </p:cNvSpPr>
          <p:nvPr>
            <p:ph type="title"/>
          </p:nvPr>
        </p:nvSpPr>
        <p:spPr>
          <a:xfrm>
            <a:off x="250512" y="-201644"/>
            <a:ext cx="10993549" cy="1406052"/>
          </a:xfrm>
        </p:spPr>
        <p:txBody>
          <a:bodyPr vert="horz" lIns="91440" tIns="45720" rIns="91440" bIns="45720" rtlCol="0" anchor="b">
            <a:normAutofit/>
          </a:bodyPr>
          <a:lstStyle/>
          <a:p>
            <a:r>
              <a:rPr lang="en-US" u="sng" dirty="0">
                <a:solidFill>
                  <a:srgbClr val="B58643"/>
                </a:solidFill>
              </a:rPr>
              <a:t>Cougar</a:t>
            </a:r>
          </a:p>
        </p:txBody>
      </p:sp>
      <p:sp>
        <p:nvSpPr>
          <p:cNvPr id="20" name="Rectangle 19">
            <a:extLst>
              <a:ext uri="{FF2B5EF4-FFF2-40B4-BE49-F238E27FC236}">
                <a16:creationId xmlns:a16="http://schemas.microsoft.com/office/drawing/2014/main" id="{C3B951A0-477E-4D34-B2E5-B986D80430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68847C82-BEFE-4E06-B9FF-E382FA817F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E0BEE108-801A-44BD-8228-85634F52FB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5" descr="A cat that is standing in the grass&#10;&#10;Description generated with high confidence">
            <a:extLst>
              <a:ext uri="{FF2B5EF4-FFF2-40B4-BE49-F238E27FC236}">
                <a16:creationId xmlns:a16="http://schemas.microsoft.com/office/drawing/2014/main" id="{8A3379A7-7750-4A59-AE71-1225CF1A6FEB}"/>
              </a:ext>
            </a:extLst>
          </p:cNvPr>
          <p:cNvPicPr>
            <a:picLocks noChangeAspect="1"/>
          </p:cNvPicPr>
          <p:nvPr/>
        </p:nvPicPr>
        <p:blipFill rotWithShape="1">
          <a:blip r:embed="rId2"/>
          <a:srcRect t="11895" b="21856"/>
          <a:stretch/>
        </p:blipFill>
        <p:spPr>
          <a:xfrm>
            <a:off x="448733" y="3099607"/>
            <a:ext cx="7495531" cy="3310466"/>
          </a:xfrm>
          <a:prstGeom prst="rect">
            <a:avLst/>
          </a:prstGeom>
        </p:spPr>
      </p:pic>
      <p:sp>
        <p:nvSpPr>
          <p:cNvPr id="26" name="Rectangle 25">
            <a:extLst>
              <a:ext uri="{FF2B5EF4-FFF2-40B4-BE49-F238E27FC236}">
                <a16:creationId xmlns:a16="http://schemas.microsoft.com/office/drawing/2014/main" id="{C1E852A1-9748-47A9-8914-CEB245CBA42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4264" y="3081865"/>
            <a:ext cx="91976" cy="33104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3" descr="A close up of a cat&#10;&#10;Description generated with very high confidence">
            <a:extLst>
              <a:ext uri="{FF2B5EF4-FFF2-40B4-BE49-F238E27FC236}">
                <a16:creationId xmlns:a16="http://schemas.microsoft.com/office/drawing/2014/main" id="{EE8A6D00-5530-42A4-A6DD-A743DFBE4194}"/>
              </a:ext>
            </a:extLst>
          </p:cNvPr>
          <p:cNvPicPr>
            <a:picLocks noChangeAspect="1"/>
          </p:cNvPicPr>
          <p:nvPr/>
        </p:nvPicPr>
        <p:blipFill rotWithShape="1">
          <a:blip r:embed="rId3"/>
          <a:srcRect l="8907" r="10247" b="-1"/>
          <a:stretch/>
        </p:blipFill>
        <p:spPr>
          <a:xfrm>
            <a:off x="8036240" y="3081867"/>
            <a:ext cx="3673160" cy="3310466"/>
          </a:xfrm>
          <a:prstGeom prst="rect">
            <a:avLst/>
          </a:prstGeom>
        </p:spPr>
      </p:pic>
      <p:sp>
        <p:nvSpPr>
          <p:cNvPr id="7" name="TextBox 6">
            <a:extLst>
              <a:ext uri="{FF2B5EF4-FFF2-40B4-BE49-F238E27FC236}">
                <a16:creationId xmlns:a16="http://schemas.microsoft.com/office/drawing/2014/main" id="{38C1C32A-F378-483C-B895-0CE76BCD4B6F}"/>
              </a:ext>
            </a:extLst>
          </p:cNvPr>
          <p:cNvSpPr txBox="1"/>
          <p:nvPr/>
        </p:nvSpPr>
        <p:spPr>
          <a:xfrm>
            <a:off x="152399" y="1201947"/>
            <a:ext cx="846539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solidFill>
                  <a:schemeClr val="accent3">
                    <a:lumMod val="40000"/>
                    <a:lumOff val="60000"/>
                  </a:schemeClr>
                </a:solidFill>
              </a:rPr>
              <a:t>Cougars are the largest amongst small cats and also it is from the sub family </a:t>
            </a:r>
            <a:r>
              <a:rPr lang="en-GB" sz="2400" dirty="0" err="1">
                <a:solidFill>
                  <a:schemeClr val="accent3">
                    <a:lumMod val="40000"/>
                    <a:lumOff val="60000"/>
                  </a:schemeClr>
                </a:solidFill>
              </a:rPr>
              <a:t>felinae</a:t>
            </a:r>
            <a:r>
              <a:rPr lang="en-GB" sz="2400" dirty="0">
                <a:solidFill>
                  <a:schemeClr val="accent3">
                    <a:lumMod val="40000"/>
                    <a:lumOff val="60000"/>
                  </a:schemeClr>
                </a:solidFill>
              </a:rPr>
              <a:t> </a:t>
            </a:r>
            <a:r>
              <a:rPr lang="en-GB" sz="2400" dirty="0" smtClean="0">
                <a:solidFill>
                  <a:schemeClr val="accent3">
                    <a:lumMod val="40000"/>
                    <a:lumOff val="60000"/>
                  </a:schemeClr>
                </a:solidFill>
              </a:rPr>
              <a:t>however, </a:t>
            </a:r>
            <a:r>
              <a:rPr lang="en-GB" sz="2400" dirty="0">
                <a:solidFill>
                  <a:schemeClr val="accent3">
                    <a:lumMod val="40000"/>
                    <a:lumOff val="60000"/>
                  </a:schemeClr>
                </a:solidFill>
              </a:rPr>
              <a:t>it behaves much like big cats from the sub family just like the cheetah. Cougars range from the Canadian Yukon to the southern Andes in south America . </a:t>
            </a:r>
          </a:p>
        </p:txBody>
      </p:sp>
      <p:sp>
        <p:nvSpPr>
          <p:cNvPr id="4" name="Rectangle: Diagonal Corners Snipped 3">
            <a:extLst>
              <a:ext uri="{FF2B5EF4-FFF2-40B4-BE49-F238E27FC236}">
                <a16:creationId xmlns:a16="http://schemas.microsoft.com/office/drawing/2014/main" id="{188E125B-5C3C-4C69-B23A-1F1037AA9DD9}"/>
              </a:ext>
            </a:extLst>
          </p:cNvPr>
          <p:cNvSpPr/>
          <p:nvPr/>
        </p:nvSpPr>
        <p:spPr>
          <a:xfrm>
            <a:off x="8255480" y="757687"/>
            <a:ext cx="3637470" cy="2285999"/>
          </a:xfrm>
          <a:prstGeom prst="snip2DiagRect">
            <a:avLst/>
          </a:prstGeom>
          <a:solidFill>
            <a:schemeClr val="accent3">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Did you know that cougars were considered to be of the genus </a:t>
            </a:r>
            <a:r>
              <a:rPr lang="en-GB" dirty="0" err="1"/>
              <a:t>Felis</a:t>
            </a:r>
            <a:r>
              <a:rPr lang="en-GB" dirty="0"/>
              <a:t> (</a:t>
            </a:r>
            <a:r>
              <a:rPr lang="en-GB" dirty="0" err="1"/>
              <a:t>Felis</a:t>
            </a:r>
            <a:r>
              <a:rPr lang="en-GB" dirty="0"/>
              <a:t> Concolor)?</a:t>
            </a:r>
          </a:p>
        </p:txBody>
      </p:sp>
    </p:spTree>
    <p:extLst>
      <p:ext uri="{BB962C8B-B14F-4D97-AF65-F5344CB8AC3E}">
        <p14:creationId xmlns:p14="http://schemas.microsoft.com/office/powerpoint/2010/main" val="1105674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ividendVTI">
  <a:themeElements>
    <a:clrScheme name="AnalogousFromRegularSeedRightStep">
      <a:dk1>
        <a:srgbClr val="000000"/>
      </a:dk1>
      <a:lt1>
        <a:srgbClr val="FFFFFF"/>
      </a:lt1>
      <a:dk2>
        <a:srgbClr val="41242B"/>
      </a:dk2>
      <a:lt2>
        <a:srgbClr val="E2E8E4"/>
      </a:lt2>
      <a:accent1>
        <a:srgbClr val="E729A7"/>
      </a:accent1>
      <a:accent2>
        <a:srgbClr val="D51746"/>
      </a:accent2>
      <a:accent3>
        <a:srgbClr val="E74929"/>
      </a:accent3>
      <a:accent4>
        <a:srgbClr val="D58617"/>
      </a:accent4>
      <a:accent5>
        <a:srgbClr val="A7A81E"/>
      </a:accent5>
      <a:accent6>
        <a:srgbClr val="72B514"/>
      </a:accent6>
      <a:hlink>
        <a:srgbClr val="319452"/>
      </a:hlink>
      <a:folHlink>
        <a:srgbClr val="7F7F7F"/>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499</Words>
  <Application>Microsoft Office PowerPoint</Application>
  <PresentationFormat>Widescreen</PresentationFormat>
  <Paragraphs>32</Paragraphs>
  <Slides>10</Slides>
  <Notes>1</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10</vt:i4>
      </vt:variant>
    </vt:vector>
  </HeadingPairs>
  <TitlesOfParts>
    <vt:vector size="27" baseType="lpstr">
      <vt:lpstr>MS PGothic</vt:lpstr>
      <vt:lpstr>SimSun</vt:lpstr>
      <vt:lpstr>Book Antiqua</vt:lpstr>
      <vt:lpstr>Calibri</vt:lpstr>
      <vt:lpstr>Calibri Light</vt:lpstr>
      <vt:lpstr>Century</vt:lpstr>
      <vt:lpstr>Century Schoolbook</vt:lpstr>
      <vt:lpstr>Comic Sans MS</vt:lpstr>
      <vt:lpstr>Constantia</vt:lpstr>
      <vt:lpstr>Gill Sans MT</vt:lpstr>
      <vt:lpstr>Lucida Sans</vt:lpstr>
      <vt:lpstr>Times</vt:lpstr>
      <vt:lpstr>TW Cen MT</vt:lpstr>
      <vt:lpstr>Univers</vt:lpstr>
      <vt:lpstr>Univers Condensed</vt:lpstr>
      <vt:lpstr>Wingdings 2</vt:lpstr>
      <vt:lpstr>DividendVTI</vt:lpstr>
      <vt:lpstr>Facts About  Big Cat's</vt:lpstr>
      <vt:lpstr>Lions</vt:lpstr>
      <vt:lpstr>Lynx</vt:lpstr>
      <vt:lpstr>cheetah</vt:lpstr>
      <vt:lpstr>Panther</vt:lpstr>
      <vt:lpstr>Jaguar</vt:lpstr>
      <vt:lpstr>tiger</vt:lpstr>
      <vt:lpstr>puma</vt:lpstr>
      <vt:lpstr>Cougar</vt:lpstr>
      <vt:lpstr>Leopard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dc:title>
  <dc:creator>DELL</dc:creator>
  <cp:lastModifiedBy>kazza</cp:lastModifiedBy>
  <cp:revision>1560</cp:revision>
  <dcterms:created xsi:type="dcterms:W3CDTF">2020-04-20T13:04:22Z</dcterms:created>
  <dcterms:modified xsi:type="dcterms:W3CDTF">2020-05-14T19:16:35Z</dcterms:modified>
</cp:coreProperties>
</file>