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2"/>
  </p:notesMasterIdLst>
  <p:handoutMasterIdLst>
    <p:handoutMasterId r:id="rId33"/>
  </p:handoutMasterIdLst>
  <p:sldIdLst>
    <p:sldId id="258" r:id="rId5"/>
    <p:sldId id="259" r:id="rId6"/>
    <p:sldId id="260" r:id="rId7"/>
    <p:sldId id="262" r:id="rId8"/>
    <p:sldId id="264" r:id="rId9"/>
    <p:sldId id="265" r:id="rId10"/>
    <p:sldId id="286" r:id="rId11"/>
    <p:sldId id="266" r:id="rId12"/>
    <p:sldId id="267" r:id="rId13"/>
    <p:sldId id="268" r:id="rId14"/>
    <p:sldId id="269" r:id="rId15"/>
    <p:sldId id="270" r:id="rId16"/>
    <p:sldId id="285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6858000" cy="9906000" type="A4"/>
  <p:notesSz cx="6808788" cy="9940925"/>
  <p:defaultTextStyle>
    <a:defPPr>
      <a:defRPr lang="en-US">
        <a:uFillTx/>
      </a:defRPr>
    </a:defPPr>
    <a:lvl1pPr marL="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D04B52-06FB-4662-BA0F-27A91E4C6299}" v="42" dt="2025-11-13T15:07:15.7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rgbClr val="00000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212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microsoft.com/office/2015/10/relationships/revisionInfo" Target="revisionInfo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handoutMaster" Target="handoutMasters/handoutMaster1.xml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rs R Paul" userId="c0248db4-9663-4535-be8d-d59fa0de42f5" providerId="ADAL" clId="{BBDF0D9F-9D90-4575-B1B7-CD49A66FA0FA}"/>
    <pc:docChg chg="undo custSel addSld delSld modSld modNotesMaster modHandout">
      <pc:chgData name="Mrs R Paul" userId="c0248db4-9663-4535-be8d-d59fa0de42f5" providerId="ADAL" clId="{BBDF0D9F-9D90-4575-B1B7-CD49A66FA0FA}" dt="2025-11-13T15:09:21.061" v="972" actId="20577"/>
      <pc:docMkLst>
        <pc:docMk/>
      </pc:docMkLst>
      <pc:sldChg chg="modSp mod">
        <pc:chgData name="Mrs R Paul" userId="c0248db4-9663-4535-be8d-d59fa0de42f5" providerId="ADAL" clId="{BBDF0D9F-9D90-4575-B1B7-CD49A66FA0FA}" dt="2025-10-18T12:01:32.737" v="387" actId="20577"/>
        <pc:sldMkLst>
          <pc:docMk/>
          <pc:sldMk cId="970010289" sldId="265"/>
        </pc:sldMkLst>
        <pc:spChg chg="mod">
          <ac:chgData name="Mrs R Paul" userId="c0248db4-9663-4535-be8d-d59fa0de42f5" providerId="ADAL" clId="{BBDF0D9F-9D90-4575-B1B7-CD49A66FA0FA}" dt="2025-10-18T12:01:32.737" v="387" actId="20577"/>
          <ac:spMkLst>
            <pc:docMk/>
            <pc:sldMk cId="970010289" sldId="265"/>
            <ac:spMk id="15" creationId="{2B3EBF99-9B68-3377-698D-6A2D258D6CE5}"/>
          </ac:spMkLst>
        </pc:spChg>
        <pc:spChg chg="mod">
          <ac:chgData name="Mrs R Paul" userId="c0248db4-9663-4535-be8d-d59fa0de42f5" providerId="ADAL" clId="{BBDF0D9F-9D90-4575-B1B7-CD49A66FA0FA}" dt="2025-10-18T11:57:12.409" v="291" actId="6549"/>
          <ac:spMkLst>
            <pc:docMk/>
            <pc:sldMk cId="970010289" sldId="265"/>
            <ac:spMk id="21" creationId="{5DFCF89D-7C0B-80C5-70FC-275B5E09FBFF}"/>
          </ac:spMkLst>
        </pc:spChg>
      </pc:sldChg>
      <pc:sldChg chg="modSp mod">
        <pc:chgData name="Mrs R Paul" userId="c0248db4-9663-4535-be8d-d59fa0de42f5" providerId="ADAL" clId="{BBDF0D9F-9D90-4575-B1B7-CD49A66FA0FA}" dt="2025-10-22T15:46:14.132" v="759" actId="20577"/>
        <pc:sldMkLst>
          <pc:docMk/>
          <pc:sldMk cId="366529109" sldId="267"/>
        </pc:sldMkLst>
        <pc:spChg chg="mod">
          <ac:chgData name="Mrs R Paul" userId="c0248db4-9663-4535-be8d-d59fa0de42f5" providerId="ADAL" clId="{BBDF0D9F-9D90-4575-B1B7-CD49A66FA0FA}" dt="2025-10-22T15:46:14.132" v="759" actId="20577"/>
          <ac:spMkLst>
            <pc:docMk/>
            <pc:sldMk cId="366529109" sldId="267"/>
            <ac:spMk id="23" creationId="{F67BFC44-C22B-25C6-806A-CCB53D2676BA}"/>
          </ac:spMkLst>
        </pc:spChg>
      </pc:sldChg>
      <pc:sldChg chg="modSp mod">
        <pc:chgData name="Mrs R Paul" userId="c0248db4-9663-4535-be8d-d59fa0de42f5" providerId="ADAL" clId="{BBDF0D9F-9D90-4575-B1B7-CD49A66FA0FA}" dt="2025-11-13T15:09:21.061" v="972" actId="20577"/>
        <pc:sldMkLst>
          <pc:docMk/>
          <pc:sldMk cId="4223323973" sldId="275"/>
        </pc:sldMkLst>
        <pc:spChg chg="mod">
          <ac:chgData name="Mrs R Paul" userId="c0248db4-9663-4535-be8d-d59fa0de42f5" providerId="ADAL" clId="{BBDF0D9F-9D90-4575-B1B7-CD49A66FA0FA}" dt="2025-11-13T15:09:21.061" v="972" actId="20577"/>
          <ac:spMkLst>
            <pc:docMk/>
            <pc:sldMk cId="4223323973" sldId="275"/>
            <ac:spMk id="11" creationId="{22A1DC1B-2DC8-FACE-8823-EE1910F3B272}"/>
          </ac:spMkLst>
        </pc:spChg>
      </pc:sldChg>
      <pc:sldChg chg="addSp delSp modSp add mod">
        <pc:chgData name="Mrs R Paul" userId="c0248db4-9663-4535-be8d-d59fa0de42f5" providerId="ADAL" clId="{BBDF0D9F-9D90-4575-B1B7-CD49A66FA0FA}" dt="2025-10-18T12:12:37.474" v="682" actId="20577"/>
        <pc:sldMkLst>
          <pc:docMk/>
          <pc:sldMk cId="3900340390" sldId="286"/>
        </pc:sldMkLst>
        <pc:spChg chg="add del mod">
          <ac:chgData name="Mrs R Paul" userId="c0248db4-9663-4535-be8d-d59fa0de42f5" providerId="ADAL" clId="{BBDF0D9F-9D90-4575-B1B7-CD49A66FA0FA}" dt="2025-10-18T12:10:58.857" v="624" actId="20577"/>
          <ac:spMkLst>
            <pc:docMk/>
            <pc:sldMk cId="3900340390" sldId="286"/>
            <ac:spMk id="2" creationId="{2366BCB3-2A5B-8557-7013-8EB5F7D9449C}"/>
          </ac:spMkLst>
        </pc:spChg>
        <pc:spChg chg="add del mod">
          <ac:chgData name="Mrs R Paul" userId="c0248db4-9663-4535-be8d-d59fa0de42f5" providerId="ADAL" clId="{BBDF0D9F-9D90-4575-B1B7-CD49A66FA0FA}" dt="2025-10-18T12:02:47.082" v="436" actId="1076"/>
          <ac:spMkLst>
            <pc:docMk/>
            <pc:sldMk cId="3900340390" sldId="286"/>
            <ac:spMk id="3" creationId="{15E492A0-63DC-CF3C-34DC-C5EFDE67ED84}"/>
          </ac:spMkLst>
        </pc:spChg>
        <pc:spChg chg="mod">
          <ac:chgData name="Mrs R Paul" userId="c0248db4-9663-4535-be8d-d59fa0de42f5" providerId="ADAL" clId="{BBDF0D9F-9D90-4575-B1B7-CD49A66FA0FA}" dt="2025-10-18T12:12:37.474" v="682" actId="20577"/>
          <ac:spMkLst>
            <pc:docMk/>
            <pc:sldMk cId="3900340390" sldId="286"/>
            <ac:spMk id="15" creationId="{49281589-92DE-8BA8-41C1-D53B02DC8B66}"/>
          </ac:spMkLst>
        </pc:spChg>
        <pc:spChg chg="mod">
          <ac:chgData name="Mrs R Paul" userId="c0248db4-9663-4535-be8d-d59fa0de42f5" providerId="ADAL" clId="{BBDF0D9F-9D90-4575-B1B7-CD49A66FA0FA}" dt="2025-10-18T12:12:19.932" v="677" actId="20577"/>
          <ac:spMkLst>
            <pc:docMk/>
            <pc:sldMk cId="3900340390" sldId="286"/>
            <ac:spMk id="21" creationId="{0AABC2AD-2624-3F17-1552-FA75A6402C5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90B373-5BDF-EAA4-0C94-1EEC254F87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5F6B64-6393-9860-BBB4-B86D8DF5098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F704-1F37-488F-93CF-0855B7E607A3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72AB59-5AEA-B53F-4195-911FEC22388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78D40A-437A-16A9-0CCE-11B3B356C74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C0F7E6-5471-4836-AAF0-C82EBF5A0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76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2B1F5-A329-4811-AD1A-8AE34AAA2229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44725" y="1243013"/>
            <a:ext cx="231933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154238-1AF3-448C-B241-53979EE2CA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600209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4238-1AF3-448C-B241-53979EE2CA2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0611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8B0F39-B4A4-A4A3-9653-E6800E096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DE82CED-C1AD-8ED3-90BD-14A93A518B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DD4C06-4D06-52A6-3D19-E8EEC05923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F3A51-4FE0-A85B-A059-108CC4095B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4238-1AF3-448C-B241-53979EE2CA26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99744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FCDBB3-9AC0-92FE-C905-57D5032573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1371DB-97DA-E2EC-7658-DA31CC333F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43C8B2-2899-7399-CEF9-70B9A32B5B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7020A9-D4A3-98C7-8124-1810177835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4238-1AF3-448C-B241-53979EE2CA26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1390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FF1ED2-4D9F-1C80-CA04-BDA4CCDB34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69AA8B8-2E09-C96A-EA78-C514344666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F90388-69BA-79BE-B561-8FC0DC0DC4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FEEDFE-E008-86DD-A21D-4B3112C139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4238-1AF3-448C-B241-53979EE2CA26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2458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33E676-07F6-E340-CE32-DC97759D42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02F472-4B09-0242-04A6-56BBE57D26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4A083FD-937C-D5D2-B5F0-878CA71505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E18BD2-7A0E-6A07-7E45-21C206FE50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4238-1AF3-448C-B241-53979EE2CA26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89965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5CD99-B9ED-AB96-7DB7-169F849749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68FEB57-369B-D4E8-CCAC-00DB35CB2E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5172A9-1D34-D0CB-36CE-C4A4BCC184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B9ED5C-2A6F-8888-757E-434FEA503D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4238-1AF3-448C-B241-53979EE2CA26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2288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912144-7FB0-C021-BBF6-40099551EE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D84080-F9B7-909F-FFA9-1426D830FD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0E8A8A-DEBF-09F5-EAC3-C682015581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D95A0A-F308-5D28-A483-A5FD0C859A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4238-1AF3-448C-B241-53979EE2CA26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33972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71EFEE-AE7B-B3F2-8BB1-39CE0055A1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6ECAAD-72C9-AB3F-E676-A477AD38DB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AFBEB4-CE7C-DDC1-59BE-51785A20ED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67FD1B-768C-02E2-54C4-1AD70CD6CB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4238-1AF3-448C-B241-53979EE2CA26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0548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E7DED2-A9AB-3AA5-CFA1-2B045C808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A1D1B2-A249-1107-6CA4-CA58EF6F0A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4D99CB-95C8-A3FF-2A10-7A3DF237FA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8B7CFA-2632-2EAB-667E-50FD4C4B5C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4238-1AF3-448C-B241-53979EE2CA26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9595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5E36BD-3DCC-63AE-0927-00B298A363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01E71F-106B-E66B-4E73-C2D6D0EEC5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8DDDB6-EF8E-4694-ADAE-8878345ECC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0CB803-1B75-7CA9-FA6D-A823E0E43E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4238-1AF3-448C-B241-53979EE2CA26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11843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73F836-8923-9FF6-681C-1134430B7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9CB6CD-564B-95BE-5D75-DCCA8BEC73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30D879-89DA-27BA-909B-8B0F4D6ACF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CB840C-77DE-5B81-426F-02D3D4B1D6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4238-1AF3-448C-B241-53979EE2CA26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4996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36D7E8-8010-22BB-82BB-3365034CA3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323EA3-4745-3BFD-D1D5-F7148778CA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8E4B66-014A-D250-8E4E-6B9C93E673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492E06-7A2A-7110-2584-864DC502CC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4238-1AF3-448C-B241-53979EE2CA2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986895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BA9CA0-2202-D84A-4145-8B66859984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6E30BDE-A005-55AD-00D6-F074946D7F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BE13140-A4B7-2292-DC1A-B7342791AF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D93ED2-A808-8648-D239-9DD517A6DA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4238-1AF3-448C-B241-53979EE2CA26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20449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2CD81F-602A-3736-8E6E-A4F40EF870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529FCF-EB39-FBCF-3320-68E4FC94A9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349539-2850-29E8-0393-B857BCBF5F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BAE6AA-5B06-B99C-8E21-276073D3D7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4238-1AF3-448C-B241-53979EE2CA26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828826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3F7E5A-7088-7A0E-FE6B-A8790450FA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FA4569-2D27-6CFD-7940-05F2162755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2E7B89-DC2D-8478-2892-CE0D2F13B9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DA2CF2-EC07-6549-A33A-351C094850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4238-1AF3-448C-B241-53979EE2CA26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392806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AA176C-A3BB-50CD-8C2D-05F480027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313839-2D96-CD46-0108-574262FC48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C19DCA-0228-04CB-A9B1-61EA75819A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327B29-46F2-C581-BD7F-21C2F59FDA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4238-1AF3-448C-B241-53979EE2CA26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60343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E3FFD3-5335-EF27-31BF-CC638599F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4DDD09-A4D1-E799-B951-37FA79B486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A03B39-4998-3AA4-0757-E6CC4C22AE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758F03-4708-ED3E-BC67-4E75CED4E7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4238-1AF3-448C-B241-53979EE2CA26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917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8D512A-DADC-ADA0-6B8E-3D1A95FCEE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99AC36-8D2E-28E8-FF63-FD7C14A1C3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0B41AAE-2622-2F66-96A7-73C7F1BA3E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CEE0C8-2799-4E09-97D4-F84F168014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4238-1AF3-448C-B241-53979EE2CA2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74070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0390B6-16E5-1336-A03D-98DE309B16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883921-9252-6150-C777-7D5F788F61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39A7CE-4CB9-AA85-4C6B-831DB5E0FD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D9E630-5110-3D3D-9F16-31BF7EB36F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4238-1AF3-448C-B241-53979EE2CA2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37157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54F92B-39C8-C220-B34D-A28EDFE91D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D36B44-0A20-3A0E-9DAF-61184A0B18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34DF87-8F6C-FE70-9C56-F8906835EF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13FFCC-D04D-57F0-F6F1-498C96F107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4238-1AF3-448C-B241-53979EE2CA26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88917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3761B9-2A7D-D344-229A-47BE0DD1CB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8A0760-E953-8A0D-854B-8218466CBB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4F60C41-DD1F-AA1F-C0FC-EE8CAD9222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49FE7F-3153-E645-1130-86EE37E3F0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4238-1AF3-448C-B241-53979EE2CA26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4108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6D951C-DAE9-539B-D9F2-4125300231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049F60-F2B5-6C04-C5AC-B0B0EE4FEC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E7363A-D02F-2F00-5C61-41060AAEB6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92B53C-CEAC-737A-7575-1B75D7C3DD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4238-1AF3-448C-B241-53979EE2CA26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25088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C6A20E-06AF-6CBA-27FB-E57C3C969C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5ABDF02-E517-3DB2-2113-BE69F99E87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C5B5B7-79AB-4AE8-CAFD-A4792609E3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7E2723-106A-476B-196D-8E24542359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4238-1AF3-448C-B241-53979EE2CA26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9051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6533E9-82BD-2FE8-588D-B21C4CB06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DA934B-2C45-5B9A-0333-FB1850623A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3F266C4-0495-A26B-FF6A-BEA10088B7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E6196C-A6F1-FE19-A0F9-E92CF08230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4238-1AF3-448C-B241-53979EE2CA26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95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>
                <a:uFillTx/>
              </a:defRPr>
            </a:lvl1pPr>
            <a:lvl2pPr marL="342900" indent="0" algn="ctr">
              <a:buNone/>
              <a:defRPr sz="1500">
                <a:uFillTx/>
              </a:defRPr>
            </a:lvl2pPr>
            <a:lvl3pPr marL="685800" indent="0" algn="ctr">
              <a:buNone/>
              <a:defRPr sz="1350">
                <a:uFillTx/>
              </a:defRPr>
            </a:lvl3pPr>
            <a:lvl4pPr marL="1028700" indent="0" algn="ctr">
              <a:buNone/>
              <a:defRPr sz="1200">
                <a:uFillTx/>
              </a:defRPr>
            </a:lvl4pPr>
            <a:lvl5pPr marL="1371600" indent="0" algn="ctr">
              <a:buNone/>
              <a:defRPr sz="1200">
                <a:uFillTx/>
              </a:defRPr>
            </a:lvl5pPr>
            <a:lvl6pPr marL="1714500" indent="0" algn="ctr">
              <a:buNone/>
              <a:defRPr sz="1200">
                <a:uFillTx/>
              </a:defRPr>
            </a:lvl6pPr>
            <a:lvl7pPr marL="2057400" indent="0" algn="ctr">
              <a:buNone/>
              <a:defRPr sz="1200">
                <a:uFillTx/>
              </a:defRPr>
            </a:lvl7pPr>
            <a:lvl8pPr marL="2400300" indent="0" algn="ctr">
              <a:buNone/>
              <a:defRPr sz="1200">
                <a:uFillTx/>
              </a:defRPr>
            </a:lvl8pPr>
            <a:lvl9pPr marL="2743200" indent="0" algn="ctr">
              <a:buNone/>
              <a:defRPr sz="1200">
                <a:uFillTx/>
              </a:defRPr>
            </a:lvl9pPr>
          </a:lstStyle>
          <a:p>
            <a:r>
              <a:rPr lang="en-US">
                <a:uFillTx/>
              </a:rPr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714ED-E541-4122-9988-54934D33215B}" type="datetime1">
              <a:rPr lang="en-GB" smtClean="0">
                <a:uFillTx/>
              </a:rPr>
              <a:t>13/11/2025</a:t>
            </a:fld>
            <a:endParaRPr lang="en-GB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924C-3CB2-4C44-AAF8-854407DA7A5C}" type="slidenum">
              <a:rPr lang="en-GB" smtClean="0">
                <a:uFillTx/>
              </a:rPr>
              <a:t>‹#›</a:t>
            </a:fld>
            <a:endParaRPr lang="en-GB">
              <a:uFillTx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>
                <a:uFillTx/>
              </a:rPr>
              <a:t>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03A84-D007-4A7C-AA4B-70697A76662C}" type="datetime1">
              <a:rPr lang="en-GB" smtClean="0">
                <a:uFillTx/>
              </a:rPr>
              <a:t>13/11/2025</a:t>
            </a:fld>
            <a:endParaRPr lang="en-GB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924C-3CB2-4C44-AAF8-854407DA7A5C}" type="slidenum">
              <a:rPr lang="en-GB" smtClean="0">
                <a:uFillTx/>
              </a:rPr>
              <a:t>‹#›</a:t>
            </a:fld>
            <a:endParaRPr lang="en-GB">
              <a:uFillTx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>
                <a:uFillTx/>
              </a:rPr>
              <a:t>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415F0-D816-4C4D-A7D7-2F8EDE9E6EE7}" type="datetime1">
              <a:rPr lang="en-GB" smtClean="0">
                <a:uFillTx/>
              </a:rPr>
              <a:t>13/11/2025</a:t>
            </a:fld>
            <a:endParaRPr lang="en-GB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924C-3CB2-4C44-AAF8-854407DA7A5C}" type="slidenum">
              <a:rPr lang="en-GB" smtClean="0">
                <a:uFillTx/>
              </a:rPr>
              <a:t>‹#›</a:t>
            </a:fld>
            <a:endParaRPr lang="en-GB">
              <a:uFillTx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>
                <a:uFillTx/>
              </a:rPr>
              <a:t>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305A-026A-476B-851A-F8D57C67F3EB}" type="datetime1">
              <a:rPr lang="en-GB" smtClean="0">
                <a:uFillTx/>
              </a:rPr>
              <a:t>13/11/2025</a:t>
            </a:fld>
            <a:endParaRPr lang="en-GB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924C-3CB2-4C44-AAF8-854407DA7A5C}" type="slidenum">
              <a:rPr lang="en-GB" smtClean="0">
                <a:uFillTx/>
              </a:rPr>
              <a:t>‹#›</a:t>
            </a:fld>
            <a:endParaRPr lang="en-GB">
              <a:uFillTx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  <a:uFillTx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>
                <a:uFillTx/>
              </a:rPr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F226F-1C49-49A9-B953-8C293677A55A}" type="datetime1">
              <a:rPr lang="en-GB" smtClean="0">
                <a:uFillTx/>
              </a:rPr>
              <a:t>13/11/2025</a:t>
            </a:fld>
            <a:endParaRPr lang="en-GB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924C-3CB2-4C44-AAF8-854407DA7A5C}" type="slidenum">
              <a:rPr lang="en-GB" smtClean="0">
                <a:uFillTx/>
              </a:rPr>
              <a:t>‹#›</a:t>
            </a:fld>
            <a:endParaRPr lang="en-GB">
              <a:uFillTx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>
                <a:uFillTx/>
              </a:rPr>
              <a:t>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>
                <a:uFillTx/>
              </a:rPr>
              <a:t>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680F-0111-45A7-8E41-B098A9590FC6}" type="datetime1">
              <a:rPr lang="en-GB" smtClean="0">
                <a:uFillTx/>
              </a:rPr>
              <a:t>13/11/2025</a:t>
            </a:fld>
            <a:endParaRPr lang="en-GB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924C-3CB2-4C44-AAF8-854407DA7A5C}" type="slidenum">
              <a:rPr lang="en-GB" smtClean="0">
                <a:uFillTx/>
              </a:rPr>
              <a:t>‹#›</a:t>
            </a:fld>
            <a:endParaRPr lang="en-GB">
              <a:uFillTx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>
                <a:uFillTx/>
              </a:defRPr>
            </a:lvl1pPr>
            <a:lvl2pPr marL="342900" indent="0">
              <a:buNone/>
              <a:defRPr sz="1500" b="1">
                <a:uFillTx/>
              </a:defRPr>
            </a:lvl2pPr>
            <a:lvl3pPr marL="685800" indent="0">
              <a:buNone/>
              <a:defRPr sz="1350" b="1">
                <a:uFillTx/>
              </a:defRPr>
            </a:lvl3pPr>
            <a:lvl4pPr marL="1028700" indent="0">
              <a:buNone/>
              <a:defRPr sz="1200" b="1">
                <a:uFillTx/>
              </a:defRPr>
            </a:lvl4pPr>
            <a:lvl5pPr marL="1371600" indent="0">
              <a:buNone/>
              <a:defRPr sz="1200" b="1">
                <a:uFillTx/>
              </a:defRPr>
            </a:lvl5pPr>
            <a:lvl6pPr marL="1714500" indent="0">
              <a:buNone/>
              <a:defRPr sz="1200" b="1">
                <a:uFillTx/>
              </a:defRPr>
            </a:lvl6pPr>
            <a:lvl7pPr marL="2057400" indent="0">
              <a:buNone/>
              <a:defRPr sz="1200" b="1">
                <a:uFillTx/>
              </a:defRPr>
            </a:lvl7pPr>
            <a:lvl8pPr marL="2400300" indent="0">
              <a:buNone/>
              <a:defRPr sz="1200" b="1">
                <a:uFillTx/>
              </a:defRPr>
            </a:lvl8pPr>
            <a:lvl9pPr marL="2743200" indent="0">
              <a:buNone/>
              <a:defRPr sz="1200" b="1">
                <a:uFillTx/>
              </a:defRPr>
            </a:lvl9pPr>
          </a:lstStyle>
          <a:p>
            <a:pPr lvl="0"/>
            <a:r>
              <a:rPr lang="en-US">
                <a:uFillTx/>
              </a:rPr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>
                <a:uFillTx/>
              </a:rPr>
              <a:t>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>
                <a:uFillTx/>
              </a:defRPr>
            </a:lvl1pPr>
            <a:lvl2pPr marL="342900" indent="0">
              <a:buNone/>
              <a:defRPr sz="1500" b="1">
                <a:uFillTx/>
              </a:defRPr>
            </a:lvl2pPr>
            <a:lvl3pPr marL="685800" indent="0">
              <a:buNone/>
              <a:defRPr sz="1350" b="1">
                <a:uFillTx/>
              </a:defRPr>
            </a:lvl3pPr>
            <a:lvl4pPr marL="1028700" indent="0">
              <a:buNone/>
              <a:defRPr sz="1200" b="1">
                <a:uFillTx/>
              </a:defRPr>
            </a:lvl4pPr>
            <a:lvl5pPr marL="1371600" indent="0">
              <a:buNone/>
              <a:defRPr sz="1200" b="1">
                <a:uFillTx/>
              </a:defRPr>
            </a:lvl5pPr>
            <a:lvl6pPr marL="1714500" indent="0">
              <a:buNone/>
              <a:defRPr sz="1200" b="1">
                <a:uFillTx/>
              </a:defRPr>
            </a:lvl6pPr>
            <a:lvl7pPr marL="2057400" indent="0">
              <a:buNone/>
              <a:defRPr sz="1200" b="1">
                <a:uFillTx/>
              </a:defRPr>
            </a:lvl7pPr>
            <a:lvl8pPr marL="2400300" indent="0">
              <a:buNone/>
              <a:defRPr sz="1200" b="1">
                <a:uFillTx/>
              </a:defRPr>
            </a:lvl8pPr>
            <a:lvl9pPr marL="2743200" indent="0">
              <a:buNone/>
              <a:defRPr sz="1200" b="1">
                <a:uFillTx/>
              </a:defRPr>
            </a:lvl9pPr>
          </a:lstStyle>
          <a:p>
            <a:pPr lvl="0"/>
            <a:r>
              <a:rPr lang="en-US">
                <a:uFillTx/>
              </a:rPr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>
                <a:uFillTx/>
              </a:rPr>
              <a:t>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BE60-8403-4B67-9089-B1FEA6825CCD}" type="datetime1">
              <a:rPr lang="en-GB" smtClean="0">
                <a:uFillTx/>
              </a:rPr>
              <a:t>13/11/2025</a:t>
            </a:fld>
            <a:endParaRPr lang="en-GB">
              <a:uFillTx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uFillTx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924C-3CB2-4C44-AAF8-854407DA7A5C}" type="slidenum">
              <a:rPr lang="en-GB" smtClean="0">
                <a:uFillTx/>
              </a:rPr>
              <a:t>‹#›</a:t>
            </a:fld>
            <a:endParaRPr lang="en-GB">
              <a:uFillTx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48F85-D767-44BF-8D35-A82A81A7482D}" type="datetime1">
              <a:rPr lang="en-GB" smtClean="0">
                <a:uFillTx/>
              </a:rPr>
              <a:t>13/11/2025</a:t>
            </a:fld>
            <a:endParaRPr lang="en-GB">
              <a:uFillTx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uFillTx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924C-3CB2-4C44-AAF8-854407DA7A5C}" type="slidenum">
              <a:rPr lang="en-GB" smtClean="0">
                <a:uFillTx/>
              </a:rPr>
              <a:t>‹#›</a:t>
            </a:fld>
            <a:endParaRPr lang="en-GB">
              <a:uFillTx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0F53E-48E5-49BD-9858-2009C8DFF2B8}" type="datetime1">
              <a:rPr lang="en-GB" smtClean="0">
                <a:uFillTx/>
              </a:rPr>
              <a:t>13/11/2025</a:t>
            </a:fld>
            <a:endParaRPr lang="en-GB">
              <a:uFillTx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uFillTx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924C-3CB2-4C44-AAF8-854407DA7A5C}" type="slidenum">
              <a:rPr lang="en-GB" smtClean="0">
                <a:uFillTx/>
              </a:rPr>
              <a:t>‹#›</a:t>
            </a:fld>
            <a:endParaRPr lang="en-GB">
              <a:uFillTx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>
                <a:uFillTx/>
              </a:defRPr>
            </a:lvl1pPr>
            <a:lvl2pPr>
              <a:defRPr sz="2100">
                <a:uFillTx/>
              </a:defRPr>
            </a:lvl2pPr>
            <a:lvl3pPr>
              <a:defRPr sz="1800">
                <a:uFillTx/>
              </a:defRPr>
            </a:lvl3pPr>
            <a:lvl4pPr>
              <a:defRPr sz="1500">
                <a:uFillTx/>
              </a:defRPr>
            </a:lvl4pPr>
            <a:lvl5pPr>
              <a:defRPr sz="1500">
                <a:uFillTx/>
              </a:defRPr>
            </a:lvl5pPr>
            <a:lvl6pPr>
              <a:defRPr sz="1500">
                <a:uFillTx/>
              </a:defRPr>
            </a:lvl6pPr>
            <a:lvl7pPr>
              <a:defRPr sz="1500">
                <a:uFillTx/>
              </a:defRPr>
            </a:lvl7pPr>
            <a:lvl8pPr>
              <a:defRPr sz="1500">
                <a:uFillTx/>
              </a:defRPr>
            </a:lvl8pPr>
            <a:lvl9pPr>
              <a:defRPr sz="1500">
                <a:uFillTx/>
              </a:defRPr>
            </a:lvl9pPr>
          </a:lstStyle>
          <a:p>
            <a:pPr lvl="0"/>
            <a:r>
              <a:rPr lang="en-US">
                <a:uFillTx/>
              </a:rPr>
              <a:t>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>
                <a:uFillTx/>
              </a:defRPr>
            </a:lvl1pPr>
            <a:lvl2pPr marL="342900" indent="0">
              <a:buNone/>
              <a:defRPr sz="1050">
                <a:uFillTx/>
              </a:defRPr>
            </a:lvl2pPr>
            <a:lvl3pPr marL="685800" indent="0">
              <a:buNone/>
              <a:defRPr sz="900">
                <a:uFillTx/>
              </a:defRPr>
            </a:lvl3pPr>
            <a:lvl4pPr marL="1028700" indent="0">
              <a:buNone/>
              <a:defRPr sz="750">
                <a:uFillTx/>
              </a:defRPr>
            </a:lvl4pPr>
            <a:lvl5pPr marL="1371600" indent="0">
              <a:buNone/>
              <a:defRPr sz="750">
                <a:uFillTx/>
              </a:defRPr>
            </a:lvl5pPr>
            <a:lvl6pPr marL="1714500" indent="0">
              <a:buNone/>
              <a:defRPr sz="750">
                <a:uFillTx/>
              </a:defRPr>
            </a:lvl6pPr>
            <a:lvl7pPr marL="2057400" indent="0">
              <a:buNone/>
              <a:defRPr sz="750">
                <a:uFillTx/>
              </a:defRPr>
            </a:lvl7pPr>
            <a:lvl8pPr marL="2400300" indent="0">
              <a:buNone/>
              <a:defRPr sz="750">
                <a:uFillTx/>
              </a:defRPr>
            </a:lvl8pPr>
            <a:lvl9pPr marL="2743200" indent="0">
              <a:buNone/>
              <a:defRPr sz="750">
                <a:uFillTx/>
              </a:defRPr>
            </a:lvl9pPr>
          </a:lstStyle>
          <a:p>
            <a:pPr lvl="0"/>
            <a:r>
              <a:rPr lang="en-US">
                <a:uFillTx/>
              </a:rPr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DE408-D35C-4634-AA42-89AAC9A67D80}" type="datetime1">
              <a:rPr lang="en-GB" smtClean="0">
                <a:uFillTx/>
              </a:rPr>
              <a:t>13/11/2025</a:t>
            </a:fld>
            <a:endParaRPr lang="en-GB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924C-3CB2-4C44-AAF8-854407DA7A5C}" type="slidenum">
              <a:rPr lang="en-GB" smtClean="0">
                <a:uFillTx/>
              </a:rPr>
              <a:t>‹#›</a:t>
            </a:fld>
            <a:endParaRPr lang="en-GB">
              <a:uFillTx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>
                <a:uFillTx/>
              </a:defRPr>
            </a:lvl1pPr>
            <a:lvl2pPr marL="342900" indent="0">
              <a:buNone/>
              <a:defRPr sz="2100">
                <a:uFillTx/>
              </a:defRPr>
            </a:lvl2pPr>
            <a:lvl3pPr marL="685800" indent="0">
              <a:buNone/>
              <a:defRPr sz="1800">
                <a:uFillTx/>
              </a:defRPr>
            </a:lvl3pPr>
            <a:lvl4pPr marL="1028700" indent="0">
              <a:buNone/>
              <a:defRPr sz="1500">
                <a:uFillTx/>
              </a:defRPr>
            </a:lvl4pPr>
            <a:lvl5pPr marL="1371600" indent="0">
              <a:buNone/>
              <a:defRPr sz="1500">
                <a:uFillTx/>
              </a:defRPr>
            </a:lvl5pPr>
            <a:lvl6pPr marL="1714500" indent="0">
              <a:buNone/>
              <a:defRPr sz="1500">
                <a:uFillTx/>
              </a:defRPr>
            </a:lvl6pPr>
            <a:lvl7pPr marL="2057400" indent="0">
              <a:buNone/>
              <a:defRPr sz="1500">
                <a:uFillTx/>
              </a:defRPr>
            </a:lvl7pPr>
            <a:lvl8pPr marL="2400300" indent="0">
              <a:buNone/>
              <a:defRPr sz="1500">
                <a:uFillTx/>
              </a:defRPr>
            </a:lvl8pPr>
            <a:lvl9pPr marL="2743200" indent="0">
              <a:buNone/>
              <a:defRPr sz="1500">
                <a:uFillTx/>
              </a:defRPr>
            </a:lvl9pPr>
          </a:lstStyle>
          <a:p>
            <a:r>
              <a:rPr lang="en-US">
                <a:uFillTx/>
              </a:rPr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>
                <a:uFillTx/>
              </a:defRPr>
            </a:lvl1pPr>
            <a:lvl2pPr marL="342900" indent="0">
              <a:buNone/>
              <a:defRPr sz="1050">
                <a:uFillTx/>
              </a:defRPr>
            </a:lvl2pPr>
            <a:lvl3pPr marL="685800" indent="0">
              <a:buNone/>
              <a:defRPr sz="900">
                <a:uFillTx/>
              </a:defRPr>
            </a:lvl3pPr>
            <a:lvl4pPr marL="1028700" indent="0">
              <a:buNone/>
              <a:defRPr sz="750">
                <a:uFillTx/>
              </a:defRPr>
            </a:lvl4pPr>
            <a:lvl5pPr marL="1371600" indent="0">
              <a:buNone/>
              <a:defRPr sz="750">
                <a:uFillTx/>
              </a:defRPr>
            </a:lvl5pPr>
            <a:lvl6pPr marL="1714500" indent="0">
              <a:buNone/>
              <a:defRPr sz="750">
                <a:uFillTx/>
              </a:defRPr>
            </a:lvl6pPr>
            <a:lvl7pPr marL="2057400" indent="0">
              <a:buNone/>
              <a:defRPr sz="750">
                <a:uFillTx/>
              </a:defRPr>
            </a:lvl7pPr>
            <a:lvl8pPr marL="2400300" indent="0">
              <a:buNone/>
              <a:defRPr sz="750">
                <a:uFillTx/>
              </a:defRPr>
            </a:lvl8pPr>
            <a:lvl9pPr marL="2743200" indent="0">
              <a:buNone/>
              <a:defRPr sz="750">
                <a:uFillTx/>
              </a:defRPr>
            </a:lvl9pPr>
          </a:lstStyle>
          <a:p>
            <a:pPr lvl="0"/>
            <a:r>
              <a:rPr lang="en-US">
                <a:uFillTx/>
              </a:rPr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36D73-56DD-4881-AA67-A17C2C5BB170}" type="datetime1">
              <a:rPr lang="en-GB" smtClean="0">
                <a:uFillTx/>
              </a:rPr>
              <a:t>13/11/2025</a:t>
            </a:fld>
            <a:endParaRPr lang="en-GB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924C-3CB2-4C44-AAF8-854407DA7A5C}" type="slidenum">
              <a:rPr lang="en-GB" smtClean="0">
                <a:uFillTx/>
              </a:rPr>
              <a:t>‹#›</a:t>
            </a:fld>
            <a:endParaRPr lang="en-GB">
              <a:uFillTx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>
                <a:uFillTx/>
              </a:rPr>
              <a:t>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1F7FF906-417F-4379-BD9F-628DA4E8BFD5}" type="datetime1">
              <a:rPr lang="en-GB" smtClean="0">
                <a:uFillTx/>
              </a:rPr>
              <a:t>13/11/2025</a:t>
            </a:fld>
            <a:endParaRPr lang="en-GB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endParaRPr lang="en-GB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7C14924C-3CB2-4C44-AAF8-854407DA7A5C}" type="slidenum">
              <a:rPr lang="en-GB" smtClean="0">
                <a:uFillTx/>
              </a:rPr>
              <a:t>‹#›</a:t>
            </a:fld>
            <a:endParaRPr lang="en-GB">
              <a:uFillTx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>
      <a:defPPr>
        <a:defRPr lang="en-US">
          <a:uFillTx/>
        </a:defRPr>
      </a:defPPr>
      <a:lvl1pPr marL="0" algn="l" defTabSz="685800" rtl="0" eaLnBrk="1" latinLnBrk="0" hangingPunct="1">
        <a:defRPr sz="135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FB0D92-ADCA-85DE-7BAE-BA9833C34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924C-3CB2-4C44-AAF8-854407DA7A5C}" type="slidenum">
              <a:rPr lang="en-GB" smtClean="0">
                <a:uFillTx/>
              </a:rPr>
              <a:t>1</a:t>
            </a:fld>
            <a:endParaRPr lang="en-GB">
              <a:uFillTx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B33900D-D002-666E-B844-BF23894B230D}"/>
              </a:ext>
            </a:extLst>
          </p:cNvPr>
          <p:cNvGrpSpPr>
            <a:grpSpLocks/>
          </p:cNvGrpSpPr>
          <p:nvPr/>
        </p:nvGrpSpPr>
        <p:grpSpPr bwMode="auto">
          <a:xfrm>
            <a:off x="4274896" y="197200"/>
            <a:ext cx="2424638" cy="839883"/>
            <a:chOff x="-10452" y="-10482"/>
            <a:chExt cx="301" cy="9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15884E0-F918-0C28-CC47-001922278F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157" y="-10405"/>
              <a:ext cx="6" cy="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GB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35A797B4-D2F9-4EA6-3F1B-C89C158B357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52" y="-10482"/>
              <a:ext cx="294" cy="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987D14D8-38C9-C07E-2BDA-B2EC1BD579A6}"/>
              </a:ext>
            </a:extLst>
          </p:cNvPr>
          <p:cNvSpPr txBox="1"/>
          <p:nvPr/>
        </p:nvSpPr>
        <p:spPr>
          <a:xfrm>
            <a:off x="193475" y="2811208"/>
            <a:ext cx="6506059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b="1">
                <a:latin typeface="Aptos" panose="020B0004020202020204" pitchFamily="34" charset="0"/>
                <a:cs typeface="Times New Roman" panose="02020603050405020304" pitchFamily="18" charset="0"/>
              </a:rPr>
              <a:t>2025-2026</a:t>
            </a:r>
          </a:p>
          <a:p>
            <a:pPr algn="ctr"/>
            <a:r>
              <a:rPr lang="en-US" sz="4400" b="1">
                <a:latin typeface="Aptos" panose="020B0004020202020204" pitchFamily="34" charset="0"/>
                <a:cs typeface="Times New Roman" panose="02020603050405020304" pitchFamily="18" charset="0"/>
              </a:rPr>
              <a:t>Calendar of Events for </a:t>
            </a:r>
          </a:p>
          <a:p>
            <a:pPr algn="ctr"/>
            <a:r>
              <a:rPr lang="en-US" sz="4400" b="1">
                <a:latin typeface="Aptos" panose="020B0004020202020204" pitchFamily="34" charset="0"/>
                <a:cs typeface="Times New Roman" panose="02020603050405020304" pitchFamily="18" charset="0"/>
              </a:rPr>
              <a:t>The Personal Development Curriculum</a:t>
            </a:r>
          </a:p>
          <a:p>
            <a:endParaRPr lang="en-US"/>
          </a:p>
          <a:p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3D3B4E2-72B1-7AEC-1BB0-E474D65C272D}"/>
              </a:ext>
            </a:extLst>
          </p:cNvPr>
          <p:cNvGrpSpPr/>
          <p:nvPr/>
        </p:nvGrpSpPr>
        <p:grpSpPr>
          <a:xfrm>
            <a:off x="218078" y="7997826"/>
            <a:ext cx="1858554" cy="1908174"/>
            <a:chOff x="0" y="0"/>
            <a:chExt cx="4381691" cy="4960669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78D5E31-4448-19E6-55A3-703137913B20}"/>
                </a:ext>
              </a:extLst>
            </p:cNvPr>
            <p:cNvSpPr/>
            <p:nvPr/>
          </p:nvSpPr>
          <p:spPr>
            <a:xfrm>
              <a:off x="0" y="0"/>
              <a:ext cx="4377663" cy="4960669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/>
            </a:p>
          </p:txBody>
        </p:sp>
        <p:pic>
          <p:nvPicPr>
            <p:cNvPr id="16" name="Picture 15" descr="Icon&#10;&#10;Description automatically generated">
              <a:extLst>
                <a:ext uri="{FF2B5EF4-FFF2-40B4-BE49-F238E27FC236}">
                  <a16:creationId xmlns:a16="http://schemas.microsoft.com/office/drawing/2014/main" id="{1731167E-FAE4-D2C9-C855-09BEBC6947A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00879" y="430123"/>
              <a:ext cx="3980812" cy="335590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2326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1FEE1-3450-F6D2-DC3F-63BE27FE4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0785B02-DA73-472A-4024-0B8A3C1D418B}"/>
              </a:ext>
            </a:extLst>
          </p:cNvPr>
          <p:cNvSpPr txBox="1"/>
          <p:nvPr/>
        </p:nvSpPr>
        <p:spPr>
          <a:xfrm>
            <a:off x="302981" y="52747"/>
            <a:ext cx="625202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GB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NOVEMBER/DECEMBER</a:t>
            </a:r>
            <a:endParaRPr lang="en-GB" sz="105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9F7F75-B988-B1E5-2B55-3EBDD2A42808}"/>
              </a:ext>
            </a:extLst>
          </p:cNvPr>
          <p:cNvSpPr txBox="1"/>
          <p:nvPr/>
        </p:nvSpPr>
        <p:spPr>
          <a:xfrm>
            <a:off x="302980" y="590631"/>
            <a:ext cx="6252029" cy="8156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Student Voice </a:t>
            </a: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- Form Group Discussions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W/C 24th November		Week A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E50891-C8E5-2607-D640-ECE5C64C1BF8}"/>
              </a:ext>
            </a:extLst>
          </p:cNvPr>
          <p:cNvSpPr txBox="1"/>
          <p:nvPr/>
        </p:nvSpPr>
        <p:spPr>
          <a:xfrm>
            <a:off x="302979" y="1574791"/>
            <a:ext cx="6252029" cy="32624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PASTORAL CURRICULUM</a:t>
            </a: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Health Education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A/Wednesday 26th November   	Period 1		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7	Attitudes  to Mental Wellbeing		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8	Promoting Mental Wellbeing		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9	Healthy &amp; Unhealthy Coping Strategies	</a:t>
            </a: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10	New Challenges and  Reframing Negative Thinking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11	Promoting Mental Wellbeing 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A515DFF-9DC4-F614-A787-6A763DF0993F}"/>
              </a:ext>
            </a:extLst>
          </p:cNvPr>
          <p:cNvSpPr txBox="1"/>
          <p:nvPr/>
        </p:nvSpPr>
        <p:spPr>
          <a:xfrm>
            <a:off x="302976" y="5005775"/>
            <a:ext cx="6252028" cy="8156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Student Voice</a:t>
            </a: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- Year Council Meetings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W/C 1st December			Week B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96AB822-3F36-FCD8-933D-07696C6B9DF0}"/>
              </a:ext>
            </a:extLst>
          </p:cNvPr>
          <p:cNvSpPr txBox="1"/>
          <p:nvPr/>
        </p:nvSpPr>
        <p:spPr>
          <a:xfrm>
            <a:off x="302978" y="6032797"/>
            <a:ext cx="6252027" cy="22006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9 OPTIONS - AN INTRODUCTION TO FUTURE PATHWAYS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ctr">
              <a:buNone/>
            </a:pP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 Monday 1st December 	Period 5 Science/</a:t>
            </a:r>
            <a:r>
              <a:rPr lang="en-US" sz="1800" kern="1400" err="1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Maths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ctr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Ruth Bainbridge or Dave Darby, Jill Niven, Apprenticeships (St Helens)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100" kern="140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FD268DA-51FD-99F2-454F-FF013A1D6D4B}"/>
              </a:ext>
            </a:extLst>
          </p:cNvPr>
          <p:cNvSpPr txBox="1"/>
          <p:nvPr/>
        </p:nvSpPr>
        <p:spPr>
          <a:xfrm>
            <a:off x="302978" y="8497589"/>
            <a:ext cx="6252026" cy="8156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Student Voice</a:t>
            </a: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- School Council Meetings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W/C 8th December		Week A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693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1F92D9-B344-9A62-8045-6C27BB2D4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591BEB7-2A62-301B-CDDF-AA14055F6A89}"/>
              </a:ext>
            </a:extLst>
          </p:cNvPr>
          <p:cNvSpPr txBox="1"/>
          <p:nvPr/>
        </p:nvSpPr>
        <p:spPr>
          <a:xfrm>
            <a:off x="302981" y="151269"/>
            <a:ext cx="625202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GB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NOVEMBER/DECEMBER</a:t>
            </a:r>
            <a:endParaRPr lang="en-GB" sz="105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316F39-50C4-C715-D700-2768CF76EDAD}"/>
              </a:ext>
            </a:extLst>
          </p:cNvPr>
          <p:cNvSpPr txBox="1"/>
          <p:nvPr/>
        </p:nvSpPr>
        <p:spPr>
          <a:xfrm>
            <a:off x="302981" y="677691"/>
            <a:ext cx="6252028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9 Citizenship in Geography - Global Citizenship Development</a:t>
            </a: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December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EC0FF5-9206-C7E7-02A1-7EFB664EF417}"/>
              </a:ext>
            </a:extLst>
          </p:cNvPr>
          <p:cNvSpPr txBox="1"/>
          <p:nvPr/>
        </p:nvSpPr>
        <p:spPr>
          <a:xfrm>
            <a:off x="302981" y="1758111"/>
            <a:ext cx="6252028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9 Citizenship in History - What other kinds of government exist in the world?</a:t>
            </a:r>
          </a:p>
          <a:p>
            <a:pPr marL="0" marR="0" indent="0" algn="l">
              <a:buNone/>
            </a:pPr>
            <a:r>
              <a:rPr lang="en-US" kern="1400">
                <a:solidFill>
                  <a:srgbClr val="000000"/>
                </a:solidFill>
                <a:latin typeface="Aptos" panose="020B0004020202020204" pitchFamily="34" charset="0"/>
              </a:rPr>
              <a:t>December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38DB0A2-EFA1-A8B4-EAE0-249F312C2076}"/>
              </a:ext>
            </a:extLst>
          </p:cNvPr>
          <p:cNvSpPr txBox="1"/>
          <p:nvPr/>
        </p:nvSpPr>
        <p:spPr>
          <a:xfrm>
            <a:off x="302981" y="2838531"/>
            <a:ext cx="6252028" cy="32624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PASTORAL CURRICULUM</a:t>
            </a: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B/Monday 8th December	Period 1		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7	Review Data for Assessments		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8	Review Data for Assessments	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9	Review Data for Assessments		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10	Antisocial </a:t>
            </a:r>
            <a:r>
              <a:rPr lang="en-US" sz="1800" kern="1400" dirty="0" err="1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Behaviour</a:t>
            </a: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11	Exploring the Risks and Consequences of Substance Misuse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CC7512-05A4-300E-50A0-503D9E8C2C25}"/>
              </a:ext>
            </a:extLst>
          </p:cNvPr>
          <p:cNvSpPr txBox="1"/>
          <p:nvPr/>
        </p:nvSpPr>
        <p:spPr>
          <a:xfrm>
            <a:off x="302981" y="6162730"/>
            <a:ext cx="6252027" cy="36471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1" u="sng" kern="1400" dirty="0">
                <a:solidFill>
                  <a:srgbClr val="000000"/>
                </a:solidFill>
                <a:latin typeface="Aptos" panose="020B0004020202020204" pitchFamily="34" charset="0"/>
              </a:rPr>
              <a:t>Year 11 Future Skills Questionnaire</a:t>
            </a:r>
            <a:r>
              <a:rPr lang="en-US" b="1" kern="1400" dirty="0">
                <a:solidFill>
                  <a:srgbClr val="000000"/>
                </a:solidFill>
                <a:latin typeface="Aptos" panose="020B0004020202020204" pitchFamily="34" charset="0"/>
              </a:rPr>
              <a:t>      </a:t>
            </a:r>
            <a:r>
              <a:rPr lang="en-US" b="1" u="sng" kern="1400" dirty="0">
                <a:solidFill>
                  <a:srgbClr val="000000"/>
                </a:solidFill>
                <a:latin typeface="Aptos" panose="020B0004020202020204" pitchFamily="34" charset="0"/>
              </a:rPr>
              <a:t>REGISTRATION</a:t>
            </a:r>
            <a:endParaRPr lang="en-US" sz="18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 /Tuesday 9th December		11A	TECH 3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	11B	IT2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B/Wednesday 10</a:t>
            </a:r>
            <a:r>
              <a:rPr lang="en-US" sz="1800" kern="1400" baseline="300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th</a:t>
            </a: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December	11C	IT1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	11G	LRC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	11H	IT3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B/Thursday 11th </a:t>
            </a: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December	</a:t>
            </a:r>
            <a:r>
              <a:rPr lang="en-US" sz="1800" kern="1400" dirty="0">
                <a:solidFill>
                  <a:srgbClr val="000000"/>
                </a:solidFill>
                <a:latin typeface="Aptos" panose="020B0004020202020204" pitchFamily="34" charset="0"/>
              </a:rPr>
              <a:t>	</a:t>
            </a: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11L	TECH 3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	11M	LRC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	11O	IT2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B/Friday 12th  December		11S	IT3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	11W	LRC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590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78CBF1-4DC6-AA97-247C-C6F4381AD5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AAA3734-D522-EB49-CE71-7779B76385D9}"/>
              </a:ext>
            </a:extLst>
          </p:cNvPr>
          <p:cNvSpPr txBox="1"/>
          <p:nvPr/>
        </p:nvSpPr>
        <p:spPr>
          <a:xfrm>
            <a:off x="302984" y="154347"/>
            <a:ext cx="625202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GB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JANUARY</a:t>
            </a:r>
            <a:endParaRPr lang="en-GB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0FC5C3-C989-6BEA-70C3-8E13E41E08CA}"/>
              </a:ext>
            </a:extLst>
          </p:cNvPr>
          <p:cNvSpPr txBox="1"/>
          <p:nvPr/>
        </p:nvSpPr>
        <p:spPr>
          <a:xfrm>
            <a:off x="302983" y="1858595"/>
            <a:ext cx="6252029" cy="44165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Making Choices  Workshops</a:t>
            </a: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      (through IT lessons)	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B/Wednesday 7th January	Period 1	9B		RM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Period 1	9H		RP</a:t>
            </a: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A			</a:t>
            </a: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Period 4	9G		RM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A/Monday 12th January	Period 2	9S		RPA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A/Tuesday13th January	Period 4	9A		LH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			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A/Wednesday14th January	Period 2	9L		RM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Period 2	9O		RPA			Period 3	9C		RM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B/Tuesday 20th January	Period  3	9M		LH</a:t>
            </a:r>
          </a:p>
          <a:p>
            <a:pPr marL="0" marR="0" indent="0" algn="l">
              <a:buNone/>
            </a:pP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			Period 4 9W		LH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8D9ABCD-CE00-2BED-0931-523227C16413}"/>
              </a:ext>
            </a:extLst>
          </p:cNvPr>
          <p:cNvSpPr txBox="1"/>
          <p:nvPr/>
        </p:nvSpPr>
        <p:spPr>
          <a:xfrm>
            <a:off x="302984" y="6529818"/>
            <a:ext cx="6252028" cy="23391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20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9 Options Market Place /Employer Encounters</a:t>
            </a:r>
            <a:endParaRPr lang="en-US" sz="2000" dirty="0">
              <a:latin typeface="Aptos" panose="020B0004020202020204" pitchFamily="34" charset="0"/>
            </a:endParaRPr>
          </a:p>
          <a:p>
            <a:r>
              <a:rPr lang="en-US" dirty="0">
                <a:latin typeface="Aptos" panose="020B0004020202020204" pitchFamily="34" charset="0"/>
              </a:rPr>
              <a:t>B/Thursday 8th January  </a:t>
            </a:r>
          </a:p>
          <a:p>
            <a:endParaRPr lang="en-US" dirty="0">
              <a:latin typeface="Aptos" panose="020B0004020202020204" pitchFamily="34" charset="0"/>
            </a:endParaRPr>
          </a:p>
          <a:p>
            <a:r>
              <a:rPr lang="en-US" dirty="0">
                <a:latin typeface="Aptos" panose="020B0004020202020204" pitchFamily="34" charset="0"/>
              </a:rPr>
              <a:t>Period 1		PE/Art/Drama (Networking Event)</a:t>
            </a:r>
          </a:p>
          <a:p>
            <a:r>
              <a:rPr lang="en-US" dirty="0">
                <a:latin typeface="Aptos" panose="020B0004020202020204" pitchFamily="34" charset="0"/>
              </a:rPr>
              <a:t>Period 1		RE (Options Market Place)</a:t>
            </a:r>
          </a:p>
          <a:p>
            <a:r>
              <a:rPr lang="en-US" dirty="0">
                <a:latin typeface="Aptos" panose="020B0004020202020204" pitchFamily="34" charset="0"/>
              </a:rPr>
              <a:t>Period 2		Geography, History (Networking Event)</a:t>
            </a:r>
          </a:p>
          <a:p>
            <a:r>
              <a:rPr lang="en-US" dirty="0">
                <a:latin typeface="Aptos" panose="020B0004020202020204" pitchFamily="34" charset="0"/>
              </a:rPr>
              <a:t>Period 2 		</a:t>
            </a:r>
            <a:r>
              <a:rPr lang="en-US" dirty="0" err="1">
                <a:latin typeface="Aptos" panose="020B0004020202020204" pitchFamily="34" charset="0"/>
              </a:rPr>
              <a:t>Computing,Drama,Music</a:t>
            </a:r>
            <a:r>
              <a:rPr lang="en-US" dirty="0">
                <a:latin typeface="Aptos" panose="020B0004020202020204" pitchFamily="34" charset="0"/>
              </a:rPr>
              <a:t> (Options Market 					Place)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F68783-66B9-A0FD-6BC2-6531D0228CF2}"/>
              </a:ext>
            </a:extLst>
          </p:cNvPr>
          <p:cNvSpPr txBox="1"/>
          <p:nvPr/>
        </p:nvSpPr>
        <p:spPr>
          <a:xfrm>
            <a:off x="302983" y="627243"/>
            <a:ext cx="6252029" cy="92333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u="sng" kern="1400" dirty="0">
                <a:solidFill>
                  <a:srgbClr val="000000"/>
                </a:solidFill>
                <a:latin typeface="Aptos" panose="020B0004020202020204" pitchFamily="34" charset="0"/>
              </a:rPr>
              <a:t>Year 9 OPTIONS</a:t>
            </a:r>
            <a:endParaRPr lang="en-US" sz="1100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 B/ Wednesday 7th January	Assembly   Options Process Launch</a:t>
            </a:r>
            <a:endParaRPr lang="en-US" sz="1100" kern="1400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5852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42FE0F1-BD85-7423-A69E-AA227990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924C-3CB2-4C44-AAF8-854407DA7A5C}" type="slidenum">
              <a:rPr lang="en-GB" smtClean="0">
                <a:uFillTx/>
              </a:rPr>
              <a:t>13</a:t>
            </a:fld>
            <a:endParaRPr lang="en-GB">
              <a:uFillTx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14AEE59-6EB5-B781-B672-4B4F2A378782}"/>
              </a:ext>
            </a:extLst>
          </p:cNvPr>
          <p:cNvSpPr txBox="1"/>
          <p:nvPr/>
        </p:nvSpPr>
        <p:spPr>
          <a:xfrm>
            <a:off x="302984" y="154347"/>
            <a:ext cx="625202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GB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JANUARY</a:t>
            </a:r>
            <a:endParaRPr lang="en-GB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0D244D-D61E-9075-97B1-76DC77B0A525}"/>
              </a:ext>
            </a:extLst>
          </p:cNvPr>
          <p:cNvSpPr txBox="1"/>
          <p:nvPr/>
        </p:nvSpPr>
        <p:spPr>
          <a:xfrm>
            <a:off x="302984" y="776140"/>
            <a:ext cx="6252027" cy="563231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9 Future Skills Questionnaire </a:t>
            </a:r>
            <a:r>
              <a:rPr lang="en-US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    </a:t>
            </a:r>
            <a:r>
              <a:rPr lang="en-US" b="1" kern="1400" dirty="0">
                <a:solidFill>
                  <a:srgbClr val="000000"/>
                </a:solidFill>
                <a:latin typeface="Aptos" panose="020B0004020202020204" pitchFamily="34" charset="0"/>
              </a:rPr>
              <a:t>(</a:t>
            </a:r>
            <a:r>
              <a:rPr lang="en-US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through IT Lessons)</a:t>
            </a:r>
          </a:p>
          <a:p>
            <a:pPr marL="0" marR="0" indent="0" algn="l">
              <a:buNone/>
            </a:pP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</a:p>
          <a:p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A/Monday 12</a:t>
            </a:r>
            <a:r>
              <a:rPr lang="en-US" kern="1400" baseline="30000" dirty="0">
                <a:solidFill>
                  <a:srgbClr val="000000"/>
                </a:solidFill>
                <a:latin typeface="Aptos" panose="020B0004020202020204" pitchFamily="34" charset="0"/>
              </a:rPr>
              <a:t>th</a:t>
            </a: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  January	Period 3		9H</a:t>
            </a:r>
          </a:p>
          <a:p>
            <a:endParaRPr lang="en-US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A/Tuesday 13</a:t>
            </a:r>
            <a:r>
              <a:rPr lang="en-US" kern="1400" baseline="30000" dirty="0">
                <a:solidFill>
                  <a:srgbClr val="000000"/>
                </a:solidFill>
                <a:latin typeface="Aptos" panose="020B0004020202020204" pitchFamily="34" charset="0"/>
              </a:rPr>
              <a:t>th</a:t>
            </a: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  January	Period 2		9G</a:t>
            </a:r>
          </a:p>
          <a:p>
            <a:endParaRPr lang="en-US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A/Thursday 15</a:t>
            </a:r>
            <a:r>
              <a:rPr lang="en-US" kern="1400" baseline="30000" dirty="0">
                <a:solidFill>
                  <a:srgbClr val="000000"/>
                </a:solidFill>
                <a:latin typeface="Aptos" panose="020B0004020202020204" pitchFamily="34" charset="0"/>
              </a:rPr>
              <a:t>th</a:t>
            </a: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 January	Period 4		9B</a:t>
            </a:r>
          </a:p>
          <a:p>
            <a:endParaRPr lang="en-US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B/Monday 19</a:t>
            </a:r>
            <a:r>
              <a:rPr lang="en-US" kern="1400" baseline="30000" dirty="0">
                <a:solidFill>
                  <a:srgbClr val="000000"/>
                </a:solidFill>
                <a:latin typeface="Aptos" panose="020B0004020202020204" pitchFamily="34" charset="0"/>
              </a:rPr>
              <a:t>th</a:t>
            </a: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  January	Period 5		9C</a:t>
            </a:r>
          </a:p>
          <a:p>
            <a:endParaRPr lang="en-US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B/Tuesday 20</a:t>
            </a:r>
            <a:r>
              <a:rPr lang="en-US" kern="1400" baseline="30000" dirty="0">
                <a:solidFill>
                  <a:srgbClr val="000000"/>
                </a:solidFill>
                <a:latin typeface="Aptos" panose="020B0004020202020204" pitchFamily="34" charset="0"/>
              </a:rPr>
              <a:t>th</a:t>
            </a: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  January	Period 3		9L</a:t>
            </a:r>
          </a:p>
          <a:p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			Period 4		9S</a:t>
            </a:r>
          </a:p>
          <a:p>
            <a:pPr marL="0" marR="0" indent="0" algn="l">
              <a:buNone/>
            </a:pPr>
            <a:endParaRPr lang="en-US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B/Monday </a:t>
            </a: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22</a:t>
            </a:r>
            <a:r>
              <a:rPr lang="en-US" kern="1400" baseline="30000" dirty="0">
                <a:solidFill>
                  <a:srgbClr val="000000"/>
                </a:solidFill>
                <a:latin typeface="Aptos" panose="020B0004020202020204" pitchFamily="34" charset="0"/>
              </a:rPr>
              <a:t>nd</a:t>
            </a: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  January</a:t>
            </a: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Period 2</a:t>
            </a: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		9A</a:t>
            </a:r>
          </a:p>
          <a:p>
            <a:endParaRPr lang="en-US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A/Tuesday 29</a:t>
            </a:r>
            <a:r>
              <a:rPr lang="en-US" kern="1400" baseline="30000" dirty="0">
                <a:solidFill>
                  <a:srgbClr val="000000"/>
                </a:solidFill>
                <a:latin typeface="Aptos" panose="020B0004020202020204" pitchFamily="34" charset="0"/>
              </a:rPr>
              <a:t>th</a:t>
            </a: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  January	Period 2  		9M</a:t>
            </a:r>
          </a:p>
          <a:p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			Period 4		9O</a:t>
            </a:r>
          </a:p>
          <a:p>
            <a:endParaRPr lang="en-US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A/Monday 26</a:t>
            </a:r>
            <a:r>
              <a:rPr lang="en-US" kern="1400" baseline="30000" dirty="0">
                <a:solidFill>
                  <a:srgbClr val="000000"/>
                </a:solidFill>
                <a:latin typeface="Aptos" panose="020B0004020202020204" pitchFamily="34" charset="0"/>
              </a:rPr>
              <a:t>th</a:t>
            </a: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 January	Period 2		9W</a:t>
            </a:r>
          </a:p>
          <a:p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308586B-4AFC-F7CD-C9D6-3F59FD8CACA3}"/>
              </a:ext>
            </a:extLst>
          </p:cNvPr>
          <p:cNvSpPr txBox="1"/>
          <p:nvPr/>
        </p:nvSpPr>
        <p:spPr>
          <a:xfrm>
            <a:off x="302983" y="6660912"/>
            <a:ext cx="625202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GB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11 Careers Questionnaire</a:t>
            </a:r>
            <a:r>
              <a:rPr lang="en-GB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</a:t>
            </a:r>
            <a:r>
              <a:rPr lang="en-GB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January</a:t>
            </a:r>
            <a:r>
              <a:rPr lang="en-GB" sz="1800" b="1" kern="140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</a:t>
            </a:r>
            <a:endParaRPr lang="en-GB" sz="1100" kern="140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A353F8B-10C2-BBBC-6608-798FBE5CE700}"/>
              </a:ext>
            </a:extLst>
          </p:cNvPr>
          <p:cNvSpPr txBox="1"/>
          <p:nvPr/>
        </p:nvSpPr>
        <p:spPr>
          <a:xfrm>
            <a:off x="302982" y="7155504"/>
            <a:ext cx="625202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8 Citizenship in Geography— How should we generate electricity in the futur</a:t>
            </a:r>
            <a:r>
              <a:rPr lang="en-US" b="1" u="sng" kern="1400">
                <a:solidFill>
                  <a:srgbClr val="000000"/>
                </a:solidFill>
                <a:latin typeface="Aptos" panose="020B0004020202020204" pitchFamily="34" charset="0"/>
              </a:rPr>
              <a:t>e?</a:t>
            </a: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January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6030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D4B5B4-446F-1C9C-2DF8-E5F067F39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4542C98-EE8C-7E1B-B5D1-B9CA9819EE7E}"/>
              </a:ext>
            </a:extLst>
          </p:cNvPr>
          <p:cNvSpPr txBox="1"/>
          <p:nvPr/>
        </p:nvSpPr>
        <p:spPr>
          <a:xfrm>
            <a:off x="302978" y="220386"/>
            <a:ext cx="625202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GB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JANUARY</a:t>
            </a:r>
            <a:endParaRPr lang="en-GB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E44FF0-5E28-464F-8C59-6C032ADA1595}"/>
              </a:ext>
            </a:extLst>
          </p:cNvPr>
          <p:cNvSpPr txBox="1"/>
          <p:nvPr/>
        </p:nvSpPr>
        <p:spPr>
          <a:xfrm>
            <a:off x="302978" y="747240"/>
            <a:ext cx="6252028" cy="47763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lnSpc>
                <a:spcPct val="114000"/>
              </a:lnSpc>
              <a:spcAft>
                <a:spcPts val="1000"/>
              </a:spcAft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7  Urban Camouflage </a:t>
            </a: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lnSpc>
                <a:spcPct val="114000"/>
              </a:lnSpc>
              <a:spcAft>
                <a:spcPts val="1000"/>
              </a:spcAft>
              <a:buNone/>
            </a:pP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Terry McCarrick - Wigan Road Safety Team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spcAft>
                <a:spcPts val="1000"/>
              </a:spcAft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B/Wednesday 7th January		Period 4	7X1/Sci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spcAft>
                <a:spcPts val="1000"/>
              </a:spcAft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B/Thursday 8th January		Period 2	7X2/Sci					Period 4	7Y1/Sci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spcAft>
                <a:spcPts val="1000"/>
              </a:spcAft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A/Tuesday 13th January		Period 1 	7Y2/Sci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spcAft>
                <a:spcPts val="1000"/>
              </a:spcAft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A/Wednesday 14th January		Period 5	7X3/Sci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spcAft>
                <a:spcPts val="1000"/>
              </a:spcAft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A/Thursday 15th January		Period 3	7X4/Sci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spcAft>
                <a:spcPts val="1000"/>
              </a:spcAft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A/Friday 16th January		Period 1	7Y3/Sci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spcAft>
                <a:spcPts val="1000"/>
              </a:spcAft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	Period 5 	7X5/Sci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spcAft>
                <a:spcPts val="1000"/>
              </a:spcAft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B/Monday 19th January		Period 4	7Y4/Sci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spcAft>
                <a:spcPts val="1000"/>
              </a:spcAft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B/Tuesday 20th January		Period 2	7Y5/Sci</a:t>
            </a: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B6B56DF-6C6E-F598-6FBE-4425149C6B2C}"/>
              </a:ext>
            </a:extLst>
          </p:cNvPr>
          <p:cNvSpPr txBox="1"/>
          <p:nvPr/>
        </p:nvSpPr>
        <p:spPr>
          <a:xfrm>
            <a:off x="302978" y="5681070"/>
            <a:ext cx="6252027" cy="287771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PASTORAL CURRICULUM</a:t>
            </a: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</a:t>
            </a: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A/Monday 12th January 		Period 1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7	Me and My Body		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8	Healthy Eating	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9	Substance Misuse	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10	Review Data for Assessments </a:t>
            </a: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	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11	Trial Exams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5475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84C442-2FF1-822E-94B9-6DF0DF3324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8560074-F655-09F8-F01A-A9319E30AEDE}"/>
              </a:ext>
            </a:extLst>
          </p:cNvPr>
          <p:cNvSpPr txBox="1"/>
          <p:nvPr/>
        </p:nvSpPr>
        <p:spPr>
          <a:xfrm>
            <a:off x="302980" y="39040"/>
            <a:ext cx="625202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GB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JANUARY/FEBRUARY</a:t>
            </a:r>
            <a:endParaRPr lang="en-GB" sz="105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43B771-329B-6836-DE69-874802CEB0E2}"/>
              </a:ext>
            </a:extLst>
          </p:cNvPr>
          <p:cNvSpPr txBox="1"/>
          <p:nvPr/>
        </p:nvSpPr>
        <p:spPr>
          <a:xfrm>
            <a:off x="302980" y="521492"/>
            <a:ext cx="625202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10 Parents Evening </a:t>
            </a: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</a:t>
            </a: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Thursday 15th January</a:t>
            </a: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6066FE-E6C5-E933-33C3-1243EC8DA839}"/>
              </a:ext>
            </a:extLst>
          </p:cNvPr>
          <p:cNvSpPr txBox="1"/>
          <p:nvPr/>
        </p:nvSpPr>
        <p:spPr>
          <a:xfrm>
            <a:off x="302980" y="1306275"/>
            <a:ext cx="6252028" cy="30315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9 Guidance Evenings </a:t>
            </a: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(Week B)	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 Tuesday 20th January 		3.30—6.30 pm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Wednesday 21st  January 	3.30—6.30 pm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ctr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COLLEGE &amp; Post 16 Providers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ctr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Carmel, St Helens, SJR, Warrington, Wigan &amp; Leigh, Winstanley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100" kern="140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F939BA8-F099-26CD-9BCF-58F1DA7CABD0}"/>
              </a:ext>
            </a:extLst>
          </p:cNvPr>
          <p:cNvSpPr txBox="1"/>
          <p:nvPr/>
        </p:nvSpPr>
        <p:spPr>
          <a:xfrm>
            <a:off x="302980" y="4561686"/>
            <a:ext cx="6252028" cy="8156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Student Voice</a:t>
            </a: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- Form Group Discussions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W/C 26th January 		Week A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E5EAA86-A637-A15A-F57C-E4515515CC24}"/>
              </a:ext>
            </a:extLst>
          </p:cNvPr>
          <p:cNvSpPr txBox="1"/>
          <p:nvPr/>
        </p:nvSpPr>
        <p:spPr>
          <a:xfrm>
            <a:off x="302980" y="5561912"/>
            <a:ext cx="625202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9 Parents Evening </a:t>
            </a: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</a:t>
            </a: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Thursday 29th January</a:t>
            </a: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CC2137A-FBE4-643D-63DE-29F4F66F5C58}"/>
              </a:ext>
            </a:extLst>
          </p:cNvPr>
          <p:cNvSpPr txBox="1"/>
          <p:nvPr/>
        </p:nvSpPr>
        <p:spPr>
          <a:xfrm>
            <a:off x="302980" y="6403941"/>
            <a:ext cx="6252028" cy="8156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Student Voice</a:t>
            </a: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- Year Council Meetings	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W/C 2nd February		Week B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B145B28-0935-9F88-27A4-19F60B5D6A3C}"/>
              </a:ext>
            </a:extLst>
          </p:cNvPr>
          <p:cNvSpPr txBox="1"/>
          <p:nvPr/>
        </p:nvSpPr>
        <p:spPr>
          <a:xfrm>
            <a:off x="302980" y="7443238"/>
            <a:ext cx="6252028" cy="8156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Student Voice</a:t>
            </a: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- School Council Meetings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W/C 9th February 		Week A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61DAD4D-6610-B28E-6757-029D9A5290E6}"/>
              </a:ext>
            </a:extLst>
          </p:cNvPr>
          <p:cNvSpPr txBox="1"/>
          <p:nvPr/>
        </p:nvSpPr>
        <p:spPr>
          <a:xfrm>
            <a:off x="302980" y="8482535"/>
            <a:ext cx="6252028" cy="8156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10 Careers Workplace Experience—REMINDER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A/Tuesday 10th February 	Assembly</a:t>
            </a:r>
            <a:r>
              <a:rPr lang="en-US" sz="11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0519193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71E2B8-8BC3-EE06-998A-1408F60D45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37D25A-DEFD-D1EB-7F23-5FC1FF66380A}"/>
              </a:ext>
            </a:extLst>
          </p:cNvPr>
          <p:cNvSpPr txBox="1"/>
          <p:nvPr/>
        </p:nvSpPr>
        <p:spPr>
          <a:xfrm>
            <a:off x="302980" y="169547"/>
            <a:ext cx="625202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GB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JANUARY/FEBRUARY</a:t>
            </a:r>
            <a:endParaRPr lang="en-GB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2A1922-42FD-AD25-D42F-9739742B7D86}"/>
              </a:ext>
            </a:extLst>
          </p:cNvPr>
          <p:cNvSpPr txBox="1"/>
          <p:nvPr/>
        </p:nvSpPr>
        <p:spPr>
          <a:xfrm>
            <a:off x="302981" y="1458036"/>
            <a:ext cx="6252028" cy="287771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PASTORAL CURRICULUM</a:t>
            </a: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A/Wednesday 11th February	 Period 5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7	British Values</a:t>
            </a:r>
            <a:endParaRPr lang="en-US" sz="1100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8	Tolerance and Respect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9	Equality and Diversity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10	Extremism and  Intolerance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11	Trial Exam results issued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06E885E-D1ED-AC9F-C0D4-532C3E8953CE}"/>
              </a:ext>
            </a:extLst>
          </p:cNvPr>
          <p:cNvSpPr txBox="1"/>
          <p:nvPr/>
        </p:nvSpPr>
        <p:spPr>
          <a:xfrm>
            <a:off x="302980" y="748538"/>
            <a:ext cx="6252027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11 Parents Evening </a:t>
            </a: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</a:t>
            </a: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Thursday 12th February </a:t>
            </a: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E493E97-103F-4300-0C86-CDAF618BE9E9}"/>
              </a:ext>
            </a:extLst>
          </p:cNvPr>
          <p:cNvSpPr txBox="1"/>
          <p:nvPr/>
        </p:nvSpPr>
        <p:spPr>
          <a:xfrm>
            <a:off x="302980" y="4768334"/>
            <a:ext cx="62520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Mop Up College Applications (Evening) </a:t>
            </a: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     After half term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5606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AB1D1E-B863-AF13-8C1B-547B31B06E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A985999-4535-1338-1A9D-B66D054ADA3C}"/>
              </a:ext>
            </a:extLst>
          </p:cNvPr>
          <p:cNvSpPr txBox="1"/>
          <p:nvPr/>
        </p:nvSpPr>
        <p:spPr>
          <a:xfrm>
            <a:off x="302980" y="39040"/>
            <a:ext cx="625202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GB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FEBRUARY/MARCH</a:t>
            </a:r>
            <a:endParaRPr lang="en-GB" sz="105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8C049F-E0DE-0265-423C-72794DFD3611}"/>
              </a:ext>
            </a:extLst>
          </p:cNvPr>
          <p:cNvSpPr txBox="1"/>
          <p:nvPr/>
        </p:nvSpPr>
        <p:spPr>
          <a:xfrm>
            <a:off x="302980" y="552249"/>
            <a:ext cx="6252016" cy="786369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R="0" algn="l">
              <a:buNone/>
            </a:pPr>
            <a:r>
              <a:rPr lang="en-GB" sz="16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CPR/1ST AID </a:t>
            </a:r>
            <a:endParaRPr lang="en-GB" sz="1050" b="1" u="sng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R="0" algn="l">
              <a:buNone/>
            </a:pPr>
            <a:r>
              <a:rPr lang="en-GB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B/Monday 23rd February	Period 1	7Z1G/PE</a:t>
            </a:r>
            <a:endParaRPr lang="en-GB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59258" marR="0" indent="0" algn="l">
              <a:buNone/>
            </a:pPr>
            <a:r>
              <a:rPr lang="en-GB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Period 2	7Y1G/PE</a:t>
            </a:r>
          </a:p>
          <a:p>
            <a:pPr marL="359258" marR="0" indent="0" algn="l">
              <a:buNone/>
            </a:pPr>
            <a:endParaRPr lang="en-GB" sz="1050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R="0" algn="l">
              <a:buNone/>
            </a:pPr>
            <a:r>
              <a:rPr lang="en-GB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B/Friday 27th February	Period 4	7X1G/PE</a:t>
            </a:r>
            <a:endParaRPr lang="en-GB" sz="1050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R="0" algn="l">
              <a:buNone/>
            </a:pPr>
            <a:endParaRPr lang="en-GB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R="0" algn="l">
              <a:buNone/>
            </a:pPr>
            <a:r>
              <a:rPr lang="en-GB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A/Monday 2nd March	Period 2	7X2G/PE</a:t>
            </a:r>
            <a:endParaRPr lang="en-GB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59258" marR="0" indent="0" algn="l">
              <a:buNone/>
            </a:pPr>
            <a:r>
              <a:rPr lang="en-GB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Period 4	7Z2G/PE</a:t>
            </a:r>
          </a:p>
          <a:p>
            <a:pPr marL="359258" marR="0" indent="0" algn="l">
              <a:buNone/>
            </a:pPr>
            <a:endParaRPr lang="en-GB" sz="1050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r>
              <a:rPr lang="en-GB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A/Thursday 5th March	Period 1	8X1G/PE and </a:t>
            </a:r>
            <a:r>
              <a:rPr lang="en-GB" sz="1600" kern="1400" dirty="0">
                <a:solidFill>
                  <a:srgbClr val="000000"/>
                </a:solidFill>
                <a:latin typeface="Aptos" panose="020B0004020202020204" pitchFamily="34" charset="0"/>
              </a:rPr>
              <a:t>8X2G/PE</a:t>
            </a:r>
            <a:endParaRPr lang="en-GB" sz="16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59258" marR="0" indent="0" algn="l">
              <a:buNone/>
            </a:pPr>
            <a:r>
              <a:rPr lang="en-GB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Period 5	7Y2G/PE</a:t>
            </a:r>
            <a:endParaRPr lang="en-GB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59258" marR="0" indent="0" algn="l">
              <a:buNone/>
            </a:pPr>
            <a:endParaRPr lang="en-GB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R="0" algn="l">
              <a:buNone/>
            </a:pPr>
            <a:r>
              <a:rPr lang="en-GB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A/Friday 6th March		Period 1 	8Z1G/PE</a:t>
            </a:r>
            <a:endParaRPr lang="en-GB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59258" marR="0" indent="0" algn="l">
              <a:buNone/>
            </a:pPr>
            <a:r>
              <a:rPr lang="en-GB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Period 3	8Y1G/PE</a:t>
            </a:r>
            <a:endParaRPr lang="en-GB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59258" marR="0" indent="0" algn="l">
              <a:buNone/>
            </a:pPr>
            <a:r>
              <a:rPr lang="en-GB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Period 5	7Y2G/PE</a:t>
            </a:r>
            <a:endParaRPr lang="en-GB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59258" marR="0" indent="0" algn="l">
              <a:buNone/>
            </a:pPr>
            <a:endParaRPr lang="en-GB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R="0" algn="l">
              <a:buNone/>
            </a:pPr>
            <a:r>
              <a:rPr lang="en-GB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B/Monday 9th March		Period 1	7Z1B/PE</a:t>
            </a:r>
            <a:endParaRPr lang="en-GB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59258" marR="0" indent="0" algn="l">
              <a:buNone/>
            </a:pPr>
            <a:r>
              <a:rPr lang="en-GB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Period 2	7Y1B/PE</a:t>
            </a:r>
            <a:endParaRPr lang="en-GB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59258" marR="0" indent="0" algn="l">
              <a:buNone/>
            </a:pPr>
            <a:r>
              <a:rPr lang="en-GB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Period 3	8Y2G/PE</a:t>
            </a:r>
            <a:endParaRPr lang="en-GB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59258" marR="0" indent="0" algn="l">
              <a:buNone/>
            </a:pPr>
            <a:r>
              <a:rPr lang="en-GB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Period 4	8Z2G/PE</a:t>
            </a:r>
            <a:endParaRPr lang="en-GB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59258" marR="0" indent="0" algn="l">
              <a:buNone/>
            </a:pPr>
            <a:endParaRPr lang="en-GB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R="0" algn="l">
              <a:buNone/>
            </a:pPr>
            <a:r>
              <a:rPr lang="en-GB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B/Friday 13th March		Period 4	7X1B/PE</a:t>
            </a:r>
            <a:endParaRPr lang="en-GB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59258" marR="0" indent="0" algn="l">
              <a:buNone/>
            </a:pPr>
            <a:endParaRPr lang="en-GB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R="0" algn="l">
              <a:buNone/>
            </a:pPr>
            <a:r>
              <a:rPr lang="en-GB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A/Monday 16th March	Period 2	7X2B/PE</a:t>
            </a:r>
            <a:endParaRPr lang="en-GB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59258" marR="0" indent="0" algn="l">
              <a:buNone/>
            </a:pPr>
            <a:r>
              <a:rPr lang="en-GB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Period 4	7Z2B/PE</a:t>
            </a:r>
            <a:endParaRPr lang="en-GB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59258" marR="0" indent="0" algn="l">
              <a:buNone/>
            </a:pPr>
            <a:endParaRPr lang="en-GB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R="0" algn="l">
              <a:buNone/>
            </a:pPr>
            <a:r>
              <a:rPr lang="en-GB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A/Thursday 19th March	Period 5	7Y2B/PE</a:t>
            </a:r>
            <a:endParaRPr lang="en-GB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59258" marR="0" indent="0" algn="l">
              <a:buNone/>
            </a:pPr>
            <a:endParaRPr lang="en-GB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R="0" algn="l">
              <a:buNone/>
            </a:pPr>
            <a:r>
              <a:rPr lang="en-GB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A/Friday 20th March		Period 1	8Z1B/PE</a:t>
            </a:r>
            <a:endParaRPr lang="en-GB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59258" marR="0" indent="0" algn="l">
              <a:buNone/>
            </a:pPr>
            <a:r>
              <a:rPr lang="en-GB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Period 3	8Y1B/PE</a:t>
            </a:r>
          </a:p>
          <a:p>
            <a:pPr marL="359258" marR="0" indent="0" algn="l">
              <a:buNone/>
            </a:pPr>
            <a:endParaRPr lang="en-GB" sz="16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r>
              <a:rPr lang="en-GB" sz="1600" kern="1400" dirty="0">
                <a:solidFill>
                  <a:srgbClr val="000000"/>
                </a:solidFill>
                <a:latin typeface="Aptos" panose="020B0004020202020204" pitchFamily="34" charset="0"/>
              </a:rPr>
              <a:t>B/Monday 23rd March	Period 3	8Y2B/PE</a:t>
            </a:r>
            <a:endParaRPr lang="en-GB" sz="1050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359258"/>
            <a:r>
              <a:rPr lang="en-GB" sz="1600" kern="1400" dirty="0">
                <a:solidFill>
                  <a:srgbClr val="000000"/>
                </a:solidFill>
                <a:latin typeface="Aptos" panose="020B0004020202020204" pitchFamily="34" charset="0"/>
              </a:rPr>
              <a:t>			Period 4     8Z2B/PE</a:t>
            </a:r>
          </a:p>
          <a:p>
            <a:pPr marL="359258"/>
            <a:endParaRPr lang="en-GB" sz="1050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r>
              <a:rPr lang="en-GB" sz="1600" kern="1400" dirty="0">
                <a:solidFill>
                  <a:srgbClr val="000000"/>
                </a:solidFill>
                <a:latin typeface="Aptos" panose="020B0004020202020204" pitchFamily="34" charset="0"/>
              </a:rPr>
              <a:t>B/Friday 27thMarch		Period 2  	8X1B/PE</a:t>
            </a:r>
            <a:r>
              <a:rPr lang="en-GB" sz="1050" kern="1400" dirty="0">
                <a:solidFill>
                  <a:srgbClr val="000000"/>
                </a:solidFill>
                <a:latin typeface="Aptos" panose="020B0004020202020204" pitchFamily="34" charset="0"/>
              </a:rPr>
              <a:t>/ and </a:t>
            </a:r>
            <a:r>
              <a:rPr lang="en-GB" sz="1600" kern="1400" dirty="0">
                <a:solidFill>
                  <a:srgbClr val="000000"/>
                </a:solidFill>
                <a:latin typeface="Aptos" panose="020B0004020202020204" pitchFamily="34" charset="0"/>
              </a:rPr>
              <a:t>8X2B/PE</a:t>
            </a:r>
            <a:endParaRPr lang="en-GB" sz="1050" kern="1400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ED9B36-5A2D-A194-0A1D-EA92F12D012B}"/>
              </a:ext>
            </a:extLst>
          </p:cNvPr>
          <p:cNvSpPr txBox="1"/>
          <p:nvPr/>
        </p:nvSpPr>
        <p:spPr>
          <a:xfrm>
            <a:off x="302987" y="8559817"/>
            <a:ext cx="625202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7 Citizenship in English—Charity Speeches</a:t>
            </a: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</a:t>
            </a:r>
            <a:endParaRPr lang="en-US" b="1" kern="140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March</a:t>
            </a: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B57EF9-1DA0-D880-963A-77C7AD24F4F3}"/>
              </a:ext>
            </a:extLst>
          </p:cNvPr>
          <p:cNvSpPr txBox="1"/>
          <p:nvPr/>
        </p:nvSpPr>
        <p:spPr>
          <a:xfrm>
            <a:off x="302985" y="9408167"/>
            <a:ext cx="62520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8 Parents Evening </a:t>
            </a: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</a:t>
            </a: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Thursday 5th March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5635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3E334-17C3-D635-5BA8-AB775A82C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A57497F-377A-4DE6-33F1-ED6F7E7486DC}"/>
              </a:ext>
            </a:extLst>
          </p:cNvPr>
          <p:cNvSpPr txBox="1"/>
          <p:nvPr/>
        </p:nvSpPr>
        <p:spPr>
          <a:xfrm>
            <a:off x="302976" y="246858"/>
            <a:ext cx="625202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GB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MARCH</a:t>
            </a:r>
            <a:endParaRPr lang="en-GB" sz="105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2A1DC1B-2DC8-FACE-8823-EE1910F3B272}"/>
              </a:ext>
            </a:extLst>
          </p:cNvPr>
          <p:cNvSpPr txBox="1"/>
          <p:nvPr/>
        </p:nvSpPr>
        <p:spPr>
          <a:xfrm>
            <a:off x="302976" y="842543"/>
            <a:ext cx="6252029" cy="46551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10 Introduction to Pathways Post 16</a:t>
            </a:r>
            <a:r>
              <a:rPr lang="en-US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    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A/Tuesday 10</a:t>
            </a:r>
            <a:r>
              <a:rPr lang="en-US" kern="1400" baseline="300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th</a:t>
            </a: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February          Period 2 10N5/EN                    LH</a:t>
            </a:r>
          </a:p>
          <a:p>
            <a:pPr marL="0" marR="0" indent="0" algn="l">
              <a:buNone/>
            </a:pP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A/Wednesday 11th February</a:t>
            </a: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 </a:t>
            </a: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Period 2	</a:t>
            </a: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10E1</a:t>
            </a: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/EN		RMO</a:t>
            </a:r>
            <a:endParaRPr lang="en-US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A/Tuesday 3rd March	 Period  2	</a:t>
            </a: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10E2</a:t>
            </a: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/EN		LH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A/Wednesday 4th March	 Period </a:t>
            </a: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2</a:t>
            </a: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</a:t>
            </a: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10E3</a:t>
            </a: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/EN		RMO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B/Tuesday 10th March	 Period  2 10E4/EN		LH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B</a:t>
            </a: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/Tuesday 11th March	 Period  2	</a:t>
            </a: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 10E5</a:t>
            </a: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/EN		LH</a:t>
            </a:r>
          </a:p>
          <a:p>
            <a:pPr marL="0" marR="0" indent="0" algn="l">
              <a:buNone/>
            </a:pPr>
            <a:endParaRPr lang="en-US" sz="1100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A/Tuesday 17th March	 Period  2	 10N1/EN	LH</a:t>
            </a:r>
            <a:endParaRPr lang="en-US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A/Wednesday 18th March	 Period  </a:t>
            </a: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3 10N</a:t>
            </a: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2/EN	RMO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A/Tuesday 31st March	 Period 2	</a:t>
            </a: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10N3/</a:t>
            </a: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EN		LHU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A/Wednesday 1st April	 Period 2	</a:t>
            </a: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10N4</a:t>
            </a: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/EN	</a:t>
            </a:r>
            <a:r>
              <a:rPr lang="en-US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RMO</a:t>
            </a:r>
            <a:endParaRPr lang="en-US" sz="1100" kern="1400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33239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F1C7B2-003D-702F-E430-A9C2BF8E6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088F43E-5185-A0DA-283D-0BD140642929}"/>
              </a:ext>
            </a:extLst>
          </p:cNvPr>
          <p:cNvSpPr txBox="1"/>
          <p:nvPr/>
        </p:nvSpPr>
        <p:spPr>
          <a:xfrm>
            <a:off x="302980" y="39040"/>
            <a:ext cx="625202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GB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MARCH</a:t>
            </a:r>
            <a:endParaRPr lang="en-GB" sz="105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C762C0-49CF-B2F3-0CF4-BA32A545A5B0}"/>
              </a:ext>
            </a:extLst>
          </p:cNvPr>
          <p:cNvSpPr txBox="1"/>
          <p:nvPr/>
        </p:nvSpPr>
        <p:spPr>
          <a:xfrm>
            <a:off x="302979" y="467282"/>
            <a:ext cx="6252029" cy="48013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R="0" algn="l">
              <a:buNone/>
            </a:pPr>
            <a:r>
              <a:rPr lang="en-GB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RSE EDUCATION</a:t>
            </a:r>
            <a:r>
              <a:rPr lang="en-GB" sz="1800" b="1" kern="140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		</a:t>
            </a:r>
            <a:r>
              <a:rPr lang="en-GB" sz="1800" b="1" kern="1400" dirty="0">
                <a:ln>
                  <a:noFill/>
                </a:ln>
                <a:effectLst/>
                <a:latin typeface="Aptos" panose="020B0004020202020204" pitchFamily="34" charset="0"/>
              </a:rPr>
              <a:t>LESSON 1	Year 9</a:t>
            </a:r>
          </a:p>
          <a:p>
            <a:pPr marL="82550" indent="-82550"/>
            <a:endParaRPr lang="en-GB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82550" indent="-82550"/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A/Tuesday 3</a:t>
            </a:r>
            <a:r>
              <a:rPr lang="en-GB" kern="1400" baseline="30000" dirty="0">
                <a:solidFill>
                  <a:srgbClr val="000000"/>
                </a:solidFill>
                <a:latin typeface="Aptos" panose="020B0004020202020204" pitchFamily="34" charset="0"/>
              </a:rPr>
              <a:t>rd</a:t>
            </a:r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 March	Period 4		9Y5</a:t>
            </a:r>
          </a:p>
          <a:p>
            <a:pPr marL="82550" indent="-82550"/>
            <a:endParaRPr lang="en-GB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82550" indent="-82550"/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A/Thursday 5</a:t>
            </a:r>
            <a:r>
              <a:rPr lang="en-GB" kern="1400" baseline="30000" dirty="0">
                <a:solidFill>
                  <a:srgbClr val="000000"/>
                </a:solidFill>
                <a:latin typeface="Aptos" panose="020B0004020202020204" pitchFamily="34" charset="0"/>
              </a:rPr>
              <a:t>th</a:t>
            </a:r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 March	Period 1		9X5</a:t>
            </a:r>
          </a:p>
          <a:p>
            <a:pPr marL="82550" marR="0" indent="-82550" algn="l">
              <a:buNone/>
            </a:pPr>
            <a:endParaRPr lang="en-GB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82550" marR="0" indent="-82550" algn="l">
              <a:buNone/>
            </a:pPr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TBC					9X1</a:t>
            </a:r>
          </a:p>
          <a:p>
            <a:pPr marL="82550" marR="0" indent="-82550" algn="l">
              <a:buNone/>
            </a:pPr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						9X2</a:t>
            </a:r>
          </a:p>
          <a:p>
            <a:pPr marL="82550" marR="0" indent="-82550" algn="l">
              <a:buNone/>
            </a:pPr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						9X3</a:t>
            </a:r>
          </a:p>
          <a:p>
            <a:pPr marL="82550" marR="0" indent="-82550" algn="l">
              <a:buNone/>
            </a:pPr>
            <a:endParaRPr lang="en-GB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82550" marR="0" indent="-82550" algn="l">
              <a:buNone/>
            </a:pPr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B/Wednesday 25</a:t>
            </a:r>
            <a:r>
              <a:rPr lang="en-GB" kern="1400" baseline="30000" dirty="0">
                <a:solidFill>
                  <a:srgbClr val="000000"/>
                </a:solidFill>
                <a:latin typeface="Aptos" panose="020B0004020202020204" pitchFamily="34" charset="0"/>
              </a:rPr>
              <a:t>th</a:t>
            </a:r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 March	Period 5		9X4</a:t>
            </a:r>
          </a:p>
          <a:p>
            <a:pPr marL="82550" marR="0" indent="-82550" algn="l">
              <a:buNone/>
            </a:pPr>
            <a:endParaRPr lang="en-GB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82550" marR="0" indent="-82550" algn="l">
              <a:buNone/>
            </a:pPr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B/Thursday 26</a:t>
            </a:r>
            <a:r>
              <a:rPr lang="en-GB" kern="1400" baseline="30000" dirty="0">
                <a:solidFill>
                  <a:srgbClr val="000000"/>
                </a:solidFill>
                <a:latin typeface="Aptos" panose="020B0004020202020204" pitchFamily="34" charset="0"/>
              </a:rPr>
              <a:t>th</a:t>
            </a:r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 March	Period 1		9Y1</a:t>
            </a:r>
          </a:p>
          <a:p>
            <a:pPr marL="82550" marR="0" indent="-82550" algn="l">
              <a:buNone/>
            </a:pPr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						9Y2</a:t>
            </a:r>
          </a:p>
          <a:p>
            <a:pPr marL="82550" marR="0" indent="-82550" algn="l">
              <a:buNone/>
            </a:pPr>
            <a:endParaRPr lang="en-GB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82550" marR="0" indent="-82550" algn="l">
              <a:buNone/>
            </a:pPr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B/Friday	27</a:t>
            </a:r>
            <a:r>
              <a:rPr lang="en-GB" kern="1400" baseline="30000" dirty="0">
                <a:solidFill>
                  <a:srgbClr val="000000"/>
                </a:solidFill>
                <a:latin typeface="Aptos" panose="020B0004020202020204" pitchFamily="34" charset="0"/>
              </a:rPr>
              <a:t>th</a:t>
            </a:r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 March	Period 4		9Y3</a:t>
            </a:r>
          </a:p>
          <a:p>
            <a:pPr marL="82550" marR="0" indent="-82550" algn="l">
              <a:buNone/>
            </a:pPr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						9Y4</a:t>
            </a:r>
            <a:endParaRPr lang="en-GB" sz="1100" kern="1400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19A4890-A6ED-66C5-4365-338118414816}"/>
              </a:ext>
            </a:extLst>
          </p:cNvPr>
          <p:cNvSpPr txBox="1"/>
          <p:nvPr/>
        </p:nvSpPr>
        <p:spPr>
          <a:xfrm>
            <a:off x="302979" y="5496017"/>
            <a:ext cx="6252029" cy="42473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R="0" algn="l">
              <a:buNone/>
            </a:pPr>
            <a:r>
              <a:rPr lang="en-GB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RSE EDUCATION</a:t>
            </a:r>
            <a:r>
              <a:rPr lang="en-GB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LESSON 2	Year 9</a:t>
            </a:r>
          </a:p>
          <a:p>
            <a:endParaRPr lang="en-GB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A/Tuesday 3</a:t>
            </a:r>
            <a:r>
              <a:rPr lang="en-GB" kern="1400" baseline="30000" dirty="0">
                <a:solidFill>
                  <a:srgbClr val="000000"/>
                </a:solidFill>
                <a:latin typeface="Aptos" panose="020B0004020202020204" pitchFamily="34" charset="0"/>
              </a:rPr>
              <a:t>rd</a:t>
            </a:r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 March	Period 2		9Y1</a:t>
            </a:r>
          </a:p>
          <a:p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					9Y2</a:t>
            </a:r>
          </a:p>
          <a:p>
            <a:endParaRPr lang="en-GB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A/Thursday  5</a:t>
            </a:r>
            <a:r>
              <a:rPr lang="en-GB" kern="1400" baseline="30000" dirty="0">
                <a:solidFill>
                  <a:srgbClr val="000000"/>
                </a:solidFill>
                <a:latin typeface="Aptos" panose="020B0004020202020204" pitchFamily="34" charset="0"/>
              </a:rPr>
              <a:t>th</a:t>
            </a:r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 March	Period 1		9X1</a:t>
            </a:r>
          </a:p>
          <a:p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			Period 5		9Y3</a:t>
            </a:r>
          </a:p>
          <a:p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					9Y4</a:t>
            </a:r>
          </a:p>
          <a:p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					9Y5</a:t>
            </a:r>
          </a:p>
          <a:p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			</a:t>
            </a:r>
          </a:p>
          <a:p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B/Tuesday 10</a:t>
            </a:r>
            <a:r>
              <a:rPr lang="en-GB" kern="1400" baseline="30000" dirty="0">
                <a:solidFill>
                  <a:srgbClr val="000000"/>
                </a:solidFill>
                <a:latin typeface="Aptos" panose="020B0004020202020204" pitchFamily="34" charset="0"/>
              </a:rPr>
              <a:t>th</a:t>
            </a:r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 March	Period 1		9X2</a:t>
            </a:r>
          </a:p>
          <a:p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					9X3</a:t>
            </a:r>
          </a:p>
          <a:p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					9X4</a:t>
            </a:r>
          </a:p>
          <a:p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	</a:t>
            </a:r>
          </a:p>
          <a:p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B/Wednesday 11</a:t>
            </a:r>
            <a:r>
              <a:rPr lang="en-GB" kern="1400" baseline="30000" dirty="0">
                <a:solidFill>
                  <a:srgbClr val="000000"/>
                </a:solidFill>
                <a:latin typeface="Aptos" panose="020B0004020202020204" pitchFamily="34" charset="0"/>
              </a:rPr>
              <a:t>th</a:t>
            </a:r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 March	Period 5		9X5</a:t>
            </a:r>
          </a:p>
        </p:txBody>
      </p:sp>
    </p:spTree>
    <p:extLst>
      <p:ext uri="{BB962C8B-B14F-4D97-AF65-F5344CB8AC3E}">
        <p14:creationId xmlns:p14="http://schemas.microsoft.com/office/powerpoint/2010/main" val="1765961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766F12A-634E-C0D6-09E1-3E1726D14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924C-3CB2-4C44-AAF8-854407DA7A5C}" type="slidenum">
              <a:rPr lang="en-GB" smtClean="0">
                <a:uFillTx/>
              </a:rPr>
              <a:t>2</a:t>
            </a:fld>
            <a:endParaRPr lang="en-GB">
              <a:uFillTx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640A9A-256C-C3AB-9C13-B32F5F5BFDAF}"/>
              </a:ext>
            </a:extLst>
          </p:cNvPr>
          <p:cNvSpPr txBox="1"/>
          <p:nvPr/>
        </p:nvSpPr>
        <p:spPr>
          <a:xfrm>
            <a:off x="302985" y="197200"/>
            <a:ext cx="6252029" cy="5309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GB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SEPTEMBER</a:t>
            </a:r>
            <a:endParaRPr lang="en-GB" sz="105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GB" sz="1050" kern="140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82B8F0-6866-739F-65DE-C3FC77C82057}"/>
              </a:ext>
            </a:extLst>
          </p:cNvPr>
          <p:cNvSpPr txBox="1"/>
          <p:nvPr/>
        </p:nvSpPr>
        <p:spPr>
          <a:xfrm>
            <a:off x="302985" y="808938"/>
            <a:ext cx="62520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7 Citizenship in RE – Community </a:t>
            </a: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September</a:t>
            </a:r>
            <a:r>
              <a:rPr lang="en-US" sz="1800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252B07-4CB5-A85F-6CE4-91A59D54CAC5}"/>
              </a:ext>
            </a:extLst>
          </p:cNvPr>
          <p:cNvSpPr txBox="1"/>
          <p:nvPr/>
        </p:nvSpPr>
        <p:spPr>
          <a:xfrm>
            <a:off x="302980" y="1303644"/>
            <a:ext cx="62520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8 Citizenship in RE Vocation</a:t>
            </a: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</a:t>
            </a: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September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D330194-3E2E-FBD4-4D2D-74736552A49E}"/>
              </a:ext>
            </a:extLst>
          </p:cNvPr>
          <p:cNvSpPr txBox="1"/>
          <p:nvPr/>
        </p:nvSpPr>
        <p:spPr>
          <a:xfrm>
            <a:off x="302983" y="1798350"/>
            <a:ext cx="62520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9 Citizenship in RE - Messiah</a:t>
            </a: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</a:t>
            </a: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September 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62B1691-E30E-D023-1718-4A468637F4D9}"/>
              </a:ext>
            </a:extLst>
          </p:cNvPr>
          <p:cNvSpPr txBox="1"/>
          <p:nvPr/>
        </p:nvSpPr>
        <p:spPr>
          <a:xfrm>
            <a:off x="302981" y="2262906"/>
            <a:ext cx="6252029" cy="2754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10, Year 11 &amp; SEND -  CAREERS FAIR</a:t>
            </a: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		</a:t>
            </a:r>
            <a:endParaRPr lang="en-US" b="1" kern="140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Thursday 11th September		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  <a:tabLst>
                <a:tab pos="0" algn="l"/>
              </a:tabLst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Period 1		Year 11				Period 2 		Year 11	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  <a:tabLst>
                <a:tab pos="0" algn="l"/>
              </a:tabLst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Period 3 		Year 10	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>
              <a:tabLst>
                <a:tab pos="0" algn="l"/>
              </a:tabLst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Period 4 		SEND	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  <a:tabLst>
                <a:tab pos="0" algn="l"/>
              </a:tabLst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Period 5 		Year 10		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  <a:tabLst>
                <a:tab pos="0" algn="l"/>
              </a:tabLst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3.15—4.15pm          Y11 Parents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100" kern="140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B8D7657-0063-60BB-EB21-9F0CE019C3F6}"/>
              </a:ext>
            </a:extLst>
          </p:cNvPr>
          <p:cNvSpPr txBox="1"/>
          <p:nvPr/>
        </p:nvSpPr>
        <p:spPr>
          <a:xfrm>
            <a:off x="302981" y="5112730"/>
            <a:ext cx="6252029" cy="8156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Student Voice</a:t>
            </a: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- School Council Launch in Assemblies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W/C Monday 15th September		Week A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D8D93EF-0D45-7F4C-BBAE-9C4B74CC98C5}"/>
              </a:ext>
            </a:extLst>
          </p:cNvPr>
          <p:cNvSpPr txBox="1"/>
          <p:nvPr/>
        </p:nvSpPr>
        <p:spPr>
          <a:xfrm>
            <a:off x="302980" y="6127294"/>
            <a:ext cx="6252029" cy="26007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/>
              </a:rPr>
              <a:t>Year 11 -  Choosing Options Post 16 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/>
              </a:rPr>
              <a:t> A/</a:t>
            </a:r>
            <a:r>
              <a:rPr lang="en-US" kern="1400" dirty="0">
                <a:solidFill>
                  <a:srgbClr val="000000"/>
                </a:solidFill>
                <a:latin typeface="Aptos"/>
              </a:rPr>
              <a:t>Tuesday 30th</a:t>
            </a: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/>
              </a:rPr>
              <a:t> September		P5/English/RE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/>
              </a:rPr>
              <a:t>  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/>
            </a:endParaRPr>
          </a:p>
          <a:p>
            <a:pPr marL="0" marR="0" indent="0" algn="ctr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/>
              </a:rPr>
              <a:t>A LEVELS 			T LEVELS	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/>
            </a:endParaRPr>
          </a:p>
          <a:p>
            <a:pPr marL="0" marR="0" indent="0" algn="ctr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ctr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/>
              </a:rPr>
              <a:t>BTEC/EXTENDED DIPLOMAS</a:t>
            </a:r>
            <a:r>
              <a:rPr lang="en-US" kern="1400" dirty="0">
                <a:solidFill>
                  <a:srgbClr val="000000"/>
                </a:solidFill>
                <a:latin typeface="Aptos"/>
              </a:rPr>
              <a:t>  </a:t>
            </a: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/>
              </a:rPr>
              <a:t>APPRENTICESHIPS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/>
            </a:endParaRPr>
          </a:p>
          <a:p>
            <a:pPr marL="0" marR="0" indent="0" algn="ctr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ctr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ctr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/>
              </a:rPr>
              <a:t>Dave Darby &amp; Jill Niven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7639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E070A4-1E59-348A-9967-0B87F17048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691B61B-0DD0-0DE0-982C-3DB766F0B965}"/>
              </a:ext>
            </a:extLst>
          </p:cNvPr>
          <p:cNvSpPr txBox="1"/>
          <p:nvPr/>
        </p:nvSpPr>
        <p:spPr>
          <a:xfrm>
            <a:off x="302980" y="39040"/>
            <a:ext cx="625202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GB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MARCH</a:t>
            </a:r>
            <a:endParaRPr lang="en-GB" sz="105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A6AD38F-A6BD-B8A7-F637-4634BA2F12FD}"/>
              </a:ext>
            </a:extLst>
          </p:cNvPr>
          <p:cNvSpPr txBox="1"/>
          <p:nvPr/>
        </p:nvSpPr>
        <p:spPr>
          <a:xfrm>
            <a:off x="302977" y="450337"/>
            <a:ext cx="6252029" cy="46935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R="0" algn="l">
              <a:buNone/>
            </a:pPr>
            <a:r>
              <a:rPr lang="en-GB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RSE EDUCATION</a:t>
            </a:r>
            <a:r>
              <a:rPr lang="en-GB" sz="1800" b="1" kern="1400" dirty="0">
                <a:ln>
                  <a:noFill/>
                </a:ln>
                <a:solidFill>
                  <a:srgbClr val="FF0000"/>
                </a:solidFill>
                <a:effectLst/>
                <a:latin typeface="Aptos" panose="020B0004020202020204" pitchFamily="34" charset="0"/>
              </a:rPr>
              <a:t>		</a:t>
            </a:r>
            <a:r>
              <a:rPr lang="en-GB" sz="1800" b="1" kern="1400" dirty="0">
                <a:ln>
                  <a:noFill/>
                </a:ln>
                <a:effectLst/>
                <a:latin typeface="Aptos" panose="020B0004020202020204" pitchFamily="34" charset="0"/>
              </a:rPr>
              <a:t>LESSON 3</a:t>
            </a:r>
            <a:r>
              <a:rPr lang="en-GB" sz="1800" b="1" kern="1400" dirty="0">
                <a:ln>
                  <a:noFill/>
                </a:ln>
                <a:solidFill>
                  <a:srgbClr val="FF0000"/>
                </a:solidFill>
                <a:effectLst/>
                <a:latin typeface="Aptos" panose="020B0004020202020204" pitchFamily="34" charset="0"/>
              </a:rPr>
              <a:t>	</a:t>
            </a:r>
            <a:r>
              <a:rPr lang="en-GB" sz="1800" b="1" kern="1400" dirty="0">
                <a:ln>
                  <a:noFill/>
                </a:ln>
                <a:effectLst/>
                <a:latin typeface="Aptos" panose="020B0004020202020204" pitchFamily="34" charset="0"/>
              </a:rPr>
              <a:t>Year 9</a:t>
            </a:r>
          </a:p>
          <a:p>
            <a:pPr marR="0" algn="l">
              <a:buNone/>
            </a:pPr>
            <a:endParaRPr lang="en-GB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A/Thursday 5</a:t>
            </a:r>
            <a:r>
              <a:rPr lang="en-GB" kern="1400" baseline="30000" dirty="0">
                <a:solidFill>
                  <a:srgbClr val="000000"/>
                </a:solidFill>
                <a:latin typeface="Aptos" panose="020B0004020202020204" pitchFamily="34" charset="0"/>
              </a:rPr>
              <a:t>th</a:t>
            </a:r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 March	Period 5		9Y1</a:t>
            </a:r>
          </a:p>
          <a:p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					9Y2</a:t>
            </a:r>
            <a:endParaRPr lang="en-GB" sz="18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r>
              <a:rPr lang="en-GB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B/Wednesday </a:t>
            </a:r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11</a:t>
            </a:r>
            <a:r>
              <a:rPr lang="en-GB" kern="1400" baseline="30000" dirty="0">
                <a:solidFill>
                  <a:srgbClr val="000000"/>
                </a:solidFill>
                <a:latin typeface="Aptos" panose="020B0004020202020204" pitchFamily="34" charset="0"/>
              </a:rPr>
              <a:t>th</a:t>
            </a:r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 March	Period 5		9X1</a:t>
            </a:r>
          </a:p>
          <a:p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					9X2</a:t>
            </a:r>
          </a:p>
          <a:p>
            <a:endParaRPr lang="en-GB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B/Thursday 12</a:t>
            </a:r>
            <a:r>
              <a:rPr lang="en-GB" kern="1400" baseline="30000" dirty="0">
                <a:solidFill>
                  <a:srgbClr val="000000"/>
                </a:solidFill>
                <a:latin typeface="Aptos" panose="020B0004020202020204" pitchFamily="34" charset="0"/>
              </a:rPr>
              <a:t>th</a:t>
            </a:r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 March	Period 1		9Y3</a:t>
            </a:r>
          </a:p>
          <a:p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					9Y4</a:t>
            </a:r>
          </a:p>
          <a:p>
            <a:endParaRPr lang="en-GB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				</a:t>
            </a:r>
          </a:p>
          <a:p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B/Friday 13</a:t>
            </a:r>
            <a:r>
              <a:rPr lang="en-GB" kern="1400" baseline="30000" dirty="0">
                <a:solidFill>
                  <a:srgbClr val="000000"/>
                </a:solidFill>
                <a:latin typeface="Aptos" panose="020B0004020202020204" pitchFamily="34" charset="0"/>
              </a:rPr>
              <a:t>th</a:t>
            </a:r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 March	Period 2		9X3</a:t>
            </a:r>
          </a:p>
          <a:p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					9X4</a:t>
            </a:r>
          </a:p>
          <a:p>
            <a:endParaRPr lang="en-GB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A/Tuesday 17</a:t>
            </a:r>
            <a:r>
              <a:rPr lang="en-GB" kern="1400" baseline="30000" dirty="0">
                <a:solidFill>
                  <a:srgbClr val="000000"/>
                </a:solidFill>
                <a:latin typeface="Aptos" panose="020B0004020202020204" pitchFamily="34" charset="0"/>
              </a:rPr>
              <a:t>th</a:t>
            </a:r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 March	Period 4		9Y5</a:t>
            </a:r>
          </a:p>
          <a:p>
            <a:endParaRPr lang="en-GB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A/Thursday 19</a:t>
            </a:r>
            <a:r>
              <a:rPr lang="en-GB" kern="1400" baseline="30000" dirty="0">
                <a:solidFill>
                  <a:srgbClr val="000000"/>
                </a:solidFill>
                <a:latin typeface="Aptos" panose="020B0004020202020204" pitchFamily="34" charset="0"/>
              </a:rPr>
              <a:t>th</a:t>
            </a:r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 March	Period 1		9X5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701A58-D9B1-2041-4CD7-5E5E988E3C9C}"/>
              </a:ext>
            </a:extLst>
          </p:cNvPr>
          <p:cNvSpPr txBox="1"/>
          <p:nvPr/>
        </p:nvSpPr>
        <p:spPr>
          <a:xfrm>
            <a:off x="302977" y="5253594"/>
            <a:ext cx="6252029" cy="8156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Student Voice</a:t>
            </a: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- Form Group Discussions</a:t>
            </a: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W/C 9th March			Week A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8BEBF6-439F-FE77-39D6-BAB79B382B0E}"/>
              </a:ext>
            </a:extLst>
          </p:cNvPr>
          <p:cNvSpPr txBox="1"/>
          <p:nvPr/>
        </p:nvSpPr>
        <p:spPr>
          <a:xfrm>
            <a:off x="302978" y="6195140"/>
            <a:ext cx="6252028" cy="8156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Student Voice</a:t>
            </a: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- Year Council Meetings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W/C 16th March			Week B</a:t>
            </a: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2E63CDB-84B8-5799-9E41-9CEC1E6D5B00}"/>
              </a:ext>
            </a:extLst>
          </p:cNvPr>
          <p:cNvSpPr txBox="1"/>
          <p:nvPr/>
        </p:nvSpPr>
        <p:spPr>
          <a:xfrm>
            <a:off x="302979" y="7107125"/>
            <a:ext cx="6252027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7 Parents Evening </a:t>
            </a: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</a:t>
            </a: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Thursday 19th March</a:t>
            </a: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9F018F6-5902-ADAD-A3BC-460CCD838224}"/>
              </a:ext>
            </a:extLst>
          </p:cNvPr>
          <p:cNvSpPr txBox="1"/>
          <p:nvPr/>
        </p:nvSpPr>
        <p:spPr>
          <a:xfrm>
            <a:off x="302976" y="7849833"/>
            <a:ext cx="6252030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Safe4Spring/Summer</a:t>
            </a:r>
            <a:r>
              <a:rPr lang="en-US" b="1" kern="1400" dirty="0">
                <a:solidFill>
                  <a:srgbClr val="000000"/>
                </a:solidFill>
                <a:latin typeface="Aptos" panose="020B0004020202020204" pitchFamily="34" charset="0"/>
              </a:rPr>
              <a:t> - </a:t>
            </a: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Water Safety	</a:t>
            </a:r>
          </a:p>
          <a:p>
            <a:pPr marL="0" marR="0" indent="0" algn="l">
              <a:buNone/>
            </a:pP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A/Monday 30</a:t>
            </a:r>
            <a:r>
              <a:rPr lang="en-US" sz="1800" kern="1400" baseline="300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th</a:t>
            </a: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March		Year 10  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A Tuesday 31st March		Year 7, 8,9 &amp; 11 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ctr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During Reg 5 min extension—to tie in with Reward Assemblies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9288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EB04B9-F6E4-0DB0-7A39-A6D431E6C5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E95D1FA-5050-B00D-6930-E070E98C70B9}"/>
              </a:ext>
            </a:extLst>
          </p:cNvPr>
          <p:cNvSpPr txBox="1"/>
          <p:nvPr/>
        </p:nvSpPr>
        <p:spPr>
          <a:xfrm>
            <a:off x="302985" y="307981"/>
            <a:ext cx="625202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GB" sz="1800" b="1" u="sng" kern="1400">
                <a:ln>
                  <a:noFill/>
                </a:ln>
                <a:solidFill>
                  <a:srgbClr val="000000"/>
                </a:solidFill>
                <a:effectLst/>
              </a:rPr>
              <a:t>MARCH</a:t>
            </a:r>
            <a:endParaRPr lang="en-GB" sz="1050" kern="1400">
              <a:ln>
                <a:noFill/>
              </a:ln>
              <a:solidFill>
                <a:srgbClr val="000000"/>
              </a:solidFill>
              <a:effectLst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290EE3-33DB-5259-ECC6-45AF2D047DAF}"/>
              </a:ext>
            </a:extLst>
          </p:cNvPr>
          <p:cNvSpPr txBox="1"/>
          <p:nvPr/>
        </p:nvSpPr>
        <p:spPr>
          <a:xfrm>
            <a:off x="302984" y="777047"/>
            <a:ext cx="6252030" cy="8156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Student Voice</a:t>
            </a: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- School Council Meetings</a:t>
            </a:r>
            <a:endParaRPr lang="en-US" sz="1100" b="1" kern="140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W/C 23rd March	Week A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8461BBB-45B1-A596-5CFE-3C740A377FC6}"/>
              </a:ext>
            </a:extLst>
          </p:cNvPr>
          <p:cNvSpPr txBox="1"/>
          <p:nvPr/>
        </p:nvSpPr>
        <p:spPr>
          <a:xfrm>
            <a:off x="302984" y="3009174"/>
            <a:ext cx="6252030" cy="22006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Pastoral Enrichment Curriculum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</a:t>
            </a: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/T</a:t>
            </a: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uesday 24th March	Period 1</a:t>
            </a:r>
            <a:endParaRPr lang="en-US" sz="1100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7	Influences of Social Media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8	Influences of Social Media on our Physical Wellbeing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9	Preparation for Assessments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10	Preparation for Assessments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11	Exploring Identity Online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FE1774B-04F8-DEDA-2537-9EDB4B4020AE}"/>
              </a:ext>
            </a:extLst>
          </p:cNvPr>
          <p:cNvSpPr txBox="1"/>
          <p:nvPr/>
        </p:nvSpPr>
        <p:spPr>
          <a:xfrm>
            <a:off x="287725" y="1702662"/>
            <a:ext cx="6282548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Careers Wee</a:t>
            </a:r>
            <a:r>
              <a:rPr lang="en-US" b="1" u="sng" kern="1400" dirty="0">
                <a:solidFill>
                  <a:srgbClr val="000000"/>
                </a:solidFill>
                <a:latin typeface="Aptos" panose="020B0004020202020204" pitchFamily="34" charset="0"/>
              </a:rPr>
              <a:t>k</a:t>
            </a: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</a:t>
            </a:r>
            <a:endParaRPr lang="en-US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W/C</a:t>
            </a: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23rd March 	Week A </a:t>
            </a:r>
          </a:p>
          <a:p>
            <a:pPr marL="0" marR="0" indent="0" algn="l">
              <a:buNone/>
            </a:pPr>
            <a:r>
              <a:rPr lang="en-US" i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10 Careers Progress Questionnaire included this week</a:t>
            </a: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F3D43F0-01D8-EFE4-0F5A-2610E2B070BE}"/>
              </a:ext>
            </a:extLst>
          </p:cNvPr>
          <p:cNvSpPr txBox="1"/>
          <p:nvPr/>
        </p:nvSpPr>
        <p:spPr>
          <a:xfrm>
            <a:off x="287725" y="5315959"/>
            <a:ext cx="6252030" cy="43704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7 Cultural Diversity—EMPATHY &amp; MIGRATION</a:t>
            </a: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 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Geography Lessons	- 	British Red Cross</a:t>
            </a:r>
            <a:r>
              <a:rPr lang="en-US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/>
              </a:rPr>
              <a:t>Thursday 12th March	B/Period 1	7O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Friday 13th March		B/Period 1	7L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B/Period 2	7M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B/Period 5	7C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Monday 16th March	A/Period 1	7H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A/Period 3	7B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Wednesday 18th March	A/Period 1	7G</a:t>
            </a:r>
          </a:p>
          <a:p>
            <a:pPr marL="0" marR="0" indent="0" algn="l">
              <a:buNone/>
            </a:pP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			A/Period 3	7A	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Thurs</a:t>
            </a: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day </a:t>
            </a: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19</a:t>
            </a:r>
            <a:r>
              <a:rPr lang="en-US" sz="1800" kern="1400" baseline="300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th</a:t>
            </a: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March	A/Period 2	7W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Tuesday 31st March	A/Period 5	7S</a:t>
            </a:r>
            <a:r>
              <a:rPr lang="en-US" sz="11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559243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F536D4-2742-68E7-328F-6B7DED8EC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6399F71-5DA9-780A-9AB6-1A374E753526}"/>
              </a:ext>
            </a:extLst>
          </p:cNvPr>
          <p:cNvSpPr txBox="1"/>
          <p:nvPr/>
        </p:nvSpPr>
        <p:spPr>
          <a:xfrm>
            <a:off x="302978" y="188018"/>
            <a:ext cx="625202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GB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MARCH/APRIL/MAY</a:t>
            </a:r>
            <a:endParaRPr lang="en-GB" sz="105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9A985D-DDEC-CD1E-F640-F92858F25F7B}"/>
              </a:ext>
            </a:extLst>
          </p:cNvPr>
          <p:cNvSpPr txBox="1"/>
          <p:nvPr/>
        </p:nvSpPr>
        <p:spPr>
          <a:xfrm>
            <a:off x="302979" y="706328"/>
            <a:ext cx="6252029" cy="55975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lnSpc>
                <a:spcPct val="114000"/>
              </a:lnSpc>
              <a:spcAft>
                <a:spcPts val="1000"/>
              </a:spcAft>
              <a:buNone/>
            </a:pPr>
            <a:r>
              <a:rPr lang="en-GB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7 Meet the Professional (Careers Lessons)</a:t>
            </a:r>
            <a:endParaRPr lang="en-GB" sz="1100" b="1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lnSpc>
                <a:spcPct val="114000"/>
              </a:lnSpc>
              <a:spcAft>
                <a:spcPts val="1000"/>
              </a:spcAft>
              <a:buNone/>
            </a:pPr>
            <a:r>
              <a:rPr lang="en-GB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Tuesday 17th March	A/Period 4	7X1/EN 	LHU</a:t>
            </a:r>
            <a:endParaRPr lang="en-GB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lnSpc>
                <a:spcPct val="114000"/>
              </a:lnSpc>
              <a:spcAft>
                <a:spcPts val="1000"/>
              </a:spcAft>
              <a:buNone/>
            </a:pPr>
            <a:r>
              <a:rPr lang="en-GB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Wednesday 18th March	A/Period 3	7Y1/EN	RMO</a:t>
            </a:r>
            <a:endParaRPr lang="en-GB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lnSpc>
                <a:spcPct val="114000"/>
              </a:lnSpc>
              <a:spcAft>
                <a:spcPts val="1000"/>
              </a:spcAft>
              <a:buNone/>
            </a:pPr>
            <a:r>
              <a:rPr lang="en-GB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Tuesday 31st March	A/Period 3	7Y2/EN	LHU</a:t>
            </a:r>
            <a:endParaRPr lang="en-GB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lnSpc>
                <a:spcPct val="114000"/>
              </a:lnSpc>
              <a:spcAft>
                <a:spcPts val="1000"/>
              </a:spcAft>
              <a:buNone/>
            </a:pPr>
            <a:r>
              <a:rPr lang="en-GB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A/Period 4	7X3/EN	LHU</a:t>
            </a:r>
            <a:endParaRPr lang="en-GB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lnSpc>
                <a:spcPct val="114000"/>
              </a:lnSpc>
              <a:spcAft>
                <a:spcPts val="1000"/>
              </a:spcAft>
              <a:buNone/>
            </a:pPr>
            <a:r>
              <a:rPr lang="en-GB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Wednesday 1st April	A/Period 3	7Y3/EN	RMO</a:t>
            </a:r>
          </a:p>
          <a:p>
            <a:pPr marL="0" marR="0" indent="0" algn="l">
              <a:lnSpc>
                <a:spcPct val="114000"/>
              </a:lnSpc>
              <a:spcAft>
                <a:spcPts val="1000"/>
              </a:spcAft>
              <a:buNone/>
            </a:pPr>
            <a:r>
              <a:rPr lang="en-GB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Tuesday 21st April		B/Period 4	7X4/EN	LHU</a:t>
            </a:r>
            <a:endParaRPr lang="en-GB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GB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B/Period 5	7Y4/EN	LHU</a:t>
            </a:r>
            <a:endParaRPr lang="en-GB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GB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GB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Wednesday 22nd April	B/Period 3	7Y5/EN	RMO</a:t>
            </a:r>
            <a:endParaRPr lang="en-GB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GB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GB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Tuesday 28th April		A/Period 4	7X5/EN	LHU</a:t>
            </a:r>
            <a:endParaRPr lang="en-GB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GB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GB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lnSpc>
                <a:spcPct val="114000"/>
              </a:lnSpc>
              <a:spcAft>
                <a:spcPts val="1000"/>
              </a:spcAft>
              <a:buNone/>
            </a:pPr>
            <a:r>
              <a:rPr lang="en-GB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Tuesday 5th May		B/Period 2	7X2/EN	LHU</a:t>
            </a:r>
            <a:endParaRPr lang="en-GB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lnSpc>
                <a:spcPct val="114000"/>
              </a:lnSpc>
              <a:spcAft>
                <a:spcPts val="1000"/>
              </a:spcAft>
              <a:buNone/>
            </a:pPr>
            <a:r>
              <a:rPr lang="en-GB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B/Period 5	7Y2/EN LHU</a:t>
            </a:r>
            <a:endParaRPr lang="en-GB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857692-7E8A-E07C-7FE7-1E88894163D5}"/>
              </a:ext>
            </a:extLst>
          </p:cNvPr>
          <p:cNvSpPr txBox="1"/>
          <p:nvPr/>
        </p:nvSpPr>
        <p:spPr>
          <a:xfrm>
            <a:off x="302980" y="6601842"/>
            <a:ext cx="6252028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Y10 Sampling Assembly  (Wigan &amp; Leigh College &amp; Winstanley) </a:t>
            </a: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</a:t>
            </a:r>
          </a:p>
          <a:p>
            <a:pPr marL="0" marR="0" indent="0" algn="l">
              <a:buNone/>
            </a:pPr>
            <a:r>
              <a:rPr lang="en-US" kern="1400">
                <a:solidFill>
                  <a:srgbClr val="000000"/>
                </a:solidFill>
                <a:latin typeface="Aptos" panose="020B0004020202020204" pitchFamily="34" charset="0"/>
              </a:rPr>
              <a:t>Wednesday </a:t>
            </a: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22 April 2026			</a:t>
            </a: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Assembly</a:t>
            </a:r>
            <a:endParaRPr lang="en-US" sz="1100" b="1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87921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955419-311E-6F02-61BE-63E3C7FCA6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AE5B46E-F4BA-6979-917D-2EACB0F80681}"/>
              </a:ext>
            </a:extLst>
          </p:cNvPr>
          <p:cNvSpPr txBox="1"/>
          <p:nvPr/>
        </p:nvSpPr>
        <p:spPr>
          <a:xfrm>
            <a:off x="204098" y="164917"/>
            <a:ext cx="6350905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GB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MAY/JUNE</a:t>
            </a:r>
            <a:endParaRPr lang="en-GB" sz="105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51B1A6-9FDE-64A4-11BA-E839BEA3F43B}"/>
              </a:ext>
            </a:extLst>
          </p:cNvPr>
          <p:cNvSpPr txBox="1"/>
          <p:nvPr/>
        </p:nvSpPr>
        <p:spPr>
          <a:xfrm>
            <a:off x="204101" y="683432"/>
            <a:ext cx="6350902" cy="29854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Pastoral Enrichment Curriculum     </a:t>
            </a:r>
          </a:p>
          <a:p>
            <a:pPr marL="0" marR="0" indent="0" algn="l">
              <a:buNone/>
            </a:pPr>
            <a:endParaRPr lang="en-US" sz="1800" b="1" u="sng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Wednesday 6th May Period 5</a:t>
            </a: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7	All About Me		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8	All About Me </a:t>
            </a: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9	All About Me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10	CVs and Personal Statements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11	Leavers Mass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B2E131-F441-14CA-8061-0B2A98667ED1}"/>
              </a:ext>
            </a:extLst>
          </p:cNvPr>
          <p:cNvSpPr txBox="1"/>
          <p:nvPr/>
        </p:nvSpPr>
        <p:spPr>
          <a:xfrm>
            <a:off x="204101" y="3866202"/>
            <a:ext cx="6350903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1" u="sng">
                <a:latin typeface="Aptos" panose="020B0004020202020204" pitchFamily="34" charset="0"/>
                <a:cs typeface="Times New Roman" panose="02020603050405020304" pitchFamily="18" charset="0"/>
              </a:rPr>
              <a:t>Y10 SJR Assembly for Y10 Taster Day     </a:t>
            </a:r>
          </a:p>
          <a:p>
            <a:endParaRPr lang="en-US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>
                <a:latin typeface="Aptos" panose="020B0004020202020204" pitchFamily="34" charset="0"/>
                <a:cs typeface="Times New Roman" panose="02020603050405020304" pitchFamily="18" charset="0"/>
              </a:rPr>
              <a:t>A/Monday 11th May 	Hall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/>
              <a:t>		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57117DF-2783-83F4-B4DF-8CFAA812B12A}"/>
              </a:ext>
            </a:extLst>
          </p:cNvPr>
          <p:cNvSpPr txBox="1"/>
          <p:nvPr/>
        </p:nvSpPr>
        <p:spPr>
          <a:xfrm>
            <a:off x="204103" y="5000451"/>
            <a:ext cx="635090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9 Citizenship in English—Viewpoint on a topical issue </a:t>
            </a: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June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C3E1B4B-DA76-05A5-6151-C87CCAA349C5}"/>
              </a:ext>
            </a:extLst>
          </p:cNvPr>
          <p:cNvSpPr txBox="1"/>
          <p:nvPr/>
        </p:nvSpPr>
        <p:spPr>
          <a:xfrm>
            <a:off x="204103" y="5857701"/>
            <a:ext cx="6350901" cy="21646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spcAft>
                <a:spcPts val="1400"/>
              </a:spcAft>
              <a:buNone/>
            </a:pPr>
            <a:r>
              <a:rPr lang="en-US" sz="16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8 RAISING ASPIRATIONS</a:t>
            </a:r>
            <a:r>
              <a:rPr lang="en-US" sz="16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spcAft>
                <a:spcPts val="1400"/>
              </a:spcAft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B/Monday 18</a:t>
            </a:r>
            <a:r>
              <a:rPr lang="en-US" kern="1400">
                <a:solidFill>
                  <a:srgbClr val="000000"/>
                </a:solidFill>
                <a:latin typeface="Aptos" panose="020B0004020202020204" pitchFamily="34" charset="0"/>
              </a:rPr>
              <a:t>th </a:t>
            </a: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May       Medicine (Jane Peters)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spcAft>
                <a:spcPts val="1400"/>
              </a:spcAft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B/Monday</a:t>
            </a:r>
            <a:r>
              <a:rPr lang="en-US" kern="1400">
                <a:solidFill>
                  <a:srgbClr val="000000"/>
                </a:solidFill>
                <a:latin typeface="Aptos" panose="020B0004020202020204" pitchFamily="34" charset="0"/>
              </a:rPr>
              <a:t> </a:t>
            </a: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8th June</a:t>
            </a:r>
            <a:r>
              <a:rPr lang="en-US" kern="1400">
                <a:solidFill>
                  <a:srgbClr val="000000"/>
                </a:solidFill>
                <a:latin typeface="Aptos" panose="020B0004020202020204" pitchFamily="34" charset="0"/>
              </a:rPr>
              <a:t>        </a:t>
            </a: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Cyber Security (Declan O’Shaughnessy)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spcAft>
                <a:spcPts val="1400"/>
              </a:spcAft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B/Monda</a:t>
            </a:r>
            <a:r>
              <a:rPr lang="en-US" kern="1400">
                <a:solidFill>
                  <a:srgbClr val="000000"/>
                </a:solidFill>
                <a:latin typeface="Aptos" panose="020B0004020202020204" pitchFamily="34" charset="0"/>
              </a:rPr>
              <a:t>y</a:t>
            </a: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15th June     Architecture (Nick Peters)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spcAft>
                <a:spcPts val="1400"/>
              </a:spcAft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B/Monday</a:t>
            </a:r>
            <a:r>
              <a:rPr lang="en-US" kern="1400">
                <a:solidFill>
                  <a:srgbClr val="000000"/>
                </a:solidFill>
                <a:latin typeface="Aptos" panose="020B0004020202020204" pitchFamily="34" charset="0"/>
              </a:rPr>
              <a:t>    </a:t>
            </a: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TBC              Government &amp; Politics (Andy Burnham)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800D398-DA3B-56DE-AF29-8B8C9671447A}"/>
              </a:ext>
            </a:extLst>
          </p:cNvPr>
          <p:cNvSpPr txBox="1"/>
          <p:nvPr/>
        </p:nvSpPr>
        <p:spPr>
          <a:xfrm>
            <a:off x="204105" y="8299238"/>
            <a:ext cx="63509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Y10 The University of Leeds Open Day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Friday 12th or Friday 19th June	All Day</a:t>
            </a: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0076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A5B7A7-3A2F-2339-5C81-4F20F8E6E4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F1F830B-7A6C-4259-DBB1-944C7D9BF55F}"/>
              </a:ext>
            </a:extLst>
          </p:cNvPr>
          <p:cNvSpPr txBox="1"/>
          <p:nvPr/>
        </p:nvSpPr>
        <p:spPr>
          <a:xfrm>
            <a:off x="253547" y="39040"/>
            <a:ext cx="6350905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b="1" u="sng" kern="1400">
                <a:solidFill>
                  <a:srgbClr val="000000"/>
                </a:solidFill>
                <a:latin typeface="Aptos" panose="020B0004020202020204" pitchFamily="34" charset="0"/>
              </a:rPr>
              <a:t>J</a:t>
            </a:r>
            <a:r>
              <a:rPr lang="en-GB" b="1" u="sng" kern="1400">
                <a:solidFill>
                  <a:srgbClr val="000000"/>
                </a:solidFill>
                <a:latin typeface="Aptos" panose="020B0004020202020204" pitchFamily="34" charset="0"/>
              </a:rPr>
              <a:t>UNE/JULY</a:t>
            </a:r>
            <a:endParaRPr lang="en-GB" sz="105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46F9AF-DE1F-EE8F-A2B9-6DED2A9A0649}"/>
              </a:ext>
            </a:extLst>
          </p:cNvPr>
          <p:cNvSpPr txBox="1"/>
          <p:nvPr/>
        </p:nvSpPr>
        <p:spPr>
          <a:xfrm>
            <a:off x="253547" y="490239"/>
            <a:ext cx="6350905" cy="52475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GB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8 Broadening Horizons</a:t>
            </a:r>
            <a:r>
              <a:rPr lang="en-GB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b="1" kern="1400" dirty="0">
                <a:solidFill>
                  <a:srgbClr val="000000"/>
                </a:solidFill>
                <a:latin typeface="Aptos" panose="020B0004020202020204" pitchFamily="34" charset="0"/>
              </a:rPr>
              <a:t>(Careers Lessons)</a:t>
            </a:r>
            <a:r>
              <a:rPr lang="en-GB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</a:t>
            </a:r>
            <a:endParaRPr lang="en-GB" b="1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GB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GB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Tuesday 2nd June	</a:t>
            </a:r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          A</a:t>
            </a:r>
            <a:r>
              <a:rPr lang="en-GB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/Period 2	Y8/RE Y1	LHU</a:t>
            </a:r>
            <a:endParaRPr lang="en-GB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GB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GB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GB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Wednesday 3rd June      A/Period 5	Y8/RE X1	RMO</a:t>
            </a:r>
            <a:endParaRPr lang="en-GB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GB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GB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GB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Wednesday 10th June    B/Period 3	Y8/RE Y2	RMO</a:t>
            </a:r>
            <a:endParaRPr lang="en-GB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GB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</a:t>
            </a:r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                               </a:t>
            </a:r>
            <a:r>
              <a:rPr lang="en-GB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B/Period 2	Y8/RE X2	RMO</a:t>
            </a:r>
            <a:endParaRPr lang="en-GB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GB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GB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GB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Tuesday 16th June	           A/Period 2	Y8/RE Y3	LHU</a:t>
            </a:r>
            <a:endParaRPr lang="en-GB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GB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GB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GB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Wednesday 17th June    A/Period 5	Y8/RE X3	RMO</a:t>
            </a:r>
            <a:endParaRPr lang="en-GB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GB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GB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GB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Wednesday 24th June     B/Period 3	Y8/RE Y4	RMO</a:t>
            </a:r>
            <a:endParaRPr lang="en-GB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GB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</a:t>
            </a:r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            </a:t>
            </a:r>
            <a:r>
              <a:rPr lang="en-GB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B/Period 2	Y8/RE X4	RMO</a:t>
            </a:r>
            <a:endParaRPr lang="en-GB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GB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GB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GB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Tuesday  30th June            A/Period 2	Y8/RE Y5	LHU</a:t>
            </a:r>
            <a:endParaRPr lang="en-GB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GB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GB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GB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Wednesday 1st July</a:t>
            </a:r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         </a:t>
            </a:r>
            <a:r>
              <a:rPr lang="en-GB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A/Period 5	Y8/RE X5	RMO</a:t>
            </a:r>
            <a:endParaRPr lang="en-GB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9A6C4-05EE-5BD5-9F76-71B585303B3B}"/>
              </a:ext>
            </a:extLst>
          </p:cNvPr>
          <p:cNvSpPr txBox="1"/>
          <p:nvPr/>
        </p:nvSpPr>
        <p:spPr>
          <a:xfrm>
            <a:off x="253547" y="5819696"/>
            <a:ext cx="6350904" cy="38779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9 Financial Awareness &amp; Money Management in </a:t>
            </a:r>
            <a:r>
              <a:rPr lang="en-US" sz="1800" b="1" u="sng" kern="1400" dirty="0" err="1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Maths</a:t>
            </a:r>
            <a:endParaRPr lang="en-US" b="1" u="sng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(</a:t>
            </a: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In Classrooms)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B/Thursday 11th June P4	Sets 4 –10 	Lesson 1</a:t>
            </a:r>
            <a:endParaRPr lang="en-US" sz="1100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B/Friday 12th June P2	Sets 1-3		Lesson 1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A/Monday 15th June P1	Sets 1-3		Lesson 2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B/Monday 15th June P5	Sets 4-10		Lesson 2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B/Tuesday 16th June P1	Sets  4-10	Lesson 3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B/Tuesday 16th June P2	Sets  1-3		Lesson 3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B/Wednesday 17th June P5	All Sets		Lesson 4 </a:t>
            </a:r>
          </a:p>
          <a:p>
            <a:pPr marL="0" marR="0" indent="0" algn="r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(Quiz </a:t>
            </a: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i</a:t>
            </a: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 the Main Hall)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7965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C0B8EC-5A9A-2BC3-666A-4E0034E710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E2630BA-7796-C17E-6BA5-316466D8E391}"/>
              </a:ext>
            </a:extLst>
          </p:cNvPr>
          <p:cNvSpPr txBox="1"/>
          <p:nvPr/>
        </p:nvSpPr>
        <p:spPr>
          <a:xfrm>
            <a:off x="253547" y="39040"/>
            <a:ext cx="6350905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b="1" u="sng" kern="1400">
                <a:solidFill>
                  <a:srgbClr val="000000"/>
                </a:solidFill>
                <a:latin typeface="Aptos" panose="020B0004020202020204" pitchFamily="34" charset="0"/>
              </a:rPr>
              <a:t>J</a:t>
            </a:r>
            <a:r>
              <a:rPr lang="en-GB" b="1" u="sng" kern="1400">
                <a:solidFill>
                  <a:srgbClr val="000000"/>
                </a:solidFill>
                <a:latin typeface="Aptos" panose="020B0004020202020204" pitchFamily="34" charset="0"/>
              </a:rPr>
              <a:t>UNE/JULY</a:t>
            </a:r>
            <a:endParaRPr lang="en-GB" sz="105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81D343-4DA4-DFCF-1930-E381EE00CE7C}"/>
              </a:ext>
            </a:extLst>
          </p:cNvPr>
          <p:cNvSpPr txBox="1"/>
          <p:nvPr/>
        </p:nvSpPr>
        <p:spPr>
          <a:xfrm>
            <a:off x="253546" y="478315"/>
            <a:ext cx="635090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8 Citizenship in English—Refugees &amp; Immigration</a:t>
            </a:r>
            <a:endParaRPr lang="en-US" b="1" kern="140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June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B982A30-00D7-ECA6-CA26-FE134F151169}"/>
              </a:ext>
            </a:extLst>
          </p:cNvPr>
          <p:cNvSpPr txBox="1"/>
          <p:nvPr/>
        </p:nvSpPr>
        <p:spPr>
          <a:xfrm>
            <a:off x="253546" y="1194589"/>
            <a:ext cx="6350904" cy="47243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spcAft>
                <a:spcPts val="1400"/>
              </a:spcAft>
              <a:buNone/>
            </a:pPr>
            <a:r>
              <a:rPr lang="en-US" sz="16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8 HONOURS PROGRAMME</a:t>
            </a:r>
            <a:r>
              <a:rPr lang="en-US" sz="16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spcAft>
                <a:spcPts val="1400"/>
              </a:spcAft>
              <a:buNone/>
            </a:pP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A/Thursday  18th June — </a:t>
            </a:r>
            <a:r>
              <a:rPr lang="en-US" sz="1800" b="1" kern="1400" err="1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Honours</a:t>
            </a: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Day ALL DAY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spcAft>
                <a:spcPts val="1400"/>
              </a:spcAft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Period 1		PE/Music/Computing/Art/Drama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spcAft>
                <a:spcPts val="1400"/>
              </a:spcAft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Period 2		RE/Science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spcAft>
                <a:spcPts val="1400"/>
              </a:spcAft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Period 3 		Tech/French/Geography/History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spcAft>
                <a:spcPts val="1400"/>
              </a:spcAft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Period 4		</a:t>
            </a:r>
            <a:r>
              <a:rPr lang="en-US" sz="1800" kern="1400" err="1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Maths</a:t>
            </a: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/History/Geography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spcAft>
                <a:spcPts val="1400"/>
              </a:spcAft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Period 5		English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spcAft>
                <a:spcPts val="1400"/>
              </a:spcAft>
              <a:buNone/>
            </a:pP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W/C 22nd June		Week B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spcAft>
                <a:spcPts val="1400"/>
              </a:spcAft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Voting for best form citation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spcAft>
                <a:spcPts val="1400"/>
              </a:spcAft>
              <a:buNone/>
            </a:pP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A/Thursday 2nd July Period 1  </a:t>
            </a:r>
            <a:r>
              <a:rPr lang="en-US" sz="1800" kern="1400" err="1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Honours</a:t>
            </a: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kern="1400" err="1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Programme</a:t>
            </a: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Presentations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CD3F980-AC7D-C01E-0FBB-4264C29430AA}"/>
              </a:ext>
            </a:extLst>
          </p:cNvPr>
          <p:cNvSpPr txBox="1"/>
          <p:nvPr/>
        </p:nvSpPr>
        <p:spPr>
          <a:xfrm>
            <a:off x="253544" y="6215174"/>
            <a:ext cx="6350905" cy="8156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Student Voice</a:t>
            </a: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- Form Group Discussions</a:t>
            </a:r>
            <a:endParaRPr lang="en-US" sz="1100" b="1" kern="140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W/C 1st June		Week A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A5C94F-5CD8-ADA3-E0F6-21AD651F1A66}"/>
              </a:ext>
            </a:extLst>
          </p:cNvPr>
          <p:cNvSpPr txBox="1"/>
          <p:nvPr/>
        </p:nvSpPr>
        <p:spPr>
          <a:xfrm>
            <a:off x="253543" y="7326997"/>
            <a:ext cx="6350905" cy="8156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Student Voice</a:t>
            </a: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- Year Council Meetings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W/C 8th June		Week B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295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A862D4-9EA7-98C7-0320-27F6432805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F69FC75-9325-E00F-A661-744D0AC22DF8}"/>
              </a:ext>
            </a:extLst>
          </p:cNvPr>
          <p:cNvSpPr txBox="1"/>
          <p:nvPr/>
        </p:nvSpPr>
        <p:spPr>
          <a:xfrm>
            <a:off x="253545" y="183501"/>
            <a:ext cx="6350905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GB" b="1" u="sng" kern="1400" dirty="0">
                <a:solidFill>
                  <a:srgbClr val="000000"/>
                </a:solidFill>
                <a:latin typeface="Aptos" panose="020B0004020202020204" pitchFamily="34" charset="0"/>
              </a:rPr>
              <a:t>JUNE/JULY</a:t>
            </a:r>
            <a:endParaRPr lang="en-GB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9202EF-67D0-2CF1-93D0-944FB2E2C9FF}"/>
              </a:ext>
            </a:extLst>
          </p:cNvPr>
          <p:cNvSpPr txBox="1"/>
          <p:nvPr/>
        </p:nvSpPr>
        <p:spPr>
          <a:xfrm>
            <a:off x="253544" y="767071"/>
            <a:ext cx="6350905" cy="8156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Student Voice</a:t>
            </a: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- School Council Meetings</a:t>
            </a:r>
            <a:endParaRPr lang="en-US" sz="1100" b="1" kern="140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W/C 15th June		Week A	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5DC4C0-9ED0-5034-68E7-48BD28BDAE91}"/>
              </a:ext>
            </a:extLst>
          </p:cNvPr>
          <p:cNvSpPr txBox="1"/>
          <p:nvPr/>
        </p:nvSpPr>
        <p:spPr>
          <a:xfrm>
            <a:off x="253546" y="2987481"/>
            <a:ext cx="6350905" cy="8156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Careers Workplace Experience Deadline</a:t>
            </a: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  	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B/Friday 26th June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184F3BF-AAFF-9B75-9AD3-0D6B59A39A04}"/>
              </a:ext>
            </a:extLst>
          </p:cNvPr>
          <p:cNvSpPr txBox="1"/>
          <p:nvPr/>
        </p:nvSpPr>
        <p:spPr>
          <a:xfrm>
            <a:off x="253544" y="1764134"/>
            <a:ext cx="6350905" cy="10926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Y7-9 PUPIL REVIEW &amp; Y6 INTRODUCTION DAY PREPARATION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B/Friday 26</a:t>
            </a:r>
            <a:r>
              <a:rPr lang="en-US" sz="1800" kern="1400" baseline="300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th</a:t>
            </a: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June	Period 1	</a:t>
            </a: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	</a:t>
            </a: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FORM ROOMS 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7AE17A6-4941-A8A1-695F-7EFD1C07053A}"/>
              </a:ext>
            </a:extLst>
          </p:cNvPr>
          <p:cNvSpPr txBox="1"/>
          <p:nvPr/>
        </p:nvSpPr>
        <p:spPr>
          <a:xfrm>
            <a:off x="253549" y="4005215"/>
            <a:ext cx="6350905" cy="8156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10 “Look at College Life”</a:t>
            </a: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B/Friday 26th June	          All Day	St John Rigby College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977EF1B-1BDD-E02A-379F-328DE52C995F}"/>
              </a:ext>
            </a:extLst>
          </p:cNvPr>
          <p:cNvSpPr txBox="1"/>
          <p:nvPr/>
        </p:nvSpPr>
        <p:spPr>
          <a:xfrm>
            <a:off x="253549" y="5002278"/>
            <a:ext cx="6350904" cy="26007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PASTORAL CURRICULUM</a:t>
            </a: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</a:t>
            </a:r>
            <a:endParaRPr lang="en-US" sz="1100" b="1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A/Wednesday 1st July Period 1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7	All About Me		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8	All About Me	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9	All About Me	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10	CV &amp; Personal Statements</a:t>
            </a: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61F61B0-637F-8601-7011-A3DC50693036}"/>
              </a:ext>
            </a:extLst>
          </p:cNvPr>
          <p:cNvSpPr txBox="1"/>
          <p:nvPr/>
        </p:nvSpPr>
        <p:spPr>
          <a:xfrm>
            <a:off x="253548" y="7784445"/>
            <a:ext cx="6350903" cy="8156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PUPIL REVIEW DAY PREPARATION</a:t>
            </a:r>
            <a:endParaRPr lang="en-US" b="1" u="sng" kern="140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A/Friday 3rd July Period 1</a:t>
            </a:r>
            <a:r>
              <a:rPr lang="en-US" kern="1400">
                <a:solidFill>
                  <a:srgbClr val="000000"/>
                </a:solidFill>
                <a:latin typeface="Aptos" panose="020B0004020202020204" pitchFamily="34" charset="0"/>
              </a:rPr>
              <a:t>	</a:t>
            </a: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FORM ROOMS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48895F8-8310-DFD3-5E76-3FEEFA66DFA2}"/>
              </a:ext>
            </a:extLst>
          </p:cNvPr>
          <p:cNvSpPr txBox="1"/>
          <p:nvPr/>
        </p:nvSpPr>
        <p:spPr>
          <a:xfrm>
            <a:off x="253548" y="8796643"/>
            <a:ext cx="6350903" cy="8156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10 College Taster Day</a:t>
            </a: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B/Monday 6th July	</a:t>
            </a: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    </a:t>
            </a: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Winstanley College/Wigan &amp; Leigh College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9000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B578A-3D13-36B0-3B05-960D64F9F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FFE18BA-FB39-D2B6-6C40-A44E711F41A5}"/>
              </a:ext>
            </a:extLst>
          </p:cNvPr>
          <p:cNvSpPr txBox="1"/>
          <p:nvPr/>
        </p:nvSpPr>
        <p:spPr>
          <a:xfrm>
            <a:off x="253546" y="163731"/>
            <a:ext cx="6350905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GB" b="1" u="sng" kern="1400">
                <a:solidFill>
                  <a:srgbClr val="000000"/>
                </a:solidFill>
                <a:latin typeface="Aptos" panose="020B0004020202020204" pitchFamily="34" charset="0"/>
              </a:rPr>
              <a:t>JULY</a:t>
            </a:r>
            <a:endParaRPr lang="en-GB" sz="105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92FA11-4335-4580-E9A5-C38154D95551}"/>
              </a:ext>
            </a:extLst>
          </p:cNvPr>
          <p:cNvSpPr txBox="1"/>
          <p:nvPr/>
        </p:nvSpPr>
        <p:spPr>
          <a:xfrm>
            <a:off x="253547" y="638752"/>
            <a:ext cx="6350905" cy="22006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PUPIL REVIEW &amp; Y6 INTRODUCTION </a:t>
            </a: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DAY</a:t>
            </a:r>
            <a:endParaRPr lang="en-US" b="1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B/Tuesday 7th July </a:t>
            </a:r>
            <a:r>
              <a:rPr lang="en-US" sz="1100" kern="1400" dirty="0">
                <a:solidFill>
                  <a:srgbClr val="000000"/>
                </a:solidFill>
                <a:latin typeface="Aptos" panose="020B0004020202020204" pitchFamily="34" charset="0"/>
              </a:rPr>
              <a:t>		</a:t>
            </a: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12.00pm—7.15pm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Y6		Dining Hall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Y7		Sports Hall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Y8 		Sports Hall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Y9 		Gym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Y10		Main Hall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176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E520316-31A2-9F13-AA7D-E82122B29133}"/>
              </a:ext>
            </a:extLst>
          </p:cNvPr>
          <p:cNvSpPr txBox="1"/>
          <p:nvPr/>
        </p:nvSpPr>
        <p:spPr>
          <a:xfrm>
            <a:off x="302981" y="52747"/>
            <a:ext cx="6252029" cy="5309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GB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SEPTEMBER</a:t>
            </a:r>
            <a:endParaRPr lang="en-GB" sz="105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GB" sz="1050" kern="140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46C025-9205-C66C-2343-9F67EA48EEDC}"/>
              </a:ext>
            </a:extLst>
          </p:cNvPr>
          <p:cNvSpPr txBox="1"/>
          <p:nvPr/>
        </p:nvSpPr>
        <p:spPr>
          <a:xfrm>
            <a:off x="302985" y="635111"/>
            <a:ext cx="6252029" cy="8156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Student Voice</a:t>
            </a: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- School Year Council Form  Elections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W/C Monday 22nd  September		Week B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637927-736D-BDA2-1401-3FB30C656037}"/>
              </a:ext>
            </a:extLst>
          </p:cNvPr>
          <p:cNvSpPr txBox="1"/>
          <p:nvPr/>
        </p:nvSpPr>
        <p:spPr>
          <a:xfrm>
            <a:off x="302981" y="1659543"/>
            <a:ext cx="6252029" cy="41395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R="0" algn="l">
              <a:buNone/>
            </a:pPr>
            <a:r>
              <a:rPr lang="en-GB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RSE EDUCATION  </a:t>
            </a:r>
            <a:r>
              <a:rPr lang="en-GB" sz="1800" b="1" kern="1400" dirty="0">
                <a:ln>
                  <a:noFill/>
                </a:ln>
                <a:solidFill>
                  <a:srgbClr val="FF0000"/>
                </a:solidFill>
                <a:effectLst/>
                <a:latin typeface="Aptos" panose="020B0004020202020204" pitchFamily="34" charset="0"/>
              </a:rPr>
              <a:t>	</a:t>
            </a:r>
          </a:p>
          <a:p>
            <a:pPr marR="0" algn="l">
              <a:buNone/>
            </a:pPr>
            <a:r>
              <a:rPr lang="en-GB" sz="1800" b="1" kern="1400" dirty="0">
                <a:ln>
                  <a:noFill/>
                </a:ln>
                <a:solidFill>
                  <a:srgbClr val="FF0000"/>
                </a:solidFill>
                <a:effectLst/>
                <a:latin typeface="Aptos" panose="020B0004020202020204" pitchFamily="34" charset="0"/>
              </a:rPr>
              <a:t>	</a:t>
            </a:r>
            <a:endParaRPr lang="en-GB" sz="1100" b="1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R="0" algn="l">
              <a:buNone/>
            </a:pPr>
            <a:r>
              <a:rPr lang="en-GB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A/Monday 15th September        	Period 3   11S1/RE   		                   		Period 3   11S2/RE</a:t>
            </a:r>
            <a:endParaRPr lang="en-GB" sz="1100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R="0" algn="l">
              <a:buNone/>
            </a:pPr>
            <a:endParaRPr lang="en-GB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R="0" algn="l">
              <a:buNone/>
            </a:pPr>
            <a:r>
              <a:rPr lang="en-GB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A/Tuesday 16th September	  	Period 1    11R1/RE  		                    	Period 1    11R2/RE  </a:t>
            </a:r>
            <a:endParaRPr lang="en-GB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59270" marR="0" indent="0" algn="l">
              <a:buNone/>
            </a:pPr>
            <a:r>
              <a:rPr lang="en-GB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                    	Period 5    11S3/RE   </a:t>
            </a:r>
            <a:endParaRPr lang="en-GB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59270" marR="0" indent="0" algn="l">
              <a:buNone/>
            </a:pPr>
            <a:r>
              <a:rPr lang="en-GB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                    	Period 5    11S4/RE  </a:t>
            </a:r>
            <a:endParaRPr lang="en-GB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59270" marR="0" indent="0" algn="l">
              <a:buNone/>
            </a:pPr>
            <a:endParaRPr lang="en-GB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R="0" algn="l">
              <a:buNone/>
            </a:pPr>
            <a:r>
              <a:rPr lang="en-GB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A/Monday 29th September	    	Period 2    11R3/RE </a:t>
            </a:r>
            <a:endParaRPr lang="en-GB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59270" marR="0" indent="0" algn="l">
              <a:buNone/>
            </a:pPr>
            <a:r>
              <a:rPr lang="en-GB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    	Period 2    11R4/RE  </a:t>
            </a:r>
            <a:endParaRPr lang="en-GB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59270" marR="0" indent="0" algn="l">
              <a:buNone/>
            </a:pPr>
            <a:r>
              <a:rPr lang="en-GB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GB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R="0" algn="l">
              <a:buNone/>
            </a:pPr>
            <a:r>
              <a:rPr lang="en-GB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A/Tuesday 30th September        	Period 1      11R5/RE</a:t>
            </a:r>
            <a:r>
              <a:rPr lang="en-GB" kern="1400" dirty="0">
                <a:solidFill>
                  <a:srgbClr val="000000"/>
                </a:solidFill>
                <a:latin typeface="Aptos" panose="020B0004020202020204" pitchFamily="34" charset="0"/>
              </a:rPr>
              <a:t>  </a:t>
            </a:r>
            <a:endParaRPr lang="en-GB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59270" marR="0" indent="0" algn="l">
              <a:buNone/>
            </a:pPr>
            <a:r>
              <a:rPr lang="en-GB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 	Period 1 	    11R6/RE</a:t>
            </a:r>
            <a:endParaRPr lang="en-GB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CD0A85-D0DB-1171-0B3E-E63EB29D25AA}"/>
              </a:ext>
            </a:extLst>
          </p:cNvPr>
          <p:cNvSpPr txBox="1"/>
          <p:nvPr/>
        </p:nvSpPr>
        <p:spPr>
          <a:xfrm>
            <a:off x="302981" y="5942914"/>
            <a:ext cx="6252029" cy="5386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Open Evening </a:t>
            </a: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Thursday 25th September 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100" kern="140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F7D45FA-7302-3976-7C88-F28A5964335B}"/>
              </a:ext>
            </a:extLst>
          </p:cNvPr>
          <p:cNvSpPr txBox="1"/>
          <p:nvPr/>
        </p:nvSpPr>
        <p:spPr>
          <a:xfrm>
            <a:off x="302981" y="6653928"/>
            <a:ext cx="6252029" cy="8156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Student Voice</a:t>
            </a: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-  Whole School Council Applications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Friday 26th September			Week B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19801A6-64D8-821F-A78F-F14CF8F3A8A6}"/>
              </a:ext>
            </a:extLst>
          </p:cNvPr>
          <p:cNvSpPr txBox="1"/>
          <p:nvPr/>
        </p:nvSpPr>
        <p:spPr>
          <a:xfrm>
            <a:off x="302981" y="7694372"/>
            <a:ext cx="6252029" cy="8156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11 College Assembly	Wigan &amp; Leigh, SJR/Wins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 Monday 29th September		Assembly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B72ADC9-E14C-97ED-B40C-FACC51066003}"/>
              </a:ext>
            </a:extLst>
          </p:cNvPr>
          <p:cNvSpPr txBox="1"/>
          <p:nvPr/>
        </p:nvSpPr>
        <p:spPr>
          <a:xfrm>
            <a:off x="302981" y="8662675"/>
            <a:ext cx="6252029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Student Voice</a:t>
            </a: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- School Council Form Representatives Elections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W/C Monday 29th September		Week A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869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3022C4-87F6-0411-AC0C-A3F728C4BE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A196278-02CB-CD80-BBDD-5086B699FA99}"/>
              </a:ext>
            </a:extLst>
          </p:cNvPr>
          <p:cNvSpPr txBox="1"/>
          <p:nvPr/>
        </p:nvSpPr>
        <p:spPr>
          <a:xfrm>
            <a:off x="302981" y="52747"/>
            <a:ext cx="625202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GB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SEPTEMBER/OCTOBER</a:t>
            </a:r>
            <a:endParaRPr lang="en-GB" sz="105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640BF6-43EE-9E17-E81D-469F09AFED93}"/>
              </a:ext>
            </a:extLst>
          </p:cNvPr>
          <p:cNvSpPr txBox="1"/>
          <p:nvPr/>
        </p:nvSpPr>
        <p:spPr>
          <a:xfrm>
            <a:off x="302980" y="511472"/>
            <a:ext cx="6252029" cy="92025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6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Y11 Computer Rooms to </a:t>
            </a:r>
            <a:r>
              <a:rPr lang="en-US" sz="1600" b="1" u="sng" kern="1400" dirty="0" err="1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finalise</a:t>
            </a:r>
            <a:r>
              <a:rPr lang="en-US" sz="16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CV &amp; Personal Statements-REGISTRATION</a:t>
            </a:r>
            <a:r>
              <a:rPr lang="en-US" sz="16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</a:t>
            </a: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				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 /Tuesday 30th September	11A		TECH 3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11B		IT2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A/Wednesday 1st October	11C		IT1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11G		LRC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11H		IT3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A/Thursday 2nd October	11L		TECH 3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11M		LRC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11O		IT2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A/Friday 3rd October		11S		IT3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11W		LRC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 /Tuesday 7th October	11A		TECH 3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11B		IT2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B/Wednesday 8th October	11C		IT1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11G		LRC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11H		IT3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B/Thursday 9th October</a:t>
            </a:r>
            <a:r>
              <a:rPr lang="en-US" sz="1600" kern="1400" dirty="0">
                <a:solidFill>
                  <a:srgbClr val="000000"/>
                </a:solidFill>
                <a:latin typeface="Aptos" panose="020B0004020202020204" pitchFamily="34" charset="0"/>
              </a:rPr>
              <a:t>	</a:t>
            </a: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11L		TECH 3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11M		LRC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11O		IT2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B/Friday 10th  October	11S		IT3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11W		LRC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 /Tuesday 14th October	11A		TECH 3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11B		IT2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A/Wednesday 15th  October</a:t>
            </a:r>
            <a:r>
              <a:rPr lang="en-US" sz="1600" kern="1400" dirty="0">
                <a:solidFill>
                  <a:srgbClr val="000000"/>
                </a:solidFill>
                <a:latin typeface="Aptos" panose="020B0004020202020204" pitchFamily="34" charset="0"/>
              </a:rPr>
              <a:t>  	</a:t>
            </a: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11C		IT1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11G		LRC</a:t>
            </a:r>
            <a:endParaRPr lang="en-US" sz="105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11H		IT3</a:t>
            </a:r>
            <a:r>
              <a:rPr lang="en-US" sz="12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22362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E2972D-FB20-6821-A753-2A09EDF252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18D411C-2F0E-00DB-045A-59FF1A8A08AF}"/>
              </a:ext>
            </a:extLst>
          </p:cNvPr>
          <p:cNvSpPr txBox="1"/>
          <p:nvPr/>
        </p:nvSpPr>
        <p:spPr>
          <a:xfrm>
            <a:off x="302981" y="52747"/>
            <a:ext cx="625202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GB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OCTOBER</a:t>
            </a:r>
            <a:endParaRPr lang="en-GB" sz="105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F64467-D12E-D5EF-C1D5-0C40FAFD0890}"/>
              </a:ext>
            </a:extLst>
          </p:cNvPr>
          <p:cNvSpPr txBox="1"/>
          <p:nvPr/>
        </p:nvSpPr>
        <p:spPr>
          <a:xfrm>
            <a:off x="302980" y="511472"/>
            <a:ext cx="6252029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Y11 Computer Rooms to </a:t>
            </a:r>
            <a:r>
              <a:rPr lang="en-US" sz="1600" b="1" u="sng" kern="1400" dirty="0" err="1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finalise</a:t>
            </a:r>
            <a:r>
              <a:rPr lang="en-US" sz="16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CV &amp; Personal Statements-REGISTRATIO</a:t>
            </a:r>
            <a:r>
              <a:rPr lang="en-US" sz="16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….</a:t>
            </a:r>
            <a:r>
              <a:rPr lang="en-US" sz="1600" b="1" i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continued</a:t>
            </a:r>
            <a:r>
              <a:rPr lang="en-US" sz="16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</a:t>
            </a: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</a:t>
            </a:r>
          </a:p>
          <a:p>
            <a:r>
              <a:rPr lang="en-US" sz="1600" kern="1400" dirty="0">
                <a:solidFill>
                  <a:srgbClr val="000000"/>
                </a:solidFill>
                <a:latin typeface="Aptos" panose="020B0004020202020204" pitchFamily="34" charset="0"/>
              </a:rPr>
              <a:t>A/Thursday 16th  October	11L		TECH 3</a:t>
            </a:r>
            <a:endParaRPr lang="en-US" sz="1050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r>
              <a:rPr lang="en-US" sz="1600" kern="1400" dirty="0">
                <a:solidFill>
                  <a:srgbClr val="000000"/>
                </a:solidFill>
                <a:latin typeface="Aptos" panose="020B0004020202020204" pitchFamily="34" charset="0"/>
              </a:rPr>
              <a:t>			11M		LRC</a:t>
            </a:r>
            <a:endParaRPr lang="en-US" sz="1050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r>
              <a:rPr lang="en-US" sz="1600" kern="1400" dirty="0">
                <a:solidFill>
                  <a:srgbClr val="000000"/>
                </a:solidFill>
                <a:latin typeface="Aptos" panose="020B0004020202020204" pitchFamily="34" charset="0"/>
              </a:rPr>
              <a:t>			11O		IT2</a:t>
            </a:r>
            <a:endParaRPr lang="en-US" sz="1050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r>
              <a:rPr lang="en-US" sz="1600" kern="1400" dirty="0">
                <a:solidFill>
                  <a:srgbClr val="000000"/>
                </a:solidFill>
                <a:latin typeface="Aptos" panose="020B0004020202020204" pitchFamily="34" charset="0"/>
              </a:rPr>
              <a:t> </a:t>
            </a:r>
            <a:endParaRPr lang="en-US" sz="1050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r>
              <a:rPr lang="en-US" sz="1600" kern="1400" dirty="0">
                <a:solidFill>
                  <a:srgbClr val="000000"/>
                </a:solidFill>
                <a:latin typeface="Aptos" panose="020B0004020202020204" pitchFamily="34" charset="0"/>
              </a:rPr>
              <a:t>A/Friday 17th  October	11S		IT3</a:t>
            </a:r>
            <a:endParaRPr lang="en-US" sz="1050" kern="1400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BD2803-A46B-C267-5AF7-5A67567250DB}"/>
              </a:ext>
            </a:extLst>
          </p:cNvPr>
          <p:cNvSpPr txBox="1"/>
          <p:nvPr/>
        </p:nvSpPr>
        <p:spPr>
          <a:xfrm>
            <a:off x="302980" y="2416747"/>
            <a:ext cx="6252028" cy="19851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  <a:cs typeface="Times New Roman" panose="02020603050405020304" pitchFamily="18" charset="0"/>
              </a:rPr>
              <a:t>Year 11 Guidance &amp; Careers Evening</a:t>
            </a: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  <a:cs typeface="Times New Roman" panose="02020603050405020304" pitchFamily="18" charset="0"/>
              </a:rPr>
              <a:t>		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  <a:cs typeface="Times New Roman" panose="02020603050405020304" pitchFamily="18" charset="0"/>
              </a:rPr>
              <a:t>A/Wednesday 1st October 3.30-6.30pm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 algn="ctr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  <a:cs typeface="Times New Roman" panose="02020603050405020304" pitchFamily="18" charset="0"/>
              </a:rPr>
              <a:t>Careers and Post 16 Providers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 algn="ctr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  <a:cs typeface="Times New Roman" panose="02020603050405020304" pitchFamily="18" charset="0"/>
              </a:rPr>
              <a:t>Apprenticeships, Carmel, G M Higher, St Helens, SJR, Warrington, Wigan &amp; Leigh, Winstanley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3C195E5-37B7-1100-8DC7-E0AB22784441}"/>
              </a:ext>
            </a:extLst>
          </p:cNvPr>
          <p:cNvSpPr txBox="1"/>
          <p:nvPr/>
        </p:nvSpPr>
        <p:spPr>
          <a:xfrm>
            <a:off x="302980" y="4491299"/>
            <a:ext cx="6252027" cy="10926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Student Voice</a:t>
            </a: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- School Council Election Results in Assemblies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W/C Monday 6th October		Week B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6B518AC-2651-6306-76E3-E0CFB61577C6}"/>
              </a:ext>
            </a:extLst>
          </p:cNvPr>
          <p:cNvSpPr txBox="1"/>
          <p:nvPr/>
        </p:nvSpPr>
        <p:spPr>
          <a:xfrm>
            <a:off x="302978" y="5710265"/>
            <a:ext cx="6252029" cy="30315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PASTORAL CURRICULUM</a:t>
            </a: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B/Tuesday 7th October Period 1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7	Preparation for assessments 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8	Preparation for assessments 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9	Preparation for assessments 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10	Preparation for assessments 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DFF242A-C3DD-B313-332B-829E23738248}"/>
              </a:ext>
            </a:extLst>
          </p:cNvPr>
          <p:cNvSpPr txBox="1"/>
          <p:nvPr/>
        </p:nvSpPr>
        <p:spPr>
          <a:xfrm>
            <a:off x="302985" y="8868223"/>
            <a:ext cx="6252029" cy="8156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Student Voice </a:t>
            </a: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- Form Group Discussions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W/C Monday 13th October		Week A</a:t>
            </a: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518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F1191E-969A-81DA-0FB0-C424CACC37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8E206E9-6D66-C9D4-4A27-E577A397B342}"/>
              </a:ext>
            </a:extLst>
          </p:cNvPr>
          <p:cNvSpPr txBox="1"/>
          <p:nvPr/>
        </p:nvSpPr>
        <p:spPr>
          <a:xfrm>
            <a:off x="302981" y="52747"/>
            <a:ext cx="625202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GB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OCTOBER/NOVEMBER</a:t>
            </a:r>
            <a:endParaRPr lang="en-GB" sz="105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D109A0-C2F9-4F57-DC3E-6F0F79BF41CD}"/>
              </a:ext>
            </a:extLst>
          </p:cNvPr>
          <p:cNvSpPr txBox="1"/>
          <p:nvPr/>
        </p:nvSpPr>
        <p:spPr>
          <a:xfrm>
            <a:off x="302980" y="529977"/>
            <a:ext cx="625202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Y10 Careers Workplace Experience </a:t>
            </a: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Launch   Mrs Paul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A/Tuesday 14th October	Assembly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B3EBF99-9B68-3377-698D-6A2D258D6CE5}"/>
              </a:ext>
            </a:extLst>
          </p:cNvPr>
          <p:cNvSpPr txBox="1"/>
          <p:nvPr/>
        </p:nvSpPr>
        <p:spPr>
          <a:xfrm>
            <a:off x="302985" y="5670198"/>
            <a:ext cx="6252029" cy="37856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b="1" u="sng" dirty="0">
                <a:latin typeface="Aptos" panose="020B0004020202020204" pitchFamily="34" charset="0"/>
                <a:cs typeface="Times New Roman" panose="02020603050405020304" pitchFamily="18" charset="0"/>
              </a:rPr>
              <a:t>RSE EDUCATION  - LESSON 2</a:t>
            </a:r>
            <a:r>
              <a:rPr lang="en-US" sz="1600" b="1" dirty="0">
                <a:latin typeface="Aptos" panose="020B0004020202020204" pitchFamily="34" charset="0"/>
                <a:cs typeface="Times New Roman" panose="02020603050405020304" pitchFamily="18" charset="0"/>
              </a:rPr>
              <a:t>		</a:t>
            </a:r>
            <a:r>
              <a:rPr lang="en-US" sz="1600" b="1" kern="1400" dirty="0">
                <a:solidFill>
                  <a:srgbClr val="000000"/>
                </a:solidFill>
                <a:latin typeface="Aptos" panose="020B0004020202020204" pitchFamily="34" charset="0"/>
              </a:rPr>
              <a:t> (Y10 CORE PE)</a:t>
            </a:r>
          </a:p>
          <a:p>
            <a:endParaRPr lang="en-US" sz="16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Aptos" panose="020B0004020202020204" pitchFamily="34" charset="0"/>
                <a:cs typeface="Times New Roman" panose="02020603050405020304" pitchFamily="18" charset="0"/>
              </a:rPr>
              <a:t>A/Friday	21st November		Period 4		10ZG1</a:t>
            </a:r>
          </a:p>
          <a:p>
            <a:r>
              <a:rPr lang="en-US" sz="1600" dirty="0">
                <a:latin typeface="Aptos" panose="020B0004020202020204" pitchFamily="34" charset="0"/>
                <a:cs typeface="Times New Roman" panose="02020603050405020304" pitchFamily="18" charset="0"/>
              </a:rPr>
              <a:t>						10ZG2</a:t>
            </a:r>
          </a:p>
          <a:p>
            <a:r>
              <a:rPr lang="en-US" sz="1600" dirty="0">
                <a:latin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sz="1600" dirty="0">
                <a:latin typeface="Aptos" panose="020B0004020202020204" pitchFamily="34" charset="0"/>
                <a:cs typeface="Times New Roman" panose="02020603050405020304" pitchFamily="18" charset="0"/>
              </a:rPr>
              <a:t>A/Friday 16th January		Period 4		10ZB1</a:t>
            </a:r>
          </a:p>
          <a:p>
            <a:r>
              <a:rPr lang="en-US" sz="1600" dirty="0">
                <a:latin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sz="1600" dirty="0">
                <a:latin typeface="Aptos" panose="020B0004020202020204" pitchFamily="34" charset="0"/>
                <a:cs typeface="Times New Roman" panose="02020603050405020304" pitchFamily="18" charset="0"/>
              </a:rPr>
              <a:t>A/Friday 17th November		Period 4	                     10ZB2</a:t>
            </a:r>
          </a:p>
          <a:p>
            <a:r>
              <a:rPr lang="en-US" sz="1600" dirty="0">
                <a:latin typeface="Aptos" panose="020B0004020202020204" pitchFamily="34" charset="0"/>
                <a:cs typeface="Times New Roman" panose="02020603050405020304" pitchFamily="18" charset="0"/>
              </a:rPr>
              <a:t>					</a:t>
            </a:r>
          </a:p>
          <a:p>
            <a:r>
              <a:rPr lang="en-US" sz="1600" dirty="0">
                <a:latin typeface="Aptos" panose="020B0004020202020204" pitchFamily="34" charset="0"/>
                <a:cs typeface="Times New Roman" panose="02020603050405020304" pitchFamily="18" charset="0"/>
              </a:rPr>
              <a:t>A/Monday 15th December		Period 5	              10YG1 &amp; 2					               10YB1 &amp; 2</a:t>
            </a:r>
          </a:p>
          <a:p>
            <a:r>
              <a:rPr lang="en-US" sz="1600" dirty="0">
                <a:latin typeface="Aptos" panose="020B0004020202020204" pitchFamily="34" charset="0"/>
                <a:cs typeface="Times New Roman" panose="02020603050405020304" pitchFamily="18" charset="0"/>
              </a:rPr>
              <a:t>					</a:t>
            </a:r>
          </a:p>
          <a:p>
            <a:r>
              <a:rPr lang="en-US" sz="1600" dirty="0">
                <a:latin typeface="Aptos" panose="020B0004020202020204" pitchFamily="34" charset="0"/>
                <a:cs typeface="Times New Roman" panose="02020603050405020304" pitchFamily="18" charset="0"/>
              </a:rPr>
              <a:t>B/Tuesday 21st October		Period 1	              10XG1 &amp; 2</a:t>
            </a:r>
          </a:p>
          <a:p>
            <a:r>
              <a:rPr lang="en-US" sz="1600" dirty="0">
                <a:latin typeface="Aptos" panose="020B0004020202020204" pitchFamily="34" charset="0"/>
                <a:cs typeface="Times New Roman" panose="02020603050405020304" pitchFamily="18" charset="0"/>
              </a:rPr>
              <a:t>						10XB1</a:t>
            </a:r>
          </a:p>
          <a:p>
            <a:r>
              <a:rPr lang="en-US" sz="1600" dirty="0">
                <a:latin typeface="Aptos" panose="020B0004020202020204" pitchFamily="34" charset="0"/>
                <a:cs typeface="Times New Roman" panose="02020603050405020304" pitchFamily="18" charset="0"/>
              </a:rPr>
              <a:t>						10XB2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DFCF89D-7C0B-80C5-70FC-275B5E09FBFF}"/>
              </a:ext>
            </a:extLst>
          </p:cNvPr>
          <p:cNvSpPr txBox="1"/>
          <p:nvPr/>
        </p:nvSpPr>
        <p:spPr>
          <a:xfrm>
            <a:off x="302980" y="1284206"/>
            <a:ext cx="6252029" cy="42780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RSE EDUCATION – LESSON 1</a:t>
            </a:r>
            <a:r>
              <a:rPr lang="en-US" sz="16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(</a:t>
            </a:r>
            <a:r>
              <a:rPr lang="en-US" sz="1600" b="1" kern="1400" dirty="0">
                <a:solidFill>
                  <a:srgbClr val="000000"/>
                </a:solidFill>
                <a:latin typeface="Aptos" panose="020B0004020202020204" pitchFamily="34" charset="0"/>
              </a:rPr>
              <a:t> Y10 CORE PE)  </a:t>
            </a:r>
          </a:p>
          <a:p>
            <a:endParaRPr lang="en-US" sz="16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r>
              <a:rPr lang="en-US" sz="1600" kern="1400" dirty="0">
                <a:solidFill>
                  <a:srgbClr val="000000"/>
                </a:solidFill>
                <a:latin typeface="Aptos" panose="020B0004020202020204" pitchFamily="34" charset="0"/>
              </a:rPr>
              <a:t>B/Tuesday ????			Period 1		10XG1</a:t>
            </a:r>
          </a:p>
          <a:p>
            <a:r>
              <a:rPr lang="en-US" sz="1600" kern="1400" dirty="0">
                <a:solidFill>
                  <a:srgbClr val="000000"/>
                </a:solidFill>
                <a:latin typeface="Aptos" panose="020B0004020202020204" pitchFamily="34" charset="0"/>
              </a:rPr>
              <a:t>						10XG2</a:t>
            </a:r>
          </a:p>
          <a:p>
            <a:r>
              <a:rPr lang="en-US" sz="1600" kern="1400" dirty="0">
                <a:solidFill>
                  <a:srgbClr val="000000"/>
                </a:solidFill>
                <a:latin typeface="Aptos" panose="020B0004020202020204" pitchFamily="34" charset="0"/>
              </a:rPr>
              <a:t>						10XB1</a:t>
            </a:r>
          </a:p>
          <a:p>
            <a:r>
              <a:rPr lang="en-US" sz="1600" kern="1400" dirty="0">
                <a:solidFill>
                  <a:srgbClr val="000000"/>
                </a:solidFill>
                <a:latin typeface="Aptos" panose="020B0004020202020204" pitchFamily="34" charset="0"/>
              </a:rPr>
              <a:t>						10XB2</a:t>
            </a:r>
          </a:p>
          <a:p>
            <a:endParaRPr lang="en-US" sz="1600" kern="1400" dirty="0">
              <a:solidFill>
                <a:srgbClr val="000000"/>
              </a:solidFill>
              <a:highlight>
                <a:srgbClr val="FFFF00"/>
              </a:highlight>
              <a:latin typeface="Aptos" panose="020B0004020202020204" pitchFamily="34" charset="0"/>
            </a:endParaRPr>
          </a:p>
          <a:p>
            <a:pPr marR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A/Friday 17</a:t>
            </a:r>
            <a:r>
              <a:rPr lang="en-US" sz="1600" kern="1400" baseline="300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th</a:t>
            </a: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 October		Period 4		10ZG1</a:t>
            </a:r>
          </a:p>
          <a:p>
            <a:pPr marR="0" algn="l">
              <a:buNone/>
            </a:pPr>
            <a:endParaRPr lang="en-US" sz="16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r>
              <a:rPr lang="en-US" sz="1600" kern="1400" dirty="0">
                <a:solidFill>
                  <a:srgbClr val="000000"/>
                </a:solidFill>
                <a:latin typeface="Aptos" panose="020B0004020202020204" pitchFamily="34" charset="0"/>
              </a:rPr>
              <a:t>A/Monday 3rd November		Period 5		10YG1</a:t>
            </a:r>
          </a:p>
          <a:p>
            <a:r>
              <a:rPr lang="en-US" sz="1600" kern="1400" dirty="0">
                <a:solidFill>
                  <a:srgbClr val="000000"/>
                </a:solidFill>
                <a:latin typeface="Aptos" panose="020B0004020202020204" pitchFamily="34" charset="0"/>
              </a:rPr>
              <a:t>						10YG2</a:t>
            </a:r>
          </a:p>
          <a:p>
            <a:r>
              <a:rPr lang="en-US" sz="1600" kern="1400" dirty="0">
                <a:solidFill>
                  <a:srgbClr val="000000"/>
                </a:solidFill>
                <a:latin typeface="Aptos" panose="020B0004020202020204" pitchFamily="34" charset="0"/>
              </a:rPr>
              <a:t>						10YG3</a:t>
            </a:r>
          </a:p>
          <a:p>
            <a:pPr marR="0" algn="l">
              <a:buNone/>
            </a:pPr>
            <a:endParaRPr lang="en-US" sz="16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R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A/Friday 7th November		Period 4		10ZG2</a:t>
            </a:r>
          </a:p>
          <a:p>
            <a:pPr marR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			10ZB1</a:t>
            </a:r>
          </a:p>
          <a:p>
            <a:pPr marR="0" algn="l">
              <a:buNone/>
            </a:pPr>
            <a:endParaRPr lang="en-US" sz="16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R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A/Friday 17th November		Period 5		10ZB2</a:t>
            </a:r>
          </a:p>
        </p:txBody>
      </p:sp>
    </p:spTree>
    <p:extLst>
      <p:ext uri="{BB962C8B-B14F-4D97-AF65-F5344CB8AC3E}">
        <p14:creationId xmlns:p14="http://schemas.microsoft.com/office/powerpoint/2010/main" val="970010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9872CC-E71D-C0AE-F1C3-269D03C515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E492A0-63DC-CF3C-34DC-C5EFDE67ED84}"/>
              </a:ext>
            </a:extLst>
          </p:cNvPr>
          <p:cNvSpPr txBox="1"/>
          <p:nvPr/>
        </p:nvSpPr>
        <p:spPr>
          <a:xfrm>
            <a:off x="302980" y="219317"/>
            <a:ext cx="6252029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GB" sz="24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10 RSE through Core PE</a:t>
            </a:r>
            <a:endParaRPr lang="en-GB" sz="12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9281589-92DE-8BA8-41C1-D53B02DC8B66}"/>
              </a:ext>
            </a:extLst>
          </p:cNvPr>
          <p:cNvSpPr txBox="1"/>
          <p:nvPr/>
        </p:nvSpPr>
        <p:spPr>
          <a:xfrm>
            <a:off x="302980" y="5122644"/>
            <a:ext cx="6252029" cy="37856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b="1" u="sng" dirty="0">
                <a:latin typeface="Aptos" panose="020B0004020202020204" pitchFamily="34" charset="0"/>
                <a:cs typeface="Times New Roman" panose="02020603050405020304" pitchFamily="18" charset="0"/>
              </a:rPr>
              <a:t>RSE EDUCATION  - LESSON 2</a:t>
            </a:r>
            <a:r>
              <a:rPr lang="en-US" sz="1600" b="1" dirty="0">
                <a:latin typeface="Aptos" panose="020B0004020202020204" pitchFamily="34" charset="0"/>
                <a:cs typeface="Times New Roman" panose="02020603050405020304" pitchFamily="18" charset="0"/>
              </a:rPr>
              <a:t>		</a:t>
            </a:r>
            <a:r>
              <a:rPr lang="en-US" sz="1600" b="1" kern="1400" dirty="0">
                <a:solidFill>
                  <a:srgbClr val="000000"/>
                </a:solidFill>
                <a:latin typeface="Aptos" panose="020B0004020202020204" pitchFamily="34" charset="0"/>
              </a:rPr>
              <a:t> (Y10 CORE PE)</a:t>
            </a:r>
          </a:p>
          <a:p>
            <a:endParaRPr lang="en-US" sz="16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Aptos" panose="020B0004020202020204" pitchFamily="34" charset="0"/>
                <a:cs typeface="Times New Roman" panose="02020603050405020304" pitchFamily="18" charset="0"/>
              </a:rPr>
              <a:t>A/Friday	21st November		Period 4		10ZG1</a:t>
            </a:r>
          </a:p>
          <a:p>
            <a:r>
              <a:rPr lang="en-US" sz="1600" dirty="0">
                <a:latin typeface="Aptos" panose="020B0004020202020204" pitchFamily="34" charset="0"/>
                <a:cs typeface="Times New Roman" panose="02020603050405020304" pitchFamily="18" charset="0"/>
              </a:rPr>
              <a:t>						10ZG2</a:t>
            </a:r>
          </a:p>
          <a:p>
            <a:r>
              <a:rPr lang="en-US" sz="1600" dirty="0">
                <a:latin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sz="1600" dirty="0">
                <a:latin typeface="Aptos" panose="020B0004020202020204" pitchFamily="34" charset="0"/>
                <a:cs typeface="Times New Roman" panose="02020603050405020304" pitchFamily="18" charset="0"/>
              </a:rPr>
              <a:t>A/Friday 16th January		Period 4		10ZB1</a:t>
            </a:r>
          </a:p>
          <a:p>
            <a:r>
              <a:rPr lang="en-US" sz="1600" dirty="0">
                <a:latin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sz="1600" dirty="0">
                <a:latin typeface="Aptos" panose="020B0004020202020204" pitchFamily="34" charset="0"/>
                <a:cs typeface="Times New Roman" panose="02020603050405020304" pitchFamily="18" charset="0"/>
              </a:rPr>
              <a:t>A/Friday 17th November		Period 4	                     10ZB2</a:t>
            </a:r>
          </a:p>
          <a:p>
            <a:r>
              <a:rPr lang="en-US" sz="1600" dirty="0">
                <a:latin typeface="Aptos" panose="020B0004020202020204" pitchFamily="34" charset="0"/>
                <a:cs typeface="Times New Roman" panose="02020603050405020304" pitchFamily="18" charset="0"/>
              </a:rPr>
              <a:t>					</a:t>
            </a:r>
          </a:p>
          <a:p>
            <a:r>
              <a:rPr lang="en-US" sz="1600" dirty="0">
                <a:latin typeface="Aptos" panose="020B0004020202020204" pitchFamily="34" charset="0"/>
                <a:cs typeface="Times New Roman" panose="02020603050405020304" pitchFamily="18" charset="0"/>
              </a:rPr>
              <a:t>A/Monday 15th December		Period 5	              10YG1 &amp; 2					               10YB1 &amp; 2</a:t>
            </a:r>
          </a:p>
          <a:p>
            <a:r>
              <a:rPr lang="en-US" sz="1600" dirty="0">
                <a:latin typeface="Aptos" panose="020B0004020202020204" pitchFamily="34" charset="0"/>
                <a:cs typeface="Times New Roman" panose="02020603050405020304" pitchFamily="18" charset="0"/>
              </a:rPr>
              <a:t>					</a:t>
            </a:r>
          </a:p>
          <a:p>
            <a:r>
              <a:rPr lang="en-US" sz="1600">
                <a:latin typeface="Aptos" panose="020B0004020202020204" pitchFamily="34" charset="0"/>
                <a:cs typeface="Times New Roman" panose="02020603050405020304" pitchFamily="18" charset="0"/>
              </a:rPr>
              <a:t>B/TBC		</a:t>
            </a:r>
            <a:r>
              <a:rPr lang="en-US" sz="1600" dirty="0">
                <a:latin typeface="Aptos" panose="020B0004020202020204" pitchFamily="34" charset="0"/>
                <a:cs typeface="Times New Roman" panose="02020603050405020304" pitchFamily="18" charset="0"/>
              </a:rPr>
              <a:t>		Period 1	              10XG1 &amp; 2</a:t>
            </a:r>
          </a:p>
          <a:p>
            <a:r>
              <a:rPr lang="en-US" sz="1600" dirty="0">
                <a:latin typeface="Aptos" panose="020B0004020202020204" pitchFamily="34" charset="0"/>
                <a:cs typeface="Times New Roman" panose="02020603050405020304" pitchFamily="18" charset="0"/>
              </a:rPr>
              <a:t>						10XB1</a:t>
            </a:r>
          </a:p>
          <a:p>
            <a:r>
              <a:rPr lang="en-US" sz="1600" dirty="0">
                <a:latin typeface="Aptos" panose="020B0004020202020204" pitchFamily="34" charset="0"/>
                <a:cs typeface="Times New Roman" panose="02020603050405020304" pitchFamily="18" charset="0"/>
              </a:rPr>
              <a:t>						10XB2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AABC2AD-2624-3F17-1552-FA75A6402C51}"/>
              </a:ext>
            </a:extLst>
          </p:cNvPr>
          <p:cNvSpPr txBox="1"/>
          <p:nvPr/>
        </p:nvSpPr>
        <p:spPr>
          <a:xfrm>
            <a:off x="302980" y="785443"/>
            <a:ext cx="6252029" cy="40318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RSE EDUCATION – LESSON 1</a:t>
            </a:r>
            <a:r>
              <a:rPr lang="en-US" sz="16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(</a:t>
            </a:r>
            <a:r>
              <a:rPr lang="en-US" sz="1600" b="1" kern="1400" dirty="0">
                <a:solidFill>
                  <a:srgbClr val="000000"/>
                </a:solidFill>
                <a:latin typeface="Aptos" panose="020B0004020202020204" pitchFamily="34" charset="0"/>
              </a:rPr>
              <a:t> Y10 CORE PE)  </a:t>
            </a:r>
          </a:p>
          <a:p>
            <a:endParaRPr lang="en-US" sz="16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r>
              <a:rPr lang="en-US" sz="1600" kern="1400" dirty="0">
                <a:solidFill>
                  <a:srgbClr val="000000"/>
                </a:solidFill>
                <a:latin typeface="Aptos" panose="020B0004020202020204" pitchFamily="34" charset="0"/>
              </a:rPr>
              <a:t>B/Tuesday 21</a:t>
            </a:r>
            <a:r>
              <a:rPr lang="en-US" sz="1600" kern="1400" baseline="30000" dirty="0">
                <a:solidFill>
                  <a:srgbClr val="000000"/>
                </a:solidFill>
                <a:latin typeface="Aptos" panose="020B0004020202020204" pitchFamily="34" charset="0"/>
              </a:rPr>
              <a:t>st</a:t>
            </a:r>
            <a:r>
              <a:rPr lang="en-US" sz="1600" kern="1400" dirty="0">
                <a:solidFill>
                  <a:srgbClr val="000000"/>
                </a:solidFill>
                <a:latin typeface="Aptos" panose="020B0004020202020204" pitchFamily="34" charset="0"/>
              </a:rPr>
              <a:t> October		Period 1	              10XG1 &amp; 2</a:t>
            </a:r>
          </a:p>
          <a:p>
            <a:r>
              <a:rPr lang="en-US" sz="1600" kern="1400" dirty="0">
                <a:solidFill>
                  <a:srgbClr val="000000"/>
                </a:solidFill>
                <a:latin typeface="Aptos" panose="020B0004020202020204" pitchFamily="34" charset="0"/>
              </a:rPr>
              <a:t>						10XB1</a:t>
            </a:r>
          </a:p>
          <a:p>
            <a:r>
              <a:rPr lang="en-US" sz="1600" kern="1400" dirty="0">
                <a:solidFill>
                  <a:srgbClr val="000000"/>
                </a:solidFill>
                <a:latin typeface="Aptos" panose="020B0004020202020204" pitchFamily="34" charset="0"/>
              </a:rPr>
              <a:t>						10XB2</a:t>
            </a:r>
          </a:p>
          <a:p>
            <a:endParaRPr lang="en-US" sz="1600" kern="1400" dirty="0">
              <a:solidFill>
                <a:srgbClr val="000000"/>
              </a:solidFill>
              <a:highlight>
                <a:srgbClr val="FFFF00"/>
              </a:highlight>
              <a:latin typeface="Aptos" panose="020B0004020202020204" pitchFamily="34" charset="0"/>
            </a:endParaRPr>
          </a:p>
          <a:p>
            <a:pPr marR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A/Friday 17</a:t>
            </a:r>
            <a:r>
              <a:rPr lang="en-US" sz="1600" kern="1400" baseline="300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th</a:t>
            </a: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 October		Period 4		10ZG1</a:t>
            </a:r>
          </a:p>
          <a:p>
            <a:pPr marR="0" algn="l">
              <a:buNone/>
            </a:pPr>
            <a:endParaRPr lang="en-US" sz="16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r>
              <a:rPr lang="en-US" sz="1600" kern="1400" dirty="0">
                <a:solidFill>
                  <a:srgbClr val="000000"/>
                </a:solidFill>
                <a:latin typeface="Aptos" panose="020B0004020202020204" pitchFamily="34" charset="0"/>
              </a:rPr>
              <a:t>A/Monday 3rd November		Period 5		10YG1</a:t>
            </a:r>
          </a:p>
          <a:p>
            <a:r>
              <a:rPr lang="en-US" sz="1600" kern="1400" dirty="0">
                <a:solidFill>
                  <a:srgbClr val="000000"/>
                </a:solidFill>
                <a:latin typeface="Aptos" panose="020B0004020202020204" pitchFamily="34" charset="0"/>
              </a:rPr>
              <a:t>						10YG2</a:t>
            </a:r>
          </a:p>
          <a:p>
            <a:r>
              <a:rPr lang="en-US" sz="1600" kern="1400" dirty="0">
                <a:solidFill>
                  <a:srgbClr val="000000"/>
                </a:solidFill>
                <a:latin typeface="Aptos" panose="020B0004020202020204" pitchFamily="34" charset="0"/>
              </a:rPr>
              <a:t>						10YG3</a:t>
            </a:r>
          </a:p>
          <a:p>
            <a:pPr marR="0" algn="l">
              <a:buNone/>
            </a:pPr>
            <a:endParaRPr lang="en-US" sz="16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R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A/Friday 7th November		Period 4		10ZG2</a:t>
            </a:r>
          </a:p>
          <a:p>
            <a:pPr marR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			10ZB1</a:t>
            </a:r>
          </a:p>
          <a:p>
            <a:pPr marR="0" algn="l">
              <a:buNone/>
            </a:pPr>
            <a:endParaRPr lang="en-US" sz="16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R="0" algn="l">
              <a:buNone/>
            </a:pPr>
            <a:r>
              <a:rPr lang="en-US" sz="16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A/Friday 17th November		Period 5		10ZB2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366BCB3-2A5B-8557-7013-8EB5F7D9449C}"/>
              </a:ext>
            </a:extLst>
          </p:cNvPr>
          <p:cNvSpPr txBox="1"/>
          <p:nvPr/>
        </p:nvSpPr>
        <p:spPr>
          <a:xfrm>
            <a:off x="302980" y="8995111"/>
            <a:ext cx="6252029" cy="646331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u="sng" dirty="0"/>
              <a:t>Rooms available:</a:t>
            </a:r>
          </a:p>
          <a:p>
            <a:r>
              <a:rPr lang="en-US" b="1" dirty="0"/>
              <a:t>10Z </a:t>
            </a:r>
            <a:r>
              <a:rPr lang="en-US" dirty="0"/>
              <a:t>– English 1 &amp; 2            </a:t>
            </a:r>
            <a:r>
              <a:rPr lang="en-US" b="1" dirty="0"/>
              <a:t>10X</a:t>
            </a:r>
            <a:r>
              <a:rPr lang="en-US" dirty="0"/>
              <a:t> – English 1, 2, 3         </a:t>
            </a:r>
            <a:r>
              <a:rPr lang="en-US" b="1" dirty="0"/>
              <a:t>10Y</a:t>
            </a:r>
            <a:r>
              <a:rPr lang="en-US" dirty="0"/>
              <a:t> – 1 &amp; 4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0340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49AC9C-CC7F-E512-85B8-CAE123E0B5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1599050-57D3-AD28-A85A-8D03F8829958}"/>
              </a:ext>
            </a:extLst>
          </p:cNvPr>
          <p:cNvSpPr txBox="1"/>
          <p:nvPr/>
        </p:nvSpPr>
        <p:spPr>
          <a:xfrm>
            <a:off x="302981" y="52747"/>
            <a:ext cx="625202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GB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OCTOBER/NOVEMBER</a:t>
            </a:r>
            <a:endParaRPr lang="en-GB" sz="105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89EE17-D5C1-20DF-DD87-B3DB4417540B}"/>
              </a:ext>
            </a:extLst>
          </p:cNvPr>
          <p:cNvSpPr txBox="1"/>
          <p:nvPr/>
        </p:nvSpPr>
        <p:spPr>
          <a:xfrm>
            <a:off x="302981" y="567633"/>
            <a:ext cx="6252028" cy="9848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Student Voice</a:t>
            </a: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- Year Council Meetings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W/C Monday 20th October		Week B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9230DB4-3A5A-8F87-AA22-B1BFB8193FBC}"/>
              </a:ext>
            </a:extLst>
          </p:cNvPr>
          <p:cNvSpPr txBox="1"/>
          <p:nvPr/>
        </p:nvSpPr>
        <p:spPr>
          <a:xfrm>
            <a:off x="302981" y="1698072"/>
            <a:ext cx="625202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 7 Guidance Evening</a:t>
            </a: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22nd October</a:t>
            </a:r>
            <a:r>
              <a:rPr lang="en-US" sz="11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09B898-8CFD-B8A2-A5C6-E7E96FC6197F}"/>
              </a:ext>
            </a:extLst>
          </p:cNvPr>
          <p:cNvSpPr txBox="1"/>
          <p:nvPr/>
        </p:nvSpPr>
        <p:spPr>
          <a:xfrm>
            <a:off x="302981" y="2212958"/>
            <a:ext cx="6252028" cy="15388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GB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Y11 Interview Preparation</a:t>
            </a:r>
            <a:r>
              <a:rPr lang="en-GB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Ian Brocklehurst/Jen Morgan</a:t>
            </a:r>
            <a:endParaRPr lang="en-GB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GB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GB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Thursday 23rd October B/Period 5 </a:t>
            </a:r>
            <a:endParaRPr lang="en-GB" kern="140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GB" sz="18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GB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Sci/Geog/Drama/MFL/F&amp;N/DT/Music</a:t>
            </a:r>
            <a:endParaRPr lang="en-GB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GB" sz="1100" kern="140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383D2B-89FA-F9CA-2D4B-EAFD61973785}"/>
              </a:ext>
            </a:extLst>
          </p:cNvPr>
          <p:cNvSpPr txBox="1"/>
          <p:nvPr/>
        </p:nvSpPr>
        <p:spPr>
          <a:xfrm>
            <a:off x="302981" y="3897395"/>
            <a:ext cx="6252028" cy="9848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8 Safe4Autumn</a:t>
            </a: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Fire Safety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Friday 24th  October	Period 1	PE/Music/Art/Drama/Cp 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6C46FCF-223F-1C2D-A5C3-4E3E82805704}"/>
              </a:ext>
            </a:extLst>
          </p:cNvPr>
          <p:cNvSpPr txBox="1"/>
          <p:nvPr/>
        </p:nvSpPr>
        <p:spPr>
          <a:xfrm>
            <a:off x="302980" y="5023721"/>
            <a:ext cx="6252027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7 Citizenship in History - How is Britain Governed</a:t>
            </a:r>
            <a:endParaRPr lang="en-US" b="1" u="sng" kern="140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November 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2CDA405-88AE-6E07-1245-3B92CCA583FB}"/>
              </a:ext>
            </a:extLst>
          </p:cNvPr>
          <p:cNvSpPr txBox="1"/>
          <p:nvPr/>
        </p:nvSpPr>
        <p:spPr>
          <a:xfrm>
            <a:off x="302979" y="5811493"/>
            <a:ext cx="625202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7 Citizenship in Geography - Designing a Sustainable Settlement  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November</a:t>
            </a:r>
            <a:r>
              <a:rPr lang="en-US" sz="11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CDCBA34-5341-17DA-C223-00E08B6F5B22}"/>
              </a:ext>
            </a:extLst>
          </p:cNvPr>
          <p:cNvSpPr txBox="1"/>
          <p:nvPr/>
        </p:nvSpPr>
        <p:spPr>
          <a:xfrm>
            <a:off x="302979" y="6876264"/>
            <a:ext cx="6252027" cy="8156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Student Voice</a:t>
            </a:r>
            <a:r>
              <a:rPr lang="en-US" sz="1800" b="1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- School Council Meetings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W/C Monday 3rd  November		Week A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194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3E9CA9-953D-F81D-869F-A0EB034258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34A7F89-392A-CC06-B96D-61BCBE97E771}"/>
              </a:ext>
            </a:extLst>
          </p:cNvPr>
          <p:cNvSpPr txBox="1"/>
          <p:nvPr/>
        </p:nvSpPr>
        <p:spPr>
          <a:xfrm>
            <a:off x="302979" y="5199675"/>
            <a:ext cx="625202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1" u="sng" dirty="0">
                <a:latin typeface="Aptos" panose="020B0004020202020204" pitchFamily="34" charset="0"/>
                <a:cs typeface="Times New Roman" panose="02020603050405020304" pitchFamily="18" charset="0"/>
              </a:rPr>
              <a:t>Year 10 Guidance Evening</a:t>
            </a:r>
            <a:r>
              <a:rPr lang="en-US" dirty="0">
                <a:latin typeface="Aptos" panose="020B0004020202020204" pitchFamily="34" charset="0"/>
                <a:cs typeface="Times New Roman" panose="02020603050405020304" pitchFamily="18" charset="0"/>
              </a:rPr>
              <a:t>		</a:t>
            </a:r>
          </a:p>
          <a:p>
            <a:r>
              <a:rPr lang="en-US" dirty="0">
                <a:latin typeface="Aptos" panose="020B0004020202020204" pitchFamily="34" charset="0"/>
                <a:cs typeface="Times New Roman" panose="02020603050405020304" pitchFamily="18" charset="0"/>
              </a:rPr>
              <a:t>A/Tuesday 4th November</a:t>
            </a:r>
            <a:r>
              <a:rPr lang="en-US" dirty="0"/>
              <a:t>	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67BFC44-C22B-25C6-806A-CCB53D2676BA}"/>
              </a:ext>
            </a:extLst>
          </p:cNvPr>
          <p:cNvSpPr txBox="1"/>
          <p:nvPr/>
        </p:nvSpPr>
        <p:spPr>
          <a:xfrm>
            <a:off x="302981" y="540613"/>
            <a:ext cx="6252027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7 Future Skills Questionnaire </a:t>
            </a:r>
            <a:r>
              <a:rPr lang="en-US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       (through IT Lessons)</a:t>
            </a:r>
          </a:p>
          <a:p>
            <a:pPr marL="0" marR="0" indent="0" algn="l">
              <a:buNone/>
            </a:pP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</a:p>
          <a:p>
            <a:pPr marL="0" marR="0" indent="0" algn="l">
              <a:buNone/>
            </a:pP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A/Monday </a:t>
            </a: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1</a:t>
            </a:r>
            <a:r>
              <a:rPr lang="en-US" kern="1400" baseline="30000" dirty="0">
                <a:solidFill>
                  <a:srgbClr val="000000"/>
                </a:solidFill>
                <a:latin typeface="Aptos" panose="020B0004020202020204" pitchFamily="34" charset="0"/>
              </a:rPr>
              <a:t>st</a:t>
            </a: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 December</a:t>
            </a: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Period 1 	7B</a:t>
            </a:r>
          </a:p>
          <a:p>
            <a:pPr marL="0" marR="0" indent="0" algn="l">
              <a:buNone/>
            </a:pP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	Period 3 	7A</a:t>
            </a:r>
          </a:p>
          <a:p>
            <a:pPr marL="0" marR="0" indent="0" algn="l">
              <a:buNone/>
            </a:pP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	Period 4	7W</a:t>
            </a:r>
          </a:p>
          <a:p>
            <a:pPr marL="0" marR="0" indent="0" algn="l">
              <a:buNone/>
            </a:pPr>
            <a:endParaRPr lang="en-US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A/Tuesday 2</a:t>
            </a:r>
            <a:r>
              <a:rPr lang="en-US" kern="1400" baseline="300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nd</a:t>
            </a: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December		Period 1	7H</a:t>
            </a:r>
          </a:p>
          <a:p>
            <a:pPr marL="0" marR="0" indent="0" algn="l">
              <a:buNone/>
            </a:pP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	Period 2	7L</a:t>
            </a:r>
          </a:p>
          <a:p>
            <a:pPr marL="0" marR="0" indent="0" algn="l">
              <a:buNone/>
            </a:pPr>
            <a:endParaRPr lang="en-US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A/Wednesday 3</a:t>
            </a:r>
            <a:r>
              <a:rPr lang="en-US" kern="1400" baseline="300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rd</a:t>
            </a: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December	Period 1	7O</a:t>
            </a:r>
          </a:p>
          <a:p>
            <a:pPr marL="0" marR="0" indent="0" algn="l">
              <a:buNone/>
            </a:pP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	Period 3	7C</a:t>
            </a:r>
          </a:p>
          <a:p>
            <a:pPr marL="0" marR="0" indent="0" algn="l">
              <a:buNone/>
            </a:pPr>
            <a:endParaRPr lang="en-US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A/Thursday 5</a:t>
            </a:r>
            <a:r>
              <a:rPr lang="en-US" kern="1400" baseline="300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th</a:t>
            </a: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December		Period 4	7M</a:t>
            </a:r>
          </a:p>
          <a:p>
            <a:pPr marL="0" marR="0" indent="0" algn="l">
              <a:buNone/>
            </a:pP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		Period 4	7S</a:t>
            </a:r>
          </a:p>
          <a:p>
            <a:pPr marL="0" marR="0" indent="0" algn="l">
              <a:buNone/>
            </a:pPr>
            <a:endParaRPr lang="en-US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A/Friday 6th December	</a:t>
            </a: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	</a:t>
            </a:r>
            <a:r>
              <a:rPr lang="en-US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Period 3	7G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924BC7-4FD1-4D81-8EBB-8EBD532FADC8}"/>
              </a:ext>
            </a:extLst>
          </p:cNvPr>
          <p:cNvSpPr txBox="1"/>
          <p:nvPr/>
        </p:nvSpPr>
        <p:spPr>
          <a:xfrm>
            <a:off x="302980" y="6037965"/>
            <a:ext cx="625202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11 INTERVIEW DAY </a:t>
            </a:r>
            <a:endParaRPr lang="en-US" sz="1100" u="sng" kern="1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A/Thursday 6th Novembe</a:t>
            </a:r>
            <a:r>
              <a:rPr lang="en-US" kern="1400" dirty="0">
                <a:solidFill>
                  <a:srgbClr val="000000"/>
                </a:solidFill>
                <a:latin typeface="Aptos" panose="020B0004020202020204" pitchFamily="34" charset="0"/>
              </a:rPr>
              <a:t>r   		</a:t>
            </a: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20 MINUTE INTERVIEW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9B86D6-DD3D-7686-DA65-A8A6D5422147}"/>
              </a:ext>
            </a:extLst>
          </p:cNvPr>
          <p:cNvSpPr txBox="1"/>
          <p:nvPr/>
        </p:nvSpPr>
        <p:spPr>
          <a:xfrm>
            <a:off x="302981" y="52747"/>
            <a:ext cx="625202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GB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OCTOBER/NOVEMBER</a:t>
            </a:r>
            <a:endParaRPr lang="en-GB" sz="105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B7C96F-FA8C-F83E-2755-D0883CD5BFE0}"/>
              </a:ext>
            </a:extLst>
          </p:cNvPr>
          <p:cNvSpPr txBox="1"/>
          <p:nvPr/>
        </p:nvSpPr>
        <p:spPr>
          <a:xfrm>
            <a:off x="302980" y="7124648"/>
            <a:ext cx="6252026" cy="9848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7  Hope</a:t>
            </a: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	HALL </a:t>
            </a: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endParaRPr lang="en-US" sz="1100" kern="1400" dirty="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Monday 10th  November   P2  Drama/Cp/History/Music/RE/PE</a:t>
            </a:r>
          </a:p>
          <a:p>
            <a:pPr marL="0" marR="0" indent="0" algn="l">
              <a:buNone/>
            </a:pPr>
            <a:r>
              <a:rPr lang="en-US" sz="1100" kern="140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2EF6856-496F-2EDA-6D9C-BFCED22B1F87}"/>
              </a:ext>
            </a:extLst>
          </p:cNvPr>
          <p:cNvSpPr txBox="1"/>
          <p:nvPr/>
        </p:nvSpPr>
        <p:spPr>
          <a:xfrm>
            <a:off x="302979" y="8176210"/>
            <a:ext cx="6252025" cy="10926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0" algn="l">
              <a:buNone/>
            </a:pPr>
            <a:r>
              <a:rPr lang="en-US" sz="1800" b="1" u="sng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Year 9 COP 30 Climate Conference 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800" kern="140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A/Wednesday 19th November</a:t>
            </a:r>
            <a:endParaRPr lang="en-US" sz="1100" kern="1400">
              <a:ln>
                <a:noFill/>
              </a:ln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marR="0" indent="0" algn="l">
              <a:buNone/>
            </a:pPr>
            <a:r>
              <a:rPr lang="en-US" sz="1100" kern="140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6529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64DBE1E55945E49A893390D8DBF1D5F" ma:contentTypeVersion="17" ma:contentTypeDescription="Create a new document." ma:contentTypeScope="" ma:versionID="ff6678056b0b90f5eeb2ddf6e7f72c3b">
  <xsd:schema xmlns:xsd="http://www.w3.org/2001/XMLSchema" xmlns:xs="http://www.w3.org/2001/XMLSchema" xmlns:p="http://schemas.microsoft.com/office/2006/metadata/properties" xmlns:ns2="07e66218-71a1-4635-b52b-2dc62a560155" xmlns:ns3="1bee8f5c-b74d-4e21-be6d-2d91ef9b91c8" targetNamespace="http://schemas.microsoft.com/office/2006/metadata/properties" ma:root="true" ma:fieldsID="aacb9835bfd4ecea4cb0925155ddebe0" ns2:_="" ns3:_="">
    <xsd:import namespace="07e66218-71a1-4635-b52b-2dc62a560155"/>
    <xsd:import namespace="1bee8f5c-b74d-4e21-be6d-2d91ef9b91c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EventHashCode" minOccurs="0"/>
                <xsd:element ref="ns3:MediaServiceGenerationTim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e66218-71a1-4635-b52b-2dc62a56015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77c45d1d-646b-40f6-88d1-1c3c4cb99b98}" ma:internalName="TaxCatchAll" ma:showField="CatchAllData" ma:web="07e66218-71a1-4635-b52b-2dc62a56015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ee8f5c-b74d-4e21-be6d-2d91ef9b91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ea0a805e-4de0-4ad0-bc39-d68b78b3bd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7e66218-71a1-4635-b52b-2dc62a560155" xsi:nil="true"/>
    <lcf76f155ced4ddcb4097134ff3c332f xmlns="1bee8f5c-b74d-4e21-be6d-2d91ef9b91c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649EB5A-089D-4480-8B82-8987B50489F6}">
  <ds:schemaRefs>
    <ds:schemaRef ds:uri="07e66218-71a1-4635-b52b-2dc62a560155"/>
    <ds:schemaRef ds:uri="1bee8f5c-b74d-4e21-be6d-2d91ef9b91c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A0D130F-FCE1-4FE0-9287-381E03A5A7B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26271F8-3F0A-42E5-9945-02D5A3A7938B}">
  <ds:schemaRefs>
    <ds:schemaRef ds:uri="http://www.w3.org/XML/1998/namespace"/>
    <ds:schemaRef ds:uri="http://purl.org/dc/terms/"/>
    <ds:schemaRef ds:uri="http://schemas.microsoft.com/office/2006/documentManagement/types"/>
    <ds:schemaRef ds:uri="07e66218-71a1-4635-b52b-2dc62a560155"/>
    <ds:schemaRef ds:uri="http://purl.org/dc/dcmitype/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1bee8f5c-b74d-4e21-be6d-2d91ef9b91c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3595</TotalTime>
  <Words>4598</Words>
  <Application>Microsoft Office PowerPoint</Application>
  <PresentationFormat>A4 Paper (210x297 mm)</PresentationFormat>
  <Paragraphs>735</Paragraphs>
  <Slides>27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Aptos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Lawnswood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std</dc:creator>
  <cp:lastModifiedBy>Mrs R Paul</cp:lastModifiedBy>
  <cp:revision>6</cp:revision>
  <cp:lastPrinted>2025-10-02T07:19:21Z</cp:lastPrinted>
  <dcterms:created xsi:type="dcterms:W3CDTF">2018-02-21T07:23:35Z</dcterms:created>
  <dcterms:modified xsi:type="dcterms:W3CDTF">2025-11-13T15:09:23Z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0x010100464DBE1E55945E49A893390D8DBF1D5F</vt:lpwstr>
  </property>
  <property fmtid="{D5CDD505-2E9C-101B-9397-08002B2CF9AE}" pid="3" name="MediaServiceImageTags">
    <vt:lpwstr/>
  </property>
</Properties>
</file>