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8"/>
  </p:notesMasterIdLst>
  <p:sldIdLst>
    <p:sldId id="374" r:id="rId5"/>
    <p:sldId id="393" r:id="rId6"/>
    <p:sldId id="389" r:id="rId7"/>
    <p:sldId id="411" r:id="rId8"/>
    <p:sldId id="339" r:id="rId9"/>
    <p:sldId id="413" r:id="rId10"/>
    <p:sldId id="417" r:id="rId11"/>
    <p:sldId id="379" r:id="rId12"/>
    <p:sldId id="409" r:id="rId13"/>
    <p:sldId id="405" r:id="rId14"/>
    <p:sldId id="416" r:id="rId15"/>
    <p:sldId id="410" r:id="rId16"/>
    <p:sldId id="412" r:id="rId17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C18"/>
    <a:srgbClr val="215D30"/>
    <a:srgbClr val="D42F2B"/>
    <a:srgbClr val="FE4387"/>
    <a:srgbClr val="FF2625"/>
    <a:srgbClr val="007788"/>
    <a:srgbClr val="297C2A"/>
    <a:srgbClr val="F69000"/>
    <a:srgbClr val="01C2D1"/>
    <a:srgbClr val="D6D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DEC48-1BC4-43C1-ABC7-A111E3A6D260}" v="8" dt="2024-10-10T13:40:56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82" y="54"/>
      </p:cViewPr>
      <p:guideLst>
        <p:guide orient="horz" pos="2160"/>
        <p:guide pos="480"/>
        <p:guide pos="7200"/>
        <p:guide pos="4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B6096D-0C49-4756-8ABE-037E698D9D32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ED531-AB7E-4552-A7F8-772C50DFB966}">
      <dgm:prSet custT="1"/>
      <dgm:spPr/>
      <dgm:t>
        <a:bodyPr/>
        <a:lstStyle/>
        <a:p>
          <a:r>
            <a:rPr lang="en-GB" sz="1200"/>
            <a:t>Talk to your child about their work and use Arbor to monitor homework</a:t>
          </a:r>
          <a:endParaRPr lang="en-US" sz="1200"/>
        </a:p>
      </dgm:t>
    </dgm:pt>
    <dgm:pt modelId="{88722FAD-09E2-4D7F-855F-FFC830DCC19F}" type="parTrans" cxnId="{E5869802-E6CC-4FB3-8ACB-089793044EDD}">
      <dgm:prSet/>
      <dgm:spPr/>
      <dgm:t>
        <a:bodyPr/>
        <a:lstStyle/>
        <a:p>
          <a:endParaRPr lang="en-US"/>
        </a:p>
      </dgm:t>
    </dgm:pt>
    <dgm:pt modelId="{5DF75A2E-9D98-4817-A39C-D3E6EA83BC0B}" type="sibTrans" cxnId="{E5869802-E6CC-4FB3-8ACB-089793044EDD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2E4A601-FE89-484D-9D6F-9569182E550A}">
      <dgm:prSet custT="1"/>
      <dgm:spPr/>
      <dgm:t>
        <a:bodyPr/>
        <a:lstStyle/>
        <a:p>
          <a:r>
            <a:rPr lang="en-GB" sz="1200"/>
            <a:t>Provide a quiet study area away from ‘temptation’ - Consider confiscating their phones for a couple of hours each evening</a:t>
          </a:r>
          <a:endParaRPr lang="en-US" sz="1200"/>
        </a:p>
      </dgm:t>
    </dgm:pt>
    <dgm:pt modelId="{F1502754-BDEC-42BE-BF35-4584C872B6CE}" type="parTrans" cxnId="{4643380F-585F-48EC-9A10-7D9CC4459BE9}">
      <dgm:prSet/>
      <dgm:spPr/>
      <dgm:t>
        <a:bodyPr/>
        <a:lstStyle/>
        <a:p>
          <a:endParaRPr lang="en-US"/>
        </a:p>
      </dgm:t>
    </dgm:pt>
    <dgm:pt modelId="{7F5CB6D2-CEBC-4BC5-96AB-3CFF5E7ED9CF}" type="sibTrans" cxnId="{4643380F-585F-48EC-9A10-7D9CC4459BE9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DAD4EAB-B1ED-4199-95D1-4FDCB1C7EB7E}">
      <dgm:prSet custT="1"/>
      <dgm:spPr/>
      <dgm:t>
        <a:bodyPr/>
        <a:lstStyle/>
        <a:p>
          <a:r>
            <a:rPr lang="en-GB" sz="1200"/>
            <a:t>Help them organise books and files: they will be needed at practice test and exam times</a:t>
          </a:r>
          <a:endParaRPr lang="en-US" sz="1200"/>
        </a:p>
      </dgm:t>
    </dgm:pt>
    <dgm:pt modelId="{95D0B3C2-9349-41EC-9D4F-AA12E9EFD0A4}" type="parTrans" cxnId="{F6B0E7B3-427F-46F1-920E-B7B3009ABB0D}">
      <dgm:prSet/>
      <dgm:spPr/>
      <dgm:t>
        <a:bodyPr/>
        <a:lstStyle/>
        <a:p>
          <a:endParaRPr lang="en-US"/>
        </a:p>
      </dgm:t>
    </dgm:pt>
    <dgm:pt modelId="{921ACB65-71B3-41D3-BCD7-D55AF92435AC}" type="sibTrans" cxnId="{F6B0E7B3-427F-46F1-920E-B7B3009ABB0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A9A0BADA-75E4-432E-8394-9AA83503431B}">
      <dgm:prSet custT="1"/>
      <dgm:spPr/>
      <dgm:t>
        <a:bodyPr/>
        <a:lstStyle/>
        <a:p>
          <a:r>
            <a:rPr lang="en-GB" sz="1200"/>
            <a:t>Encourage a routine – no homework means time for revision </a:t>
          </a:r>
          <a:endParaRPr lang="en-US" sz="1200"/>
        </a:p>
      </dgm:t>
    </dgm:pt>
    <dgm:pt modelId="{163CF1E1-14FD-4CD5-890D-C1063A27E635}" type="parTrans" cxnId="{BA78B657-7F3E-4FE8-939A-93B2FA306A68}">
      <dgm:prSet/>
      <dgm:spPr/>
      <dgm:t>
        <a:bodyPr/>
        <a:lstStyle/>
        <a:p>
          <a:endParaRPr lang="en-US"/>
        </a:p>
      </dgm:t>
    </dgm:pt>
    <dgm:pt modelId="{FF5586CD-FB95-485C-98F9-430846B76FC9}" type="sibTrans" cxnId="{BA78B657-7F3E-4FE8-939A-93B2FA306A6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AEFB2AF-F7A9-4FDF-9443-F887D6104D47}">
      <dgm:prSet custT="1"/>
      <dgm:spPr/>
      <dgm:t>
        <a:bodyPr/>
        <a:lstStyle/>
        <a:p>
          <a:r>
            <a:rPr lang="en-GB" sz="1200"/>
            <a:t>Encourage pupils to access revision materials</a:t>
          </a:r>
          <a:endParaRPr lang="en-US" sz="1200"/>
        </a:p>
      </dgm:t>
    </dgm:pt>
    <dgm:pt modelId="{4A59CDD5-86E4-45EF-B974-1C9C0AC08100}" type="parTrans" cxnId="{BA388929-0656-4893-AA3B-73C0BF1B98D5}">
      <dgm:prSet/>
      <dgm:spPr/>
      <dgm:t>
        <a:bodyPr/>
        <a:lstStyle/>
        <a:p>
          <a:endParaRPr lang="en-US"/>
        </a:p>
      </dgm:t>
    </dgm:pt>
    <dgm:pt modelId="{9CC5D8E3-0DEE-4E9D-9036-312BEA8790E4}" type="sibTrans" cxnId="{BA388929-0656-4893-AA3B-73C0BF1B98D5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6710B3F9-AF29-4C7B-8CF6-2A3E0FDFCA50}">
      <dgm:prSet custT="1"/>
      <dgm:spPr/>
      <dgm:t>
        <a:bodyPr/>
        <a:lstStyle/>
        <a:p>
          <a:r>
            <a:rPr lang="en-GB" sz="1200"/>
            <a:t>Remind them that every test is an important test</a:t>
          </a:r>
          <a:endParaRPr lang="en-US" sz="1200"/>
        </a:p>
      </dgm:t>
    </dgm:pt>
    <dgm:pt modelId="{4AD1D999-93F5-4E1C-9AA2-68276FBB3895}" type="parTrans" cxnId="{7EE3C13F-0FF9-4DBD-BAE7-3C1D887A5747}">
      <dgm:prSet/>
      <dgm:spPr/>
      <dgm:t>
        <a:bodyPr/>
        <a:lstStyle/>
        <a:p>
          <a:endParaRPr lang="en-US"/>
        </a:p>
      </dgm:t>
    </dgm:pt>
    <dgm:pt modelId="{C28B1CEC-2249-4171-8F6B-B8C62ABBA2BF}" type="sibTrans" cxnId="{7EE3C13F-0FF9-4DBD-BAE7-3C1D887A5747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BBE6D0A6-0780-482D-87BF-D410DBD64D04}" type="pres">
      <dgm:prSet presAssocID="{05B6096D-0C49-4756-8ABE-037E698D9D32}" presName="Name0" presStyleCnt="0">
        <dgm:presLayoutVars>
          <dgm:animLvl val="lvl"/>
          <dgm:resizeHandles val="exact"/>
        </dgm:presLayoutVars>
      </dgm:prSet>
      <dgm:spPr/>
    </dgm:pt>
    <dgm:pt modelId="{C865D881-0C5A-4365-88EE-5B1E297EE9D2}" type="pres">
      <dgm:prSet presAssocID="{3BCED531-AB7E-4552-A7F8-772C50DFB966}" presName="compositeNode" presStyleCnt="0">
        <dgm:presLayoutVars>
          <dgm:bulletEnabled val="1"/>
        </dgm:presLayoutVars>
      </dgm:prSet>
      <dgm:spPr/>
    </dgm:pt>
    <dgm:pt modelId="{8672C7D8-EA98-4E08-9033-31DE2D44A719}" type="pres">
      <dgm:prSet presAssocID="{3BCED531-AB7E-4552-A7F8-772C50DFB966}" presName="bgRect" presStyleLbl="alignNode1" presStyleIdx="0" presStyleCnt="6" custScaleY="152441"/>
      <dgm:spPr/>
    </dgm:pt>
    <dgm:pt modelId="{71BA6044-AD98-40D0-99FB-1962946D23D4}" type="pres">
      <dgm:prSet presAssocID="{5DF75A2E-9D98-4817-A39C-D3E6EA83BC0B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2C4CD9FB-D97E-4C7D-B426-8BF98F09E35A}" type="pres">
      <dgm:prSet presAssocID="{3BCED531-AB7E-4552-A7F8-772C50DFB966}" presName="nodeRect" presStyleLbl="alignNode1" presStyleIdx="0" presStyleCnt="6">
        <dgm:presLayoutVars>
          <dgm:bulletEnabled val="1"/>
        </dgm:presLayoutVars>
      </dgm:prSet>
      <dgm:spPr/>
    </dgm:pt>
    <dgm:pt modelId="{FE0F277D-28FF-4788-8D49-E19DC03C7BEB}" type="pres">
      <dgm:prSet presAssocID="{5DF75A2E-9D98-4817-A39C-D3E6EA83BC0B}" presName="sibTrans" presStyleCnt="0"/>
      <dgm:spPr/>
    </dgm:pt>
    <dgm:pt modelId="{885FB5B9-4E14-4719-B8F7-AC309D3DE29A}" type="pres">
      <dgm:prSet presAssocID="{32E4A601-FE89-484D-9D6F-9569182E550A}" presName="compositeNode" presStyleCnt="0">
        <dgm:presLayoutVars>
          <dgm:bulletEnabled val="1"/>
        </dgm:presLayoutVars>
      </dgm:prSet>
      <dgm:spPr/>
    </dgm:pt>
    <dgm:pt modelId="{21889A30-AB11-4A1D-A804-E3E5973B79ED}" type="pres">
      <dgm:prSet presAssocID="{32E4A601-FE89-484D-9D6F-9569182E550A}" presName="bgRect" presStyleLbl="alignNode1" presStyleIdx="1" presStyleCnt="6" custScaleY="152441"/>
      <dgm:spPr/>
    </dgm:pt>
    <dgm:pt modelId="{370FE3DA-52D8-4AB6-A0BF-DF1DECE822C2}" type="pres">
      <dgm:prSet presAssocID="{7F5CB6D2-CEBC-4BC5-96AB-3CFF5E7ED9CF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F109DBF2-C197-4E5F-B45F-699F5D0B4000}" type="pres">
      <dgm:prSet presAssocID="{32E4A601-FE89-484D-9D6F-9569182E550A}" presName="nodeRect" presStyleLbl="alignNode1" presStyleIdx="1" presStyleCnt="6">
        <dgm:presLayoutVars>
          <dgm:bulletEnabled val="1"/>
        </dgm:presLayoutVars>
      </dgm:prSet>
      <dgm:spPr/>
    </dgm:pt>
    <dgm:pt modelId="{2056DAC2-CBE4-4286-8E31-283E59B2BDB0}" type="pres">
      <dgm:prSet presAssocID="{7F5CB6D2-CEBC-4BC5-96AB-3CFF5E7ED9CF}" presName="sibTrans" presStyleCnt="0"/>
      <dgm:spPr/>
    </dgm:pt>
    <dgm:pt modelId="{CD300FA9-92A7-4095-BAE0-AB8BAD40DB6E}" type="pres">
      <dgm:prSet presAssocID="{8DAD4EAB-B1ED-4199-95D1-4FDCB1C7EB7E}" presName="compositeNode" presStyleCnt="0">
        <dgm:presLayoutVars>
          <dgm:bulletEnabled val="1"/>
        </dgm:presLayoutVars>
      </dgm:prSet>
      <dgm:spPr/>
    </dgm:pt>
    <dgm:pt modelId="{39EC3DD4-F141-49C9-BF4F-1AEEBBCAA748}" type="pres">
      <dgm:prSet presAssocID="{8DAD4EAB-B1ED-4199-95D1-4FDCB1C7EB7E}" presName="bgRect" presStyleLbl="alignNode1" presStyleIdx="2" presStyleCnt="6" custScaleY="152441"/>
      <dgm:spPr/>
    </dgm:pt>
    <dgm:pt modelId="{D74D39DA-C61B-4984-A7ED-8FE196E3E353}" type="pres">
      <dgm:prSet presAssocID="{921ACB65-71B3-41D3-BCD7-D55AF92435AC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8FA5BDE0-F108-47BC-96F5-551144DD8D79}" type="pres">
      <dgm:prSet presAssocID="{8DAD4EAB-B1ED-4199-95D1-4FDCB1C7EB7E}" presName="nodeRect" presStyleLbl="alignNode1" presStyleIdx="2" presStyleCnt="6">
        <dgm:presLayoutVars>
          <dgm:bulletEnabled val="1"/>
        </dgm:presLayoutVars>
      </dgm:prSet>
      <dgm:spPr/>
    </dgm:pt>
    <dgm:pt modelId="{7FA81091-B0A2-4363-B113-02CA38EFEF5C}" type="pres">
      <dgm:prSet presAssocID="{921ACB65-71B3-41D3-BCD7-D55AF92435AC}" presName="sibTrans" presStyleCnt="0"/>
      <dgm:spPr/>
    </dgm:pt>
    <dgm:pt modelId="{E7442CD0-83A6-4167-B348-54192FC96D54}" type="pres">
      <dgm:prSet presAssocID="{A9A0BADA-75E4-432E-8394-9AA83503431B}" presName="compositeNode" presStyleCnt="0">
        <dgm:presLayoutVars>
          <dgm:bulletEnabled val="1"/>
        </dgm:presLayoutVars>
      </dgm:prSet>
      <dgm:spPr/>
    </dgm:pt>
    <dgm:pt modelId="{0D8B5B2C-20C0-4002-AACC-D6807DE7A523}" type="pres">
      <dgm:prSet presAssocID="{A9A0BADA-75E4-432E-8394-9AA83503431B}" presName="bgRect" presStyleLbl="alignNode1" presStyleIdx="3" presStyleCnt="6" custScaleY="152441"/>
      <dgm:spPr/>
    </dgm:pt>
    <dgm:pt modelId="{ED4C5361-E926-4559-A162-2ABDD4EBFA79}" type="pres">
      <dgm:prSet presAssocID="{FF5586CD-FB95-485C-98F9-430846B76FC9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67FF6784-3211-4485-8475-C7BAD4CF31C8}" type="pres">
      <dgm:prSet presAssocID="{A9A0BADA-75E4-432E-8394-9AA83503431B}" presName="nodeRect" presStyleLbl="alignNode1" presStyleIdx="3" presStyleCnt="6">
        <dgm:presLayoutVars>
          <dgm:bulletEnabled val="1"/>
        </dgm:presLayoutVars>
      </dgm:prSet>
      <dgm:spPr/>
    </dgm:pt>
    <dgm:pt modelId="{77831359-EACB-4629-9AA7-E48DCBCC9E7E}" type="pres">
      <dgm:prSet presAssocID="{FF5586CD-FB95-485C-98F9-430846B76FC9}" presName="sibTrans" presStyleCnt="0"/>
      <dgm:spPr/>
    </dgm:pt>
    <dgm:pt modelId="{9EC408A4-9458-4242-82BA-71668EC71A41}" type="pres">
      <dgm:prSet presAssocID="{7AEFB2AF-F7A9-4FDF-9443-F887D6104D47}" presName="compositeNode" presStyleCnt="0">
        <dgm:presLayoutVars>
          <dgm:bulletEnabled val="1"/>
        </dgm:presLayoutVars>
      </dgm:prSet>
      <dgm:spPr/>
    </dgm:pt>
    <dgm:pt modelId="{14AF6E01-5CCB-4CBE-9A15-113C7E5F1419}" type="pres">
      <dgm:prSet presAssocID="{7AEFB2AF-F7A9-4FDF-9443-F887D6104D47}" presName="bgRect" presStyleLbl="alignNode1" presStyleIdx="4" presStyleCnt="6" custScaleY="152441"/>
      <dgm:spPr/>
    </dgm:pt>
    <dgm:pt modelId="{AA3CD4CA-EEC6-4362-98AA-C9375A43722F}" type="pres">
      <dgm:prSet presAssocID="{9CC5D8E3-0DEE-4E9D-9036-312BEA8790E4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1E7AFF4C-493A-4870-8F14-0492731F4643}" type="pres">
      <dgm:prSet presAssocID="{7AEFB2AF-F7A9-4FDF-9443-F887D6104D47}" presName="nodeRect" presStyleLbl="alignNode1" presStyleIdx="4" presStyleCnt="6">
        <dgm:presLayoutVars>
          <dgm:bulletEnabled val="1"/>
        </dgm:presLayoutVars>
      </dgm:prSet>
      <dgm:spPr/>
    </dgm:pt>
    <dgm:pt modelId="{FC932577-05A1-4CD2-B89E-88E161E9D0F6}" type="pres">
      <dgm:prSet presAssocID="{9CC5D8E3-0DEE-4E9D-9036-312BEA8790E4}" presName="sibTrans" presStyleCnt="0"/>
      <dgm:spPr/>
    </dgm:pt>
    <dgm:pt modelId="{35E0D6B9-3D29-439A-AB43-73E0550648BF}" type="pres">
      <dgm:prSet presAssocID="{6710B3F9-AF29-4C7B-8CF6-2A3E0FDFCA50}" presName="compositeNode" presStyleCnt="0">
        <dgm:presLayoutVars>
          <dgm:bulletEnabled val="1"/>
        </dgm:presLayoutVars>
      </dgm:prSet>
      <dgm:spPr/>
    </dgm:pt>
    <dgm:pt modelId="{DF8D4834-1383-40C0-8968-1649AF3D590C}" type="pres">
      <dgm:prSet presAssocID="{6710B3F9-AF29-4C7B-8CF6-2A3E0FDFCA50}" presName="bgRect" presStyleLbl="alignNode1" presStyleIdx="5" presStyleCnt="6" custScaleY="152441"/>
      <dgm:spPr/>
    </dgm:pt>
    <dgm:pt modelId="{2CD5DCE8-F80D-48FE-9728-AD0ECBA9D677}" type="pres">
      <dgm:prSet presAssocID="{C28B1CEC-2249-4171-8F6B-B8C62ABBA2BF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F2432C44-308B-4148-8B7C-0B86B1064D30}" type="pres">
      <dgm:prSet presAssocID="{6710B3F9-AF29-4C7B-8CF6-2A3E0FDFCA50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E5869802-E6CC-4FB3-8ACB-089793044EDD}" srcId="{05B6096D-0C49-4756-8ABE-037E698D9D32}" destId="{3BCED531-AB7E-4552-A7F8-772C50DFB966}" srcOrd="0" destOrd="0" parTransId="{88722FAD-09E2-4D7F-855F-FFC830DCC19F}" sibTransId="{5DF75A2E-9D98-4817-A39C-D3E6EA83BC0B}"/>
    <dgm:cxn modelId="{4643380F-585F-48EC-9A10-7D9CC4459BE9}" srcId="{05B6096D-0C49-4756-8ABE-037E698D9D32}" destId="{32E4A601-FE89-484D-9D6F-9569182E550A}" srcOrd="1" destOrd="0" parTransId="{F1502754-BDEC-42BE-BF35-4584C872B6CE}" sibTransId="{7F5CB6D2-CEBC-4BC5-96AB-3CFF5E7ED9CF}"/>
    <dgm:cxn modelId="{86F2FA19-4B20-4D1E-B52C-F58357BE884B}" type="presOf" srcId="{8DAD4EAB-B1ED-4199-95D1-4FDCB1C7EB7E}" destId="{39EC3DD4-F141-49C9-BF4F-1AEEBBCAA748}" srcOrd="0" destOrd="0" presId="urn:microsoft.com/office/officeart/2016/7/layout/LinearBlockProcessNumbered"/>
    <dgm:cxn modelId="{BA388929-0656-4893-AA3B-73C0BF1B98D5}" srcId="{05B6096D-0C49-4756-8ABE-037E698D9D32}" destId="{7AEFB2AF-F7A9-4FDF-9443-F887D6104D47}" srcOrd="4" destOrd="0" parTransId="{4A59CDD5-86E4-45EF-B974-1C9C0AC08100}" sibTransId="{9CC5D8E3-0DEE-4E9D-9036-312BEA8790E4}"/>
    <dgm:cxn modelId="{8C3FBE2A-582E-4FB0-9706-6670DE4E753F}" type="presOf" srcId="{7AEFB2AF-F7A9-4FDF-9443-F887D6104D47}" destId="{1E7AFF4C-493A-4870-8F14-0492731F4643}" srcOrd="1" destOrd="0" presId="urn:microsoft.com/office/officeart/2016/7/layout/LinearBlockProcessNumbered"/>
    <dgm:cxn modelId="{80CC562E-0AAA-4DE9-B118-B001D3D0696B}" type="presOf" srcId="{32E4A601-FE89-484D-9D6F-9569182E550A}" destId="{F109DBF2-C197-4E5F-B45F-699F5D0B4000}" srcOrd="1" destOrd="0" presId="urn:microsoft.com/office/officeart/2016/7/layout/LinearBlockProcessNumbered"/>
    <dgm:cxn modelId="{7EE3C13F-0FF9-4DBD-BAE7-3C1D887A5747}" srcId="{05B6096D-0C49-4756-8ABE-037E698D9D32}" destId="{6710B3F9-AF29-4C7B-8CF6-2A3E0FDFCA50}" srcOrd="5" destOrd="0" parTransId="{4AD1D999-93F5-4E1C-9AA2-68276FBB3895}" sibTransId="{C28B1CEC-2249-4171-8F6B-B8C62ABBA2BF}"/>
    <dgm:cxn modelId="{3E173B4A-59BF-4618-AF72-B9D30C9B03E4}" type="presOf" srcId="{6710B3F9-AF29-4C7B-8CF6-2A3E0FDFCA50}" destId="{F2432C44-308B-4148-8B7C-0B86B1064D30}" srcOrd="1" destOrd="0" presId="urn:microsoft.com/office/officeart/2016/7/layout/LinearBlockProcessNumbered"/>
    <dgm:cxn modelId="{F398586A-AE5D-4442-8693-A17179D71B27}" type="presOf" srcId="{7F5CB6D2-CEBC-4BC5-96AB-3CFF5E7ED9CF}" destId="{370FE3DA-52D8-4AB6-A0BF-DF1DECE822C2}" srcOrd="0" destOrd="0" presId="urn:microsoft.com/office/officeart/2016/7/layout/LinearBlockProcessNumbered"/>
    <dgm:cxn modelId="{B3BBB14E-FA8C-44F6-AAC7-1B6FF9E11568}" type="presOf" srcId="{FF5586CD-FB95-485C-98F9-430846B76FC9}" destId="{ED4C5361-E926-4559-A162-2ABDD4EBFA79}" srcOrd="0" destOrd="0" presId="urn:microsoft.com/office/officeart/2016/7/layout/LinearBlockProcessNumbered"/>
    <dgm:cxn modelId="{5D8B964F-E166-43DC-806A-DB2C91DBC6D9}" type="presOf" srcId="{C28B1CEC-2249-4171-8F6B-B8C62ABBA2BF}" destId="{2CD5DCE8-F80D-48FE-9728-AD0ECBA9D677}" srcOrd="0" destOrd="0" presId="urn:microsoft.com/office/officeart/2016/7/layout/LinearBlockProcessNumbered"/>
    <dgm:cxn modelId="{BA78B657-7F3E-4FE8-939A-93B2FA306A68}" srcId="{05B6096D-0C49-4756-8ABE-037E698D9D32}" destId="{A9A0BADA-75E4-432E-8394-9AA83503431B}" srcOrd="3" destOrd="0" parTransId="{163CF1E1-14FD-4CD5-890D-C1063A27E635}" sibTransId="{FF5586CD-FB95-485C-98F9-430846B76FC9}"/>
    <dgm:cxn modelId="{40E80F78-EB90-46F3-9941-4F43B8267096}" type="presOf" srcId="{7AEFB2AF-F7A9-4FDF-9443-F887D6104D47}" destId="{14AF6E01-5CCB-4CBE-9A15-113C7E5F1419}" srcOrd="0" destOrd="0" presId="urn:microsoft.com/office/officeart/2016/7/layout/LinearBlockProcessNumbered"/>
    <dgm:cxn modelId="{1B969F88-25F1-47EB-BA98-15207CF2B63D}" type="presOf" srcId="{A9A0BADA-75E4-432E-8394-9AA83503431B}" destId="{67FF6784-3211-4485-8475-C7BAD4CF31C8}" srcOrd="1" destOrd="0" presId="urn:microsoft.com/office/officeart/2016/7/layout/LinearBlockProcessNumbered"/>
    <dgm:cxn modelId="{D0AF4396-8570-4F03-8BD0-8E9C73E02A8C}" type="presOf" srcId="{3BCED531-AB7E-4552-A7F8-772C50DFB966}" destId="{2C4CD9FB-D97E-4C7D-B426-8BF98F09E35A}" srcOrd="1" destOrd="0" presId="urn:microsoft.com/office/officeart/2016/7/layout/LinearBlockProcessNumbered"/>
    <dgm:cxn modelId="{F6B0E7B3-427F-46F1-920E-B7B3009ABB0D}" srcId="{05B6096D-0C49-4756-8ABE-037E698D9D32}" destId="{8DAD4EAB-B1ED-4199-95D1-4FDCB1C7EB7E}" srcOrd="2" destOrd="0" parTransId="{95D0B3C2-9349-41EC-9D4F-AA12E9EFD0A4}" sibTransId="{921ACB65-71B3-41D3-BCD7-D55AF92435AC}"/>
    <dgm:cxn modelId="{6B8336BB-8DFF-4D97-A883-24BE135E26B8}" type="presOf" srcId="{6710B3F9-AF29-4C7B-8CF6-2A3E0FDFCA50}" destId="{DF8D4834-1383-40C0-8968-1649AF3D590C}" srcOrd="0" destOrd="0" presId="urn:microsoft.com/office/officeart/2016/7/layout/LinearBlockProcessNumbered"/>
    <dgm:cxn modelId="{8F6795C7-D860-40A5-915D-876E1F9A02D5}" type="presOf" srcId="{8DAD4EAB-B1ED-4199-95D1-4FDCB1C7EB7E}" destId="{8FA5BDE0-F108-47BC-96F5-551144DD8D79}" srcOrd="1" destOrd="0" presId="urn:microsoft.com/office/officeart/2016/7/layout/LinearBlockProcessNumbered"/>
    <dgm:cxn modelId="{C44D25D0-224E-41DE-9EAA-1BC845F4BDC7}" type="presOf" srcId="{921ACB65-71B3-41D3-BCD7-D55AF92435AC}" destId="{D74D39DA-C61B-4984-A7ED-8FE196E3E353}" srcOrd="0" destOrd="0" presId="urn:microsoft.com/office/officeart/2016/7/layout/LinearBlockProcessNumbered"/>
    <dgm:cxn modelId="{5CFCECD6-8D30-407E-B6BF-CFE720B4690E}" type="presOf" srcId="{05B6096D-0C49-4756-8ABE-037E698D9D32}" destId="{BBE6D0A6-0780-482D-87BF-D410DBD64D04}" srcOrd="0" destOrd="0" presId="urn:microsoft.com/office/officeart/2016/7/layout/LinearBlockProcessNumbered"/>
    <dgm:cxn modelId="{0093B9E7-B312-4B5A-BC23-A9690E76E265}" type="presOf" srcId="{A9A0BADA-75E4-432E-8394-9AA83503431B}" destId="{0D8B5B2C-20C0-4002-AACC-D6807DE7A523}" srcOrd="0" destOrd="0" presId="urn:microsoft.com/office/officeart/2016/7/layout/LinearBlockProcessNumbered"/>
    <dgm:cxn modelId="{C19D30EF-00AD-4BF8-B4D9-72A8666880B3}" type="presOf" srcId="{3BCED531-AB7E-4552-A7F8-772C50DFB966}" destId="{8672C7D8-EA98-4E08-9033-31DE2D44A719}" srcOrd="0" destOrd="0" presId="urn:microsoft.com/office/officeart/2016/7/layout/LinearBlockProcessNumbered"/>
    <dgm:cxn modelId="{6FCA64F7-1892-4E26-A209-DB2A7949A80E}" type="presOf" srcId="{9CC5D8E3-0DEE-4E9D-9036-312BEA8790E4}" destId="{AA3CD4CA-EEC6-4362-98AA-C9375A43722F}" srcOrd="0" destOrd="0" presId="urn:microsoft.com/office/officeart/2016/7/layout/LinearBlockProcessNumbered"/>
    <dgm:cxn modelId="{A70687F9-57B6-4C7F-A7D6-021253B862C4}" type="presOf" srcId="{32E4A601-FE89-484D-9D6F-9569182E550A}" destId="{21889A30-AB11-4A1D-A804-E3E5973B79ED}" srcOrd="0" destOrd="0" presId="urn:microsoft.com/office/officeart/2016/7/layout/LinearBlockProcessNumbered"/>
    <dgm:cxn modelId="{F20871FC-C649-41DA-8057-64795D370ADC}" type="presOf" srcId="{5DF75A2E-9D98-4817-A39C-D3E6EA83BC0B}" destId="{71BA6044-AD98-40D0-99FB-1962946D23D4}" srcOrd="0" destOrd="0" presId="urn:microsoft.com/office/officeart/2016/7/layout/LinearBlockProcessNumbered"/>
    <dgm:cxn modelId="{2C9573AB-302B-454E-AD83-A412CC09636B}" type="presParOf" srcId="{BBE6D0A6-0780-482D-87BF-D410DBD64D04}" destId="{C865D881-0C5A-4365-88EE-5B1E297EE9D2}" srcOrd="0" destOrd="0" presId="urn:microsoft.com/office/officeart/2016/7/layout/LinearBlockProcessNumbered"/>
    <dgm:cxn modelId="{DE82D2A6-5B4C-462A-8A8C-9AB7826A7AD6}" type="presParOf" srcId="{C865D881-0C5A-4365-88EE-5B1E297EE9D2}" destId="{8672C7D8-EA98-4E08-9033-31DE2D44A719}" srcOrd="0" destOrd="0" presId="urn:microsoft.com/office/officeart/2016/7/layout/LinearBlockProcessNumbered"/>
    <dgm:cxn modelId="{0F658179-AF1D-4AD8-9DB3-C2BF33AEE5A5}" type="presParOf" srcId="{C865D881-0C5A-4365-88EE-5B1E297EE9D2}" destId="{71BA6044-AD98-40D0-99FB-1962946D23D4}" srcOrd="1" destOrd="0" presId="urn:microsoft.com/office/officeart/2016/7/layout/LinearBlockProcessNumbered"/>
    <dgm:cxn modelId="{31E2B000-B712-4F86-A950-D7DB756212A1}" type="presParOf" srcId="{C865D881-0C5A-4365-88EE-5B1E297EE9D2}" destId="{2C4CD9FB-D97E-4C7D-B426-8BF98F09E35A}" srcOrd="2" destOrd="0" presId="urn:microsoft.com/office/officeart/2016/7/layout/LinearBlockProcessNumbered"/>
    <dgm:cxn modelId="{05204227-942D-4D29-B7D3-44FF22463D1D}" type="presParOf" srcId="{BBE6D0A6-0780-482D-87BF-D410DBD64D04}" destId="{FE0F277D-28FF-4788-8D49-E19DC03C7BEB}" srcOrd="1" destOrd="0" presId="urn:microsoft.com/office/officeart/2016/7/layout/LinearBlockProcessNumbered"/>
    <dgm:cxn modelId="{59ED3B01-07E7-40DA-85C6-E5F58A3D4B4D}" type="presParOf" srcId="{BBE6D0A6-0780-482D-87BF-D410DBD64D04}" destId="{885FB5B9-4E14-4719-B8F7-AC309D3DE29A}" srcOrd="2" destOrd="0" presId="urn:microsoft.com/office/officeart/2016/7/layout/LinearBlockProcessNumbered"/>
    <dgm:cxn modelId="{78A818FA-0638-47F3-9709-811BA1AA1919}" type="presParOf" srcId="{885FB5B9-4E14-4719-B8F7-AC309D3DE29A}" destId="{21889A30-AB11-4A1D-A804-E3E5973B79ED}" srcOrd="0" destOrd="0" presId="urn:microsoft.com/office/officeart/2016/7/layout/LinearBlockProcessNumbered"/>
    <dgm:cxn modelId="{AC8DF7CB-C5DC-404B-B29E-F587F692BDDF}" type="presParOf" srcId="{885FB5B9-4E14-4719-B8F7-AC309D3DE29A}" destId="{370FE3DA-52D8-4AB6-A0BF-DF1DECE822C2}" srcOrd="1" destOrd="0" presId="urn:microsoft.com/office/officeart/2016/7/layout/LinearBlockProcessNumbered"/>
    <dgm:cxn modelId="{508C2C90-99B1-42B7-852B-5F19C54B043F}" type="presParOf" srcId="{885FB5B9-4E14-4719-B8F7-AC309D3DE29A}" destId="{F109DBF2-C197-4E5F-B45F-699F5D0B4000}" srcOrd="2" destOrd="0" presId="urn:microsoft.com/office/officeart/2016/7/layout/LinearBlockProcessNumbered"/>
    <dgm:cxn modelId="{D9EC387B-EDDE-4B01-BA1C-0631D53F91F6}" type="presParOf" srcId="{BBE6D0A6-0780-482D-87BF-D410DBD64D04}" destId="{2056DAC2-CBE4-4286-8E31-283E59B2BDB0}" srcOrd="3" destOrd="0" presId="urn:microsoft.com/office/officeart/2016/7/layout/LinearBlockProcessNumbered"/>
    <dgm:cxn modelId="{38D2951D-D2C6-4D32-A4E9-4215140B3D96}" type="presParOf" srcId="{BBE6D0A6-0780-482D-87BF-D410DBD64D04}" destId="{CD300FA9-92A7-4095-BAE0-AB8BAD40DB6E}" srcOrd="4" destOrd="0" presId="urn:microsoft.com/office/officeart/2016/7/layout/LinearBlockProcessNumbered"/>
    <dgm:cxn modelId="{62BE5A7B-24E1-45ED-BD55-520F55CDC59C}" type="presParOf" srcId="{CD300FA9-92A7-4095-BAE0-AB8BAD40DB6E}" destId="{39EC3DD4-F141-49C9-BF4F-1AEEBBCAA748}" srcOrd="0" destOrd="0" presId="urn:microsoft.com/office/officeart/2016/7/layout/LinearBlockProcessNumbered"/>
    <dgm:cxn modelId="{EB1F17FC-17A1-430F-BE9C-C81B4695DF07}" type="presParOf" srcId="{CD300FA9-92A7-4095-BAE0-AB8BAD40DB6E}" destId="{D74D39DA-C61B-4984-A7ED-8FE196E3E353}" srcOrd="1" destOrd="0" presId="urn:microsoft.com/office/officeart/2016/7/layout/LinearBlockProcessNumbered"/>
    <dgm:cxn modelId="{65560859-1FCD-4E72-974D-89CE3F808C37}" type="presParOf" srcId="{CD300FA9-92A7-4095-BAE0-AB8BAD40DB6E}" destId="{8FA5BDE0-F108-47BC-96F5-551144DD8D79}" srcOrd="2" destOrd="0" presId="urn:microsoft.com/office/officeart/2016/7/layout/LinearBlockProcessNumbered"/>
    <dgm:cxn modelId="{587D6FBC-613E-47E6-954C-04A20055957B}" type="presParOf" srcId="{BBE6D0A6-0780-482D-87BF-D410DBD64D04}" destId="{7FA81091-B0A2-4363-B113-02CA38EFEF5C}" srcOrd="5" destOrd="0" presId="urn:microsoft.com/office/officeart/2016/7/layout/LinearBlockProcessNumbered"/>
    <dgm:cxn modelId="{D1147F47-28CE-4AAC-86AF-C6B1D0B6EBAD}" type="presParOf" srcId="{BBE6D0A6-0780-482D-87BF-D410DBD64D04}" destId="{E7442CD0-83A6-4167-B348-54192FC96D54}" srcOrd="6" destOrd="0" presId="urn:microsoft.com/office/officeart/2016/7/layout/LinearBlockProcessNumbered"/>
    <dgm:cxn modelId="{1E72B616-5B09-4980-9858-FCB369958E13}" type="presParOf" srcId="{E7442CD0-83A6-4167-B348-54192FC96D54}" destId="{0D8B5B2C-20C0-4002-AACC-D6807DE7A523}" srcOrd="0" destOrd="0" presId="urn:microsoft.com/office/officeart/2016/7/layout/LinearBlockProcessNumbered"/>
    <dgm:cxn modelId="{23AEDAEE-9EAE-4DF5-828A-E0B3BBB31EFA}" type="presParOf" srcId="{E7442CD0-83A6-4167-B348-54192FC96D54}" destId="{ED4C5361-E926-4559-A162-2ABDD4EBFA79}" srcOrd="1" destOrd="0" presId="urn:microsoft.com/office/officeart/2016/7/layout/LinearBlockProcessNumbered"/>
    <dgm:cxn modelId="{A231A85C-F0B8-4DF9-BDEB-CAAFAB8675E2}" type="presParOf" srcId="{E7442CD0-83A6-4167-B348-54192FC96D54}" destId="{67FF6784-3211-4485-8475-C7BAD4CF31C8}" srcOrd="2" destOrd="0" presId="urn:microsoft.com/office/officeart/2016/7/layout/LinearBlockProcessNumbered"/>
    <dgm:cxn modelId="{9A0FD4AC-9012-47BC-A0C4-AB00F6DFE40A}" type="presParOf" srcId="{BBE6D0A6-0780-482D-87BF-D410DBD64D04}" destId="{77831359-EACB-4629-9AA7-E48DCBCC9E7E}" srcOrd="7" destOrd="0" presId="urn:microsoft.com/office/officeart/2016/7/layout/LinearBlockProcessNumbered"/>
    <dgm:cxn modelId="{CA8FD3BD-5562-4689-8093-A51DDBE99526}" type="presParOf" srcId="{BBE6D0A6-0780-482D-87BF-D410DBD64D04}" destId="{9EC408A4-9458-4242-82BA-71668EC71A41}" srcOrd="8" destOrd="0" presId="urn:microsoft.com/office/officeart/2016/7/layout/LinearBlockProcessNumbered"/>
    <dgm:cxn modelId="{DADFAE7D-3B70-4AA9-BC71-238C7B319AB6}" type="presParOf" srcId="{9EC408A4-9458-4242-82BA-71668EC71A41}" destId="{14AF6E01-5CCB-4CBE-9A15-113C7E5F1419}" srcOrd="0" destOrd="0" presId="urn:microsoft.com/office/officeart/2016/7/layout/LinearBlockProcessNumbered"/>
    <dgm:cxn modelId="{E2272BA8-FDDA-409E-9A5C-226D471DAB9D}" type="presParOf" srcId="{9EC408A4-9458-4242-82BA-71668EC71A41}" destId="{AA3CD4CA-EEC6-4362-98AA-C9375A43722F}" srcOrd="1" destOrd="0" presId="urn:microsoft.com/office/officeart/2016/7/layout/LinearBlockProcessNumbered"/>
    <dgm:cxn modelId="{03AE96CE-C902-4A8C-A85E-2DF3CA47EB06}" type="presParOf" srcId="{9EC408A4-9458-4242-82BA-71668EC71A41}" destId="{1E7AFF4C-493A-4870-8F14-0492731F4643}" srcOrd="2" destOrd="0" presId="urn:microsoft.com/office/officeart/2016/7/layout/LinearBlockProcessNumbered"/>
    <dgm:cxn modelId="{9D77A44F-6C46-49B4-88A5-02F0906AF7CB}" type="presParOf" srcId="{BBE6D0A6-0780-482D-87BF-D410DBD64D04}" destId="{FC932577-05A1-4CD2-B89E-88E161E9D0F6}" srcOrd="9" destOrd="0" presId="urn:microsoft.com/office/officeart/2016/7/layout/LinearBlockProcessNumbered"/>
    <dgm:cxn modelId="{C23D72F2-E02D-40B5-B5A6-0D6DCD08DDBA}" type="presParOf" srcId="{BBE6D0A6-0780-482D-87BF-D410DBD64D04}" destId="{35E0D6B9-3D29-439A-AB43-73E0550648BF}" srcOrd="10" destOrd="0" presId="urn:microsoft.com/office/officeart/2016/7/layout/LinearBlockProcessNumbered"/>
    <dgm:cxn modelId="{D472BD27-BAAB-40FE-9B91-D65FB47D8545}" type="presParOf" srcId="{35E0D6B9-3D29-439A-AB43-73E0550648BF}" destId="{DF8D4834-1383-40C0-8968-1649AF3D590C}" srcOrd="0" destOrd="0" presId="urn:microsoft.com/office/officeart/2016/7/layout/LinearBlockProcessNumbered"/>
    <dgm:cxn modelId="{4F9D8F76-5AFD-460A-8843-F929604A05B4}" type="presParOf" srcId="{35E0D6B9-3D29-439A-AB43-73E0550648BF}" destId="{2CD5DCE8-F80D-48FE-9728-AD0ECBA9D677}" srcOrd="1" destOrd="0" presId="urn:microsoft.com/office/officeart/2016/7/layout/LinearBlockProcessNumbered"/>
    <dgm:cxn modelId="{23A6F80D-02B8-40E6-9076-C3776D752E47}" type="presParOf" srcId="{35E0D6B9-3D29-439A-AB43-73E0550648BF}" destId="{F2432C44-308B-4148-8B7C-0B86B1064D3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2C7D8-EA98-4E08-9033-31DE2D44A719}">
      <dsp:nvSpPr>
        <dsp:cNvPr id="0" name=""/>
        <dsp:cNvSpPr/>
      </dsp:nvSpPr>
      <dsp:spPr>
        <a:xfrm>
          <a:off x="0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Talk to your child about their work and use Arbor to monitor homework</a:t>
          </a:r>
          <a:endParaRPr lang="en-US" sz="1200" kern="1200"/>
        </a:p>
      </dsp:txBody>
      <dsp:txXfrm>
        <a:off x="0" y="1256748"/>
        <a:ext cx="1666874" cy="1829520"/>
      </dsp:txXfrm>
    </dsp:sp>
    <dsp:sp modelId="{71BA6044-AD98-40D0-99FB-1962946D23D4}">
      <dsp:nvSpPr>
        <dsp:cNvPr id="0" name=""/>
        <dsp:cNvSpPr/>
      </dsp:nvSpPr>
      <dsp:spPr>
        <a:xfrm>
          <a:off x="0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01</a:t>
          </a:r>
        </a:p>
      </dsp:txBody>
      <dsp:txXfrm>
        <a:off x="0" y="561544"/>
        <a:ext cx="1666874" cy="800099"/>
      </dsp:txXfrm>
    </dsp:sp>
    <dsp:sp modelId="{21889A30-AB11-4A1D-A804-E3E5973B79ED}">
      <dsp:nvSpPr>
        <dsp:cNvPr id="0" name=""/>
        <dsp:cNvSpPr/>
      </dsp:nvSpPr>
      <dsp:spPr>
        <a:xfrm>
          <a:off x="1800224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Provide a quiet study area away from ‘temptation’ - Consider confiscating their phones for a couple of hours each evening</a:t>
          </a:r>
          <a:endParaRPr lang="en-US" sz="1200" kern="1200"/>
        </a:p>
      </dsp:txBody>
      <dsp:txXfrm>
        <a:off x="1800224" y="1256748"/>
        <a:ext cx="1666874" cy="1829520"/>
      </dsp:txXfrm>
    </dsp:sp>
    <dsp:sp modelId="{370FE3DA-52D8-4AB6-A0BF-DF1DECE822C2}">
      <dsp:nvSpPr>
        <dsp:cNvPr id="0" name=""/>
        <dsp:cNvSpPr/>
      </dsp:nvSpPr>
      <dsp:spPr>
        <a:xfrm>
          <a:off x="1800224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02</a:t>
          </a:r>
        </a:p>
      </dsp:txBody>
      <dsp:txXfrm>
        <a:off x="1800224" y="561544"/>
        <a:ext cx="1666874" cy="800099"/>
      </dsp:txXfrm>
    </dsp:sp>
    <dsp:sp modelId="{39EC3DD4-F141-49C9-BF4F-1AEEBBCAA748}">
      <dsp:nvSpPr>
        <dsp:cNvPr id="0" name=""/>
        <dsp:cNvSpPr/>
      </dsp:nvSpPr>
      <dsp:spPr>
        <a:xfrm>
          <a:off x="3600449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Help them organise books and files: they will be needed at practice test and exam times</a:t>
          </a:r>
          <a:endParaRPr lang="en-US" sz="1200" kern="1200"/>
        </a:p>
      </dsp:txBody>
      <dsp:txXfrm>
        <a:off x="3600449" y="1256748"/>
        <a:ext cx="1666874" cy="1829520"/>
      </dsp:txXfrm>
    </dsp:sp>
    <dsp:sp modelId="{D74D39DA-C61B-4984-A7ED-8FE196E3E353}">
      <dsp:nvSpPr>
        <dsp:cNvPr id="0" name=""/>
        <dsp:cNvSpPr/>
      </dsp:nvSpPr>
      <dsp:spPr>
        <a:xfrm>
          <a:off x="3600449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03</a:t>
          </a:r>
        </a:p>
      </dsp:txBody>
      <dsp:txXfrm>
        <a:off x="3600449" y="561544"/>
        <a:ext cx="1666874" cy="800099"/>
      </dsp:txXfrm>
    </dsp:sp>
    <dsp:sp modelId="{0D8B5B2C-20C0-4002-AACC-D6807DE7A523}">
      <dsp:nvSpPr>
        <dsp:cNvPr id="0" name=""/>
        <dsp:cNvSpPr/>
      </dsp:nvSpPr>
      <dsp:spPr>
        <a:xfrm>
          <a:off x="5400674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Encourage a routine – no homework means time for revision </a:t>
          </a:r>
          <a:endParaRPr lang="en-US" sz="1200" kern="1200"/>
        </a:p>
      </dsp:txBody>
      <dsp:txXfrm>
        <a:off x="5400674" y="1256748"/>
        <a:ext cx="1666874" cy="1829520"/>
      </dsp:txXfrm>
    </dsp:sp>
    <dsp:sp modelId="{ED4C5361-E926-4559-A162-2ABDD4EBFA79}">
      <dsp:nvSpPr>
        <dsp:cNvPr id="0" name=""/>
        <dsp:cNvSpPr/>
      </dsp:nvSpPr>
      <dsp:spPr>
        <a:xfrm>
          <a:off x="5400674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04</a:t>
          </a:r>
        </a:p>
      </dsp:txBody>
      <dsp:txXfrm>
        <a:off x="5400674" y="561544"/>
        <a:ext cx="1666874" cy="800099"/>
      </dsp:txXfrm>
    </dsp:sp>
    <dsp:sp modelId="{14AF6E01-5CCB-4CBE-9A15-113C7E5F1419}">
      <dsp:nvSpPr>
        <dsp:cNvPr id="0" name=""/>
        <dsp:cNvSpPr/>
      </dsp:nvSpPr>
      <dsp:spPr>
        <a:xfrm>
          <a:off x="7200899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Encourage pupils to access revision materials</a:t>
          </a:r>
          <a:endParaRPr lang="en-US" sz="1200" kern="1200"/>
        </a:p>
      </dsp:txBody>
      <dsp:txXfrm>
        <a:off x="7200899" y="1256748"/>
        <a:ext cx="1666874" cy="1829520"/>
      </dsp:txXfrm>
    </dsp:sp>
    <dsp:sp modelId="{AA3CD4CA-EEC6-4362-98AA-C9375A43722F}">
      <dsp:nvSpPr>
        <dsp:cNvPr id="0" name=""/>
        <dsp:cNvSpPr/>
      </dsp:nvSpPr>
      <dsp:spPr>
        <a:xfrm>
          <a:off x="7200899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05</a:t>
          </a:r>
        </a:p>
      </dsp:txBody>
      <dsp:txXfrm>
        <a:off x="7200899" y="561544"/>
        <a:ext cx="1666874" cy="800099"/>
      </dsp:txXfrm>
    </dsp:sp>
    <dsp:sp modelId="{DF8D4834-1383-40C0-8968-1649AF3D590C}">
      <dsp:nvSpPr>
        <dsp:cNvPr id="0" name=""/>
        <dsp:cNvSpPr/>
      </dsp:nvSpPr>
      <dsp:spPr>
        <a:xfrm>
          <a:off x="9001124" y="37068"/>
          <a:ext cx="1666874" cy="3049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0" rIns="164650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Remind them that every test is an important test</a:t>
          </a:r>
          <a:endParaRPr lang="en-US" sz="1200" kern="1200"/>
        </a:p>
      </dsp:txBody>
      <dsp:txXfrm>
        <a:off x="9001124" y="1256748"/>
        <a:ext cx="1666874" cy="1829520"/>
      </dsp:txXfrm>
    </dsp:sp>
    <dsp:sp modelId="{2CD5DCE8-F80D-48FE-9728-AD0ECBA9D677}">
      <dsp:nvSpPr>
        <dsp:cNvPr id="0" name=""/>
        <dsp:cNvSpPr/>
      </dsp:nvSpPr>
      <dsp:spPr>
        <a:xfrm>
          <a:off x="9001124" y="561544"/>
          <a:ext cx="1666874" cy="8000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650" tIns="165100" rIns="164650" bIns="16510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06</a:t>
          </a:r>
        </a:p>
      </dsp:txBody>
      <dsp:txXfrm>
        <a:off x="9001124" y="561544"/>
        <a:ext cx="1666874" cy="80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F40E-C238-4079-BCB5-CB90CD370BA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33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6F40E-C238-4079-BCB5-CB90CD370B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9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7964CB-E75A-4A03-88D3-6A48EF650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7351" y="2090057"/>
            <a:ext cx="6220101" cy="73265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15D30"/>
                </a:solidFill>
                <a:latin typeface="Poppins" panose="00000500000000000000" pitchFamily="2" charset="0"/>
                <a:ea typeface="ADLaM Display" panose="020F0502020204030204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7566-02DA-F771-15D6-BC54C0F728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20961">
            <a:off x="-9082000" y="3407880"/>
            <a:ext cx="30535978" cy="3246291"/>
          </a:xfrm>
          <a:prstGeom prst="rect">
            <a:avLst/>
          </a:prstGeom>
        </p:spPr>
      </p:pic>
      <p:pic>
        <p:nvPicPr>
          <p:cNvPr id="7" name="Picture 6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9867EEDE-EBE5-236C-6A2F-15CFD6A9C2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048" y="99031"/>
            <a:ext cx="1632802" cy="1827012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DB2779C-418F-D2C4-17EC-754DF50D4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6875" y="2822575"/>
            <a:ext cx="621982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rgbClr val="215D30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6" name="Picture Placeholder 17" descr="Bright, colorful geometric pattern ">
            <a:extLst>
              <a:ext uri="{FF2B5EF4-FFF2-40B4-BE49-F238E27FC236}">
                <a16:creationId xmlns:a16="http://schemas.microsoft.com/office/drawing/2014/main" id="{9F278CC9-9968-40F5-B18F-B1D45BE36A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0" r="37345" b="390"/>
          <a:stretch/>
        </p:blipFill>
        <p:spPr>
          <a:xfrm>
            <a:off x="0" y="5999582"/>
            <a:ext cx="7638932" cy="858417"/>
          </a:xfrm>
          <a:prstGeom prst="rect">
            <a:avLst/>
          </a:prstGeom>
        </p:spPr>
      </p:pic>
      <p:pic>
        <p:nvPicPr>
          <p:cNvPr id="2" name="Picture Placeholder 17" descr="Bright, colorful geometric pattern ">
            <a:extLst>
              <a:ext uri="{FF2B5EF4-FFF2-40B4-BE49-F238E27FC236}">
                <a16:creationId xmlns:a16="http://schemas.microsoft.com/office/drawing/2014/main" id="{19F64235-955D-B243-3DB6-C0E72B33D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390" r="57243" b="390"/>
          <a:stretch/>
        </p:blipFill>
        <p:spPr>
          <a:xfrm>
            <a:off x="7638932" y="5999583"/>
            <a:ext cx="5212837" cy="8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 Oran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D42F2B"/>
                </a:solidFill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D42F2B"/>
                </a:solidFill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471F1B-A756-7608-ED4B-C3618CEB65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4F3170AF-C670-0194-BCE2-EF48F1363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7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6760F2-C54E-4E42-878F-02B965E3A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27600" y="0"/>
            <a:ext cx="40644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D9635-F946-482B-9CC0-61F987F6A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338" y="1041400"/>
            <a:ext cx="7174524" cy="2387600"/>
          </a:xfrm>
        </p:spPr>
        <p:txBody>
          <a:bodyPr anchor="b"/>
          <a:lstStyle>
            <a:lvl1pPr algn="l">
              <a:defRPr sz="6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FC79E-E62C-487B-9B7B-B99C1EA64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338" y="4160838"/>
            <a:ext cx="7174524" cy="1655762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AEF8E-7E6A-4227-982C-48B662A59364}"/>
              </a:ext>
            </a:extLst>
          </p:cNvPr>
          <p:cNvSpPr/>
          <p:nvPr userDrawn="1"/>
        </p:nvSpPr>
        <p:spPr>
          <a:xfrm>
            <a:off x="10827600" y="0"/>
            <a:ext cx="1364400" cy="6858000"/>
          </a:xfrm>
          <a:prstGeom prst="rect">
            <a:avLst/>
          </a:prstGeom>
          <a:solidFill>
            <a:srgbClr val="02431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A7CE40-8AEF-47E6-8DEF-F5EE89ACE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8" y="258053"/>
            <a:ext cx="648975" cy="71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9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56760F2-C54E-4E42-878F-02B965E3AA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228" y="0"/>
            <a:ext cx="5319172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EAEF8E-7E6A-4227-982C-48B662A59364}"/>
              </a:ext>
            </a:extLst>
          </p:cNvPr>
          <p:cNvSpPr/>
          <p:nvPr userDrawn="1"/>
        </p:nvSpPr>
        <p:spPr>
          <a:xfrm>
            <a:off x="0" y="0"/>
            <a:ext cx="779228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D2A7CE40-8AEF-47E6-8DEF-F5EE89ACEA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1869" y="6022749"/>
            <a:ext cx="648975" cy="71173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2176CFF-B1A7-4F59-B0F9-12133651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895" y="780982"/>
            <a:ext cx="5514983" cy="75186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2431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084695-81B4-46C9-8764-E975A0344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895" y="1741336"/>
            <a:ext cx="5514984" cy="414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21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039F-05A6-45AE-8383-58B48AC2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981" y="3029871"/>
            <a:ext cx="10008040" cy="75186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2431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978AC-A201-4379-BA13-393F8BE6A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80" y="3858237"/>
            <a:ext cx="10008042" cy="2828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8B37ED-C0C4-4C43-8DF2-23076A11EFE0}"/>
              </a:ext>
            </a:extLst>
          </p:cNvPr>
          <p:cNvSpPr/>
          <p:nvPr userDrawn="1"/>
        </p:nvSpPr>
        <p:spPr>
          <a:xfrm>
            <a:off x="0" y="0"/>
            <a:ext cx="993913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3B769D3-E9DC-443F-BF8C-4AA10265D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7" y="5957276"/>
            <a:ext cx="532738" cy="55705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A21762E-7C68-4ADF-A86B-0CF5E8493F9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1978" y="124446"/>
            <a:ext cx="2880000" cy="2828924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D0A74C-398C-466E-9C6B-3CFFAEB8F5BB}"/>
              </a:ext>
            </a:extLst>
          </p:cNvPr>
          <p:cNvSpPr/>
          <p:nvPr userDrawn="1"/>
        </p:nvSpPr>
        <p:spPr>
          <a:xfrm>
            <a:off x="11198087" y="0"/>
            <a:ext cx="993913" cy="6858000"/>
          </a:xfrm>
          <a:prstGeom prst="rect">
            <a:avLst/>
          </a:prstGeom>
          <a:solidFill>
            <a:srgbClr val="0243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4472C71C-5572-4E53-8F69-A1DD40C435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0021" y="124446"/>
            <a:ext cx="2880000" cy="2828924"/>
          </a:xfr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F280EEC2-F47F-4C3B-9CA8-EA2710E0FAE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56000" y="124446"/>
            <a:ext cx="2880000" cy="2828924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78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6BD76-CF73-3BAF-0501-94D290F30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EBC7E70E-223E-ECF0-2678-D99E130180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rgbClr val="D42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bg>
      <p:bgPr>
        <a:solidFill>
          <a:srgbClr val="D2A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 descr="Bright, colorful geometric pattern ">
            <a:extLst>
              <a:ext uri="{FF2B5EF4-FFF2-40B4-BE49-F238E27FC236}">
                <a16:creationId xmlns:a16="http://schemas.microsoft.com/office/drawing/2014/main" id="{69F80BBC-9ED9-4167-818A-EB3FAEE37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347282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42F2B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780F473D-F2DF-4163-AB6E-F7327F60E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7DC18506-6205-438F-AA5C-D337F9975FC3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198B6-8378-8E9B-EDA7-3807488CB3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9742" y="715961"/>
            <a:ext cx="6477000" cy="118903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rgbClr val="215D3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9743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 indent="-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9F2804-BBB6-79D3-D2BF-0BCCA6EF9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12881588" y="1965590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2E2EA0AE-9CAE-DE8B-7347-F15E614B64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3075" y="133108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F03C311-DDF4-44A3-9D51-D5FDC4A8E7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432562"/>
            <a:ext cx="10667999" cy="9274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 b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8" name="SmartArt Placeholder 7">
            <a:extLst>
              <a:ext uri="{FF2B5EF4-FFF2-40B4-BE49-F238E27FC236}">
                <a16:creationId xmlns:a16="http://schemas.microsoft.com/office/drawing/2014/main" id="{9FD563C5-3DFB-47DD-8A9E-30D8084590F6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762001" y="2369129"/>
            <a:ext cx="10667998" cy="33436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FA09B-A111-114F-EA73-0230D6F630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2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4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latin typeface="Poppins" panose="00000500000000000000" pitchFamily="2" charset="0"/>
                <a:cs typeface="Poppins" panose="00000500000000000000" pitchFamily="2" charset="0"/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algn="ctr"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33A309-10D4-5AA7-F6F3-C5D598398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471830"/>
            <a:ext cx="17799563" cy="189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5961"/>
            <a:ext cx="6477000" cy="118903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rgbClr val="D2AC18"/>
                </a:solidFill>
              </a:defRPr>
            </a:lvl1pPr>
          </a:lstStyle>
          <a:p>
            <a:r>
              <a:rPr lang="en-US"/>
              <a:t>Insert title here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905000"/>
            <a:ext cx="6477000" cy="3276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</a:defRPr>
            </a:lvl1pPr>
            <a:lvl2pPr marL="228600">
              <a:lnSpc>
                <a:spcPct val="100000"/>
              </a:lnSpc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Insert subtitle here</a:t>
            </a:r>
          </a:p>
          <a:p>
            <a:pPr lvl="1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BB498-474D-9CDC-5C86-3F479A461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6908802">
            <a:off x="-5032514" y="1369242"/>
            <a:ext cx="30535978" cy="3246291"/>
          </a:xfrm>
          <a:prstGeom prst="rect">
            <a:avLst/>
          </a:prstGeom>
        </p:spPr>
      </p:pic>
      <p:pic>
        <p:nvPicPr>
          <p:cNvPr id="4" name="Picture 3" descr="A logo with a red hand and green leaves&#10;&#10;Description automatically generated">
            <a:extLst>
              <a:ext uri="{FF2B5EF4-FFF2-40B4-BE49-F238E27FC236}">
                <a16:creationId xmlns:a16="http://schemas.microsoft.com/office/drawing/2014/main" id="{16EB0676-141E-D9C4-4B80-C094C3DB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4782" y="4864134"/>
            <a:ext cx="1632802" cy="182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709" r:id="rId4"/>
    <p:sldLayoutId id="2147483691" r:id="rId5"/>
    <p:sldLayoutId id="2147483701" r:id="rId6"/>
    <p:sldLayoutId id="2147483706" r:id="rId7"/>
    <p:sldLayoutId id="2147483702" r:id="rId8"/>
    <p:sldLayoutId id="2147483704" r:id="rId9"/>
    <p:sldLayoutId id="2147483690" r:id="rId10"/>
    <p:sldLayoutId id="2147483708" r:id="rId11"/>
    <p:sldLayoutId id="2147483710" r:id="rId12"/>
    <p:sldLayoutId id="2147483711" r:id="rId13"/>
    <p:sldLayoutId id="214748371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351" y="2090057"/>
            <a:ext cx="6929519" cy="732657"/>
          </a:xfrm>
        </p:spPr>
        <p:txBody>
          <a:bodyPr>
            <a:normAutofit fontScale="90000"/>
          </a:bodyPr>
          <a:lstStyle/>
          <a:p>
            <a:r>
              <a:rPr lang="en-US"/>
              <a:t>Year 10 Guidance Evening </a:t>
            </a:r>
            <a:br>
              <a:rPr lang="en-US"/>
            </a:br>
            <a:endParaRPr lang="en-US" sz="200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E6B1AC-52B2-A41C-4ECC-CB06303F1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Thursday 10</a:t>
            </a:r>
            <a:r>
              <a:rPr lang="en-US" baseline="30000">
                <a:solidFill>
                  <a:srgbClr val="FF0000"/>
                </a:solidFill>
              </a:rPr>
              <a:t>th</a:t>
            </a:r>
            <a:r>
              <a:rPr lang="en-US">
                <a:solidFill>
                  <a:srgbClr val="FF0000"/>
                </a:solidFill>
              </a:rPr>
              <a:t> October 2024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5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rmAutofit/>
          </a:bodyPr>
          <a:lstStyle/>
          <a:p>
            <a:r>
              <a:rPr lang="en-GB"/>
              <a:t>How can you help your child? 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FFD03C1A-9A9F-27BE-09DC-AD02DEC97C80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465886433"/>
              </p:ext>
            </p:extLst>
          </p:nvPr>
        </p:nvGraphicFramePr>
        <p:xfrm>
          <a:off x="762000" y="2029429"/>
          <a:ext cx="10667999" cy="312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131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577" y="437934"/>
            <a:ext cx="6885166" cy="1189037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How can you help your child?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558708-0BB1-8AA0-F667-B19FD3E6A1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2249" y="1979140"/>
            <a:ext cx="8204494" cy="463172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/>
              <a:t>Talk to your child about their work and use Arbor to monitor homework</a:t>
            </a:r>
            <a:endParaRPr lang="en-GB" sz="300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/>
              <a:t>Provide a quiet study area away from ‘temptation’ - Consider confiscating  their phones for a couple of hours each evening</a:t>
            </a:r>
            <a:endParaRPr lang="en-GB" sz="300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>
                <a:ea typeface="+mn-lt"/>
                <a:cs typeface="+mn-lt"/>
              </a:rPr>
              <a:t>Help them organise books and files: they will be needed at practice test and exam times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/>
              <a:t>Encourage a routine – no homework means time for revision </a:t>
            </a:r>
            <a:endParaRPr lang="en-GB" sz="3000">
              <a:cs typeface="Calibri"/>
            </a:endParaRP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/>
              <a:t>Encourage pupils to access revision materials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3000"/>
              <a:t>Remind them that every test is an important test</a:t>
            </a:r>
          </a:p>
        </p:txBody>
      </p:sp>
    </p:spTree>
    <p:extLst>
      <p:ext uri="{BB962C8B-B14F-4D97-AF65-F5344CB8AC3E}">
        <p14:creationId xmlns:p14="http://schemas.microsoft.com/office/powerpoint/2010/main" val="42455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9A19F-EF75-404F-8D0F-8C7FE6B9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70" y="59773"/>
            <a:ext cx="10591800" cy="646332"/>
          </a:xfrm>
        </p:spPr>
        <p:txBody>
          <a:bodyPr>
            <a:normAutofit/>
          </a:bodyPr>
          <a:lstStyle/>
          <a:p>
            <a:r>
              <a:rPr lang="en-US" sz="3600"/>
              <a:t>Tracking your child’s progress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11D28-2D8C-ADB3-FF33-B10F6EBDBD90}"/>
              </a:ext>
            </a:extLst>
          </p:cNvPr>
          <p:cNvSpPr txBox="1"/>
          <p:nvPr/>
        </p:nvSpPr>
        <p:spPr>
          <a:xfrm>
            <a:off x="266700" y="829596"/>
            <a:ext cx="11658600" cy="550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Expectation Grades issued at Year 10 Guidance Evening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 err="1">
                <a:solidFill>
                  <a:prstClr val="black"/>
                </a:solidFill>
                <a:latin typeface="Calibri" panose="020F0502020204030204"/>
              </a:rPr>
              <a:t>AtL</a:t>
            </a: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 judgements emailed home in the final week of each half term</a:t>
            </a: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Grades issued after February half term and communicated with students and parents.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Pupil progress measured against the above grades at two key points during Year 10: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10 Mock Examinations </a:t>
            </a:r>
          </a:p>
          <a:p>
            <a:pPr marL="914400" lvl="1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v"/>
              <a:defRPr/>
            </a:pP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End of Year 10 Examinations</a:t>
            </a: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Y10 Mock Examinations – </a:t>
            </a: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28</a:t>
            </a:r>
            <a:r>
              <a:rPr kumimoji="0" lang="en-GB" sz="2500" b="0" i="0" u="none" strike="noStrike" kern="1200" cap="none" spc="0" normalizeH="0" baseline="30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November – 6</a:t>
            </a:r>
            <a:r>
              <a:rPr kumimoji="0" lang="en-GB" sz="2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December 2024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Y10 Parents’ Evening - Thursday 16</a:t>
            </a:r>
            <a:r>
              <a:rPr kumimoji="0" lang="en-GB" sz="2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2025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End of Year 10 Examinations – 2</a:t>
            </a:r>
            <a:r>
              <a:rPr lang="en-GB" sz="2500" baseline="30000">
                <a:solidFill>
                  <a:prstClr val="black"/>
                </a:solidFill>
                <a:latin typeface="Calibri" panose="020F0502020204030204"/>
              </a:rPr>
              <a:t>nd</a:t>
            </a: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 June – 20</a:t>
            </a:r>
            <a:r>
              <a:rPr lang="en-GB" sz="2500" baseline="3000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2500">
                <a:solidFill>
                  <a:prstClr val="black"/>
                </a:solidFill>
                <a:latin typeface="Calibri" panose="020F0502020204030204"/>
              </a:rPr>
              <a:t> June 2025</a:t>
            </a:r>
            <a:endParaRPr kumimoji="0" lang="en-GB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Y10 End of Year Review – 8</a:t>
            </a:r>
            <a:r>
              <a:rPr kumimoji="0" lang="en-GB" sz="25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July 2025</a:t>
            </a:r>
          </a:p>
          <a:p>
            <a:pPr marL="2286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check Arbor on a regular basis for live reports of your child’s performance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6739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A9354E-4216-5272-F058-665DFAF8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686" y="425577"/>
            <a:ext cx="6477000" cy="1189037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Thank You </a:t>
            </a:r>
            <a:endParaRPr lang="en-GB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5F6B7-52BC-5453-F44D-08F35F043A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3643" y="5395784"/>
            <a:ext cx="9805087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/>
              <a:t>YOUR SUPPORT MAKES A HUGE DIFFERENCE!!!</a:t>
            </a:r>
          </a:p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1DF503-456C-2FA1-BB5C-E5E1C3D56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015" y="1310479"/>
            <a:ext cx="6026266" cy="40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/>
              <a:t>In the classroom</a:t>
            </a:r>
            <a:endParaRPr lang="en-GB" sz="360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497132-EA79-1088-F38C-8B2110367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1427" y="1905000"/>
            <a:ext cx="7055316" cy="3276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 marL="0" indent="0">
              <a:buNone/>
            </a:pPr>
            <a:r>
              <a:rPr lang="en-US" b="1">
                <a:cs typeface="Calibri" panose="020F0502020204030204"/>
              </a:rPr>
              <a:t>Information will be given about:</a:t>
            </a:r>
          </a:p>
          <a:p>
            <a:pPr marL="0" indent="0">
              <a:buNone/>
            </a:pPr>
            <a:endParaRPr lang="en-US" b="1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cs typeface="Calibri" panose="020F0502020204030204"/>
              </a:rPr>
              <a:t> Linear exam system (meaning behind the numbers)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cs typeface="Calibri" panose="020F0502020204030204"/>
              </a:rPr>
              <a:t> Target setting process 2024/2025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cs typeface="Calibri" panose="020F0502020204030204"/>
              </a:rPr>
              <a:t> Understanding your child’s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cs typeface="Calibri" panose="020F0502020204030204"/>
              </a:rPr>
              <a:t> Progress and ATL data and dates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>
                <a:cs typeface="Calibri" panose="020F0502020204030204"/>
              </a:rPr>
              <a:t> How you can help your child 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0387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9651" y="259377"/>
            <a:ext cx="5836204" cy="1365227"/>
          </a:xfrm>
        </p:spPr>
        <p:txBody>
          <a:bodyPr>
            <a:normAutofit/>
          </a:bodyPr>
          <a:lstStyle/>
          <a:p>
            <a:r>
              <a:rPr lang="en-GB"/>
              <a:t>Important Changes – A Reminder: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6355796" y="1894242"/>
            <a:ext cx="5836204" cy="15347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968"/>
              </a:spcBef>
            </a:pPr>
            <a:r>
              <a:rPr lang="en-GB" sz="2800"/>
              <a:t>Coursework has been removed  from a number of GCSE subjects</a:t>
            </a:r>
          </a:p>
          <a:p>
            <a:pPr>
              <a:spcBef>
                <a:spcPts val="1968"/>
              </a:spcBef>
            </a:pPr>
            <a:r>
              <a:rPr lang="en-GB" sz="2800"/>
              <a:t>GCSEs are graded from 9 to 1 (instead of A*-G)</a:t>
            </a:r>
          </a:p>
          <a:p>
            <a:pPr>
              <a:spcBef>
                <a:spcPts val="1968"/>
              </a:spcBef>
            </a:pPr>
            <a:r>
              <a:rPr lang="en-GB" sz="2800"/>
              <a:t>The numbers awarded loosely correspond with previous grades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546BC-1DA4-FC3B-307A-8F59FE36C7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3" t="15344" r="6339" b="10934"/>
          <a:stretch/>
        </p:blipFill>
        <p:spPr>
          <a:xfrm>
            <a:off x="906042" y="259377"/>
            <a:ext cx="5307980" cy="633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0FF1A-3693-23E0-A5F4-6BBB6D718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7889" y="1183734"/>
            <a:ext cx="3965225" cy="4758270"/>
          </a:xfrm>
          <a:prstGeom prst="rect">
            <a:avLst/>
          </a:prstGeom>
        </p:spPr>
      </p:pic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2175310" y="2106095"/>
            <a:ext cx="8025192" cy="1189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ea typeface="+mj-ea"/>
                <a:cs typeface="+mj-cs"/>
              </a:rPr>
              <a:t>Year 10 – National Expectations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2175310" y="3186657"/>
            <a:ext cx="6477000" cy="27553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72"/>
              </a:spcBef>
            </a:pPr>
            <a:r>
              <a:rPr lang="en-US"/>
              <a:t>Fischer Family Trust (FFT)</a:t>
            </a:r>
          </a:p>
          <a:p>
            <a:pPr marL="0" indent="0">
              <a:spcBef>
                <a:spcPts val="2472"/>
              </a:spcBef>
              <a:buNone/>
            </a:pPr>
            <a:endParaRPr lang="en-US"/>
          </a:p>
          <a:p>
            <a:pPr>
              <a:spcBef>
                <a:spcPts val="2472"/>
              </a:spcBef>
            </a:pPr>
            <a:r>
              <a:rPr lang="en-US"/>
              <a:t>Significant changes have taken place nationally in relation to GCSE grade boundaries over recent years </a:t>
            </a:r>
          </a:p>
          <a:p>
            <a:pPr>
              <a:spcBef>
                <a:spcPts val="2472"/>
              </a:spcBef>
            </a:pPr>
            <a:endParaRPr lang="en-US" sz="2200"/>
          </a:p>
          <a:p>
            <a:pPr>
              <a:spcBef>
                <a:spcPts val="2472"/>
              </a:spcBef>
            </a:pPr>
            <a:endParaRPr lang="en-US" sz="2200"/>
          </a:p>
          <a:p>
            <a:pPr lvl="3">
              <a:spcBef>
                <a:spcPts val="2472"/>
              </a:spcBef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839141750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60589-8EB4-354E-FB41-90A88EDB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610" b="26792"/>
          <a:stretch/>
        </p:blipFill>
        <p:spPr>
          <a:xfrm>
            <a:off x="-61783" y="-142103"/>
            <a:ext cx="12517395" cy="6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5317132" y="194148"/>
            <a:ext cx="6477000" cy="11890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ea typeface="+mj-ea"/>
                <a:cs typeface="+mj-cs"/>
              </a:rPr>
              <a:t>Year 10 ‘Targets’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type="body" sz="quarter" idx="11"/>
          </p:nvPr>
        </p:nvSpPr>
        <p:spPr>
          <a:xfrm>
            <a:off x="2551670" y="2261286"/>
            <a:ext cx="6196914" cy="452257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72"/>
              </a:spcBef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Fischer Family Trust (FFT)</a:t>
            </a:r>
          </a:p>
          <a:p>
            <a:pPr>
              <a:spcBef>
                <a:spcPts val="2472"/>
              </a:spcBef>
            </a:pP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Significant changes have taken place nationally in relation to GCSE grade boundaries over recent years </a:t>
            </a:r>
          </a:p>
          <a:p>
            <a:pPr>
              <a:spcBef>
                <a:spcPts val="2472"/>
              </a:spcBef>
            </a:pPr>
            <a:r>
              <a:rPr lang="en-US" sz="1400"/>
              <a:t>For student targets this year, we will adopt a two-step process</a:t>
            </a:r>
          </a:p>
          <a:p>
            <a:pPr marL="457200" lvl="1" indent="0">
              <a:spcBef>
                <a:spcPts val="2472"/>
              </a:spcBef>
              <a:buNone/>
            </a:pPr>
            <a:r>
              <a:rPr lang="en-US" sz="1400"/>
              <a:t>1. ‘National Expectation Grade’ to be shared with student and parents at the start of their GCSE studies.</a:t>
            </a:r>
          </a:p>
          <a:p>
            <a:pPr marL="457200" lvl="1" indent="0">
              <a:spcBef>
                <a:spcPts val="2472"/>
              </a:spcBef>
              <a:buNone/>
            </a:pPr>
            <a:r>
              <a:rPr lang="en-US" sz="1400"/>
              <a:t>2. Students will be continually assessed throughout the </a:t>
            </a:r>
            <a:r>
              <a:rPr lang="en-US" sz="1600"/>
              <a:t>first</a:t>
            </a:r>
            <a:r>
              <a:rPr lang="en-US" sz="1400"/>
              <a:t> term of their GCSEs by their class teachers. Their ‘National Expectation Grade’ will be reviewed after February half term and a ‘Target Grade’ will be issued. Target grades will not fall below National Expectation therefore, grades may go up, but they will not come down.   </a:t>
            </a:r>
          </a:p>
          <a:p>
            <a:pPr>
              <a:spcBef>
                <a:spcPts val="2472"/>
              </a:spcBef>
            </a:pPr>
            <a:endParaRPr lang="en-US" sz="1400"/>
          </a:p>
          <a:p>
            <a:pPr>
              <a:spcBef>
                <a:spcPts val="2472"/>
              </a:spcBef>
            </a:pPr>
            <a:endParaRPr lang="en-US" sz="1400"/>
          </a:p>
          <a:p>
            <a:pPr lvl="3">
              <a:spcBef>
                <a:spcPts val="2472"/>
              </a:spcBef>
            </a:pPr>
            <a:endParaRPr lang="en-US" sz="14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E51713F-792B-0240-D3B1-149EA49071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r="9108"/>
          <a:stretch/>
        </p:blipFill>
        <p:spPr>
          <a:xfrm flipH="1">
            <a:off x="8321015" y="1475902"/>
            <a:ext cx="4027487" cy="51879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3489440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60589-8EB4-354E-FB41-90A88EDBE1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2610" b="26792"/>
          <a:stretch/>
        </p:blipFill>
        <p:spPr>
          <a:xfrm>
            <a:off x="-61783" y="-142103"/>
            <a:ext cx="12517395" cy="6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2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9A19F-EF75-404F-8D0F-8C7FE6B97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0"/>
            <a:ext cx="9141397" cy="615553"/>
          </a:xfrm>
        </p:spPr>
        <p:txBody>
          <a:bodyPr>
            <a:normAutofit/>
          </a:bodyPr>
          <a:lstStyle/>
          <a:p>
            <a:r>
              <a:rPr lang="en-US"/>
              <a:t>Attitudes to Learning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F2218A-CDB2-DAA7-E730-088F3F750E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3C358-A837-3211-AA0D-9045C44A4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" r="915"/>
          <a:stretch/>
        </p:blipFill>
        <p:spPr>
          <a:xfrm>
            <a:off x="0" y="615553"/>
            <a:ext cx="12192000" cy="67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9A19F-EF75-404F-8D0F-8C7FE6B97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Attitudes to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811D28-2D8C-ADB3-FF33-B10F6EBDBD90}"/>
              </a:ext>
            </a:extLst>
          </p:cNvPr>
          <p:cNvSpPr txBox="1"/>
          <p:nvPr/>
        </p:nvSpPr>
        <p:spPr>
          <a:xfrm>
            <a:off x="762000" y="1508764"/>
            <a:ext cx="87194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solidFill>
                  <a:srgbClr val="02431F"/>
                </a:solidFill>
                <a:cs typeface="Arial" panose="020B0604020202020204" pitchFamily="34" charset="0"/>
              </a:rPr>
              <a:t>1. Highly Motivated</a:t>
            </a:r>
          </a:p>
          <a:p>
            <a:r>
              <a:rPr lang="en-GB" sz="2400">
                <a:latin typeface="+mj-lt"/>
                <a:cs typeface="Arial" panose="020B0604020202020204" pitchFamily="34" charset="0"/>
              </a:rPr>
              <a:t>Aspirational, Autonomous, Role model, Persistent, Proactive</a:t>
            </a:r>
          </a:p>
          <a:p>
            <a:endParaRPr lang="en-GB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>
                <a:solidFill>
                  <a:srgbClr val="02431F"/>
                </a:solidFill>
                <a:cs typeface="Arial" panose="020B0604020202020204" pitchFamily="34" charset="0"/>
              </a:rPr>
              <a:t>2. Engaged</a:t>
            </a:r>
          </a:p>
          <a:p>
            <a:r>
              <a:rPr lang="en-GB" sz="2400">
                <a:latin typeface="+mj-lt"/>
                <a:cs typeface="Arial" panose="020B0604020202020204" pitchFamily="34" charset="0"/>
              </a:rPr>
              <a:t>Focused, Conscientious, Co-operative, Hardworking, Reflective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>
                <a:solidFill>
                  <a:srgbClr val="02431F"/>
                </a:solidFill>
                <a:cs typeface="Arial" panose="020B0604020202020204" pitchFamily="34" charset="0"/>
              </a:rPr>
              <a:t>3. Inconsistent</a:t>
            </a:r>
          </a:p>
          <a:p>
            <a:r>
              <a:rPr lang="en-GB" sz="2400">
                <a:latin typeface="+mj-lt"/>
                <a:cs typeface="Arial" panose="020B0604020202020204" pitchFamily="34" charset="0"/>
              </a:rPr>
              <a:t>Willing, Prepared, Involved, Hesitant, Reliant</a:t>
            </a:r>
          </a:p>
          <a:p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>
                <a:solidFill>
                  <a:srgbClr val="02431F"/>
                </a:solidFill>
                <a:cs typeface="Arial" panose="020B0604020202020204" pitchFamily="34" charset="0"/>
              </a:rPr>
              <a:t>4. Disengaged</a:t>
            </a:r>
          </a:p>
          <a:p>
            <a:r>
              <a:rPr lang="en-GB" sz="2400">
                <a:latin typeface="+mj-lt"/>
                <a:cs typeface="Arial" panose="020B0604020202020204" pitchFamily="34" charset="0"/>
              </a:rPr>
              <a:t>Demotivated, Disorganised, Disruptive, Resistant</a:t>
            </a:r>
          </a:p>
        </p:txBody>
      </p:sp>
    </p:spTree>
    <p:extLst>
      <p:ext uri="{BB962C8B-B14F-4D97-AF65-F5344CB8AC3E}">
        <p14:creationId xmlns:p14="http://schemas.microsoft.com/office/powerpoint/2010/main" val="223109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15">
      <a:dk1>
        <a:sysClr val="windowText" lastClr="000000"/>
      </a:dk1>
      <a:lt1>
        <a:sysClr val="window" lastClr="FFFFFF"/>
      </a:lt1>
      <a:dk2>
        <a:srgbClr val="F36E36"/>
      </a:dk2>
      <a:lt2>
        <a:srgbClr val="E7E6E6"/>
      </a:lt2>
      <a:accent1>
        <a:srgbClr val="A31312"/>
      </a:accent1>
      <a:accent2>
        <a:srgbClr val="E7E6E6"/>
      </a:accent2>
      <a:accent3>
        <a:srgbClr val="FDB913"/>
      </a:accent3>
      <a:accent4>
        <a:srgbClr val="1E753B"/>
      </a:accent4>
      <a:accent5>
        <a:srgbClr val="067CA2"/>
      </a:accent5>
      <a:accent6>
        <a:srgbClr val="493456"/>
      </a:accent6>
      <a:hlink>
        <a:srgbClr val="067CA2"/>
      </a:hlink>
      <a:folHlink>
        <a:srgbClr val="886D93"/>
      </a:folHlink>
    </a:clrScheme>
    <a:fontScheme name="SEA THeme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967531_win32_mlw v2" id="{D6E82B91-6E0A-4ADE-ABDF-7A3107FF5DC0}" vid="{FDF63795-6842-4874-86B5-D3F4150A0B0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59f809bc-3735-418c-bb6d-70663ffe1dd6" xsi:nil="true"/>
    <MediaServiceKeyPoints xmlns="81afe388-d35b-41c5-bef2-098c0c59e5e5" xsi:nil="true"/>
    <lcf76f155ced4ddcb4097134ff3c332f xmlns="81afe388-d35b-41c5-bef2-098c0c59e5e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DB31CEC4D8774C8C64C2435AC74A06" ma:contentTypeVersion="21" ma:contentTypeDescription="Create a new document." ma:contentTypeScope="" ma:versionID="9afa27c0c5bf846b4251cbadff4d8659">
  <xsd:schema xmlns:xsd="http://www.w3.org/2001/XMLSchema" xmlns:xs="http://www.w3.org/2001/XMLSchema" xmlns:p="http://schemas.microsoft.com/office/2006/metadata/properties" xmlns:ns1="http://schemas.microsoft.com/sharepoint/v3" xmlns:ns2="59f809bc-3735-418c-bb6d-70663ffe1dd6" xmlns:ns3="81afe388-d35b-41c5-bef2-098c0c59e5e5" targetNamespace="http://schemas.microsoft.com/office/2006/metadata/properties" ma:root="true" ma:fieldsID="e418c85247962beb88691160221ba1fd" ns1:_="" ns2:_="" ns3:_="">
    <xsd:import namespace="http://schemas.microsoft.com/sharepoint/v3"/>
    <xsd:import namespace="59f809bc-3735-418c-bb6d-70663ffe1dd6"/>
    <xsd:import namespace="81afe388-d35b-41c5-bef2-098c0c59e5e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f809bc-3735-418c-bb6d-70663ffe1dd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4" nillable="true" ma:displayName="Taxonomy Catch All Column" ma:hidden="true" ma:list="{10a6854a-41b0-44b5-ba77-b6ca9ed5d347}" ma:internalName="TaxCatchAll" ma:showField="CatchAllData" ma:web="59f809bc-3735-418c-bb6d-70663ffe1d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afe388-d35b-41c5-bef2-098c0c59e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a0a805e-4de0-4ad0-bc39-d68b78b3bd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97AF3-310A-4DBA-AAE4-E94EC92F74FE}">
  <ds:schemaRefs>
    <ds:schemaRef ds:uri="16c05727-aa75-4e4a-9b5f-8a80a1165891"/>
    <ds:schemaRef ds:uri="230e9df3-be65-4c73-a93b-d1236ebd677e"/>
    <ds:schemaRef ds:uri="59f809bc-3735-418c-bb6d-70663ffe1dd6"/>
    <ds:schemaRef ds:uri="71af3243-3dd4-4a8d-8c0d-dd76da1f02a5"/>
    <ds:schemaRef ds:uri="81afe388-d35b-41c5-bef2-098c0c59e5e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509185-7C76-414A-B58D-FA547B6D6E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FA651-6DBA-473D-847D-E043DEF63CF3}">
  <ds:schemaRefs>
    <ds:schemaRef ds:uri="59f809bc-3735-418c-bb6d-70663ffe1dd6"/>
    <ds:schemaRef ds:uri="81afe388-d35b-41c5-bef2-098c0c59e5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</Words>
  <Application>Microsoft Office PowerPoint</Application>
  <PresentationFormat>Widescreen</PresentationFormat>
  <Paragraphs>76</Paragraphs>
  <Slides>13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Poppins</vt:lpstr>
      <vt:lpstr>Wingdings</vt:lpstr>
      <vt:lpstr>Office Theme</vt:lpstr>
      <vt:lpstr>Year 10 Guidance Evening  </vt:lpstr>
      <vt:lpstr>In the classroom</vt:lpstr>
      <vt:lpstr>Important Changes – A Reminder:</vt:lpstr>
      <vt:lpstr>Year 10 – National Expectations  </vt:lpstr>
      <vt:lpstr>PowerPoint Presentation</vt:lpstr>
      <vt:lpstr>Year 10 ‘Targets’ </vt:lpstr>
      <vt:lpstr>PowerPoint Presentation</vt:lpstr>
      <vt:lpstr>Attitudes to Learning</vt:lpstr>
      <vt:lpstr>Attitudes to Learning</vt:lpstr>
      <vt:lpstr>How can you help your child? </vt:lpstr>
      <vt:lpstr>How can you help your child? </vt:lpstr>
      <vt:lpstr>Tracking your child’s progress</vt:lpstr>
      <vt:lpstr>Thank You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LGBTQIA+ Pride Month</dc:title>
  <dc:subject/>
  <dc:creator>Mrs A Doolan</dc:creator>
  <cp:keywords/>
  <dc:description/>
  <cp:lastModifiedBy>Mrs P Lennon</cp:lastModifiedBy>
  <cp:revision>2</cp:revision>
  <cp:lastPrinted>2024-09-02T07:21:22Z</cp:lastPrinted>
  <dcterms:created xsi:type="dcterms:W3CDTF">2024-09-01T20:56:29Z</dcterms:created>
  <dcterms:modified xsi:type="dcterms:W3CDTF">2024-10-14T16:08:50Z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0x010100A6DB31CEC4D8774C8C64C2435AC74A06</vt:lpwstr>
  </property>
  <property fmtid="{D5CDD505-2E9C-101B-9397-08002B2CF9AE}" pid="3" name="MediaServiceImageTags">
    <vt:lpwstr/>
  </property>
</Properties>
</file>