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8"/>
  </p:notesMasterIdLst>
  <p:handoutMasterIdLst>
    <p:handoutMasterId r:id="rId19"/>
  </p:handoutMasterIdLst>
  <p:sldIdLst>
    <p:sldId id="256" r:id="rId5"/>
    <p:sldId id="615" r:id="rId6"/>
    <p:sldId id="607" r:id="rId7"/>
    <p:sldId id="612" r:id="rId8"/>
    <p:sldId id="610" r:id="rId9"/>
    <p:sldId id="299" r:id="rId10"/>
    <p:sldId id="613" r:id="rId11"/>
    <p:sldId id="611" r:id="rId12"/>
    <p:sldId id="608" r:id="rId13"/>
    <p:sldId id="603" r:id="rId14"/>
    <p:sldId id="618" r:id="rId15"/>
    <p:sldId id="616" r:id="rId16"/>
    <p:sldId id="315" r:id="rId17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C2A"/>
    <a:srgbClr val="D2AC18"/>
    <a:srgbClr val="215D30"/>
    <a:srgbClr val="CFA918"/>
    <a:srgbClr val="DC302D"/>
    <a:srgbClr val="FF2625"/>
    <a:srgbClr val="D6D734"/>
    <a:srgbClr val="D42F2B"/>
    <a:srgbClr val="FE4387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8C5EE-84AA-4F3A-BBC4-C081A50C7701}" v="33" dt="2025-10-08T09:32:44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92768" autoAdjust="0"/>
  </p:normalViewPr>
  <p:slideViewPr>
    <p:cSldViewPr snapToGrid="0">
      <p:cViewPr varScale="1">
        <p:scale>
          <a:sx n="63" d="100"/>
          <a:sy n="63" d="100"/>
        </p:scale>
        <p:origin x="32" y="32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64"/>
    </p:cViewPr>
  </p:sorterViewPr>
  <p:notesViewPr>
    <p:cSldViewPr snapToGrid="0">
      <p:cViewPr varScale="1">
        <p:scale>
          <a:sx n="77" d="100"/>
          <a:sy n="77" d="100"/>
        </p:scale>
        <p:origin x="408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R Paul" userId="c0248db4-9663-4535-be8d-d59fa0de42f5" providerId="ADAL" clId="{BBDF0D9F-9D90-4575-B1B7-CD49A66FA0FA}"/>
    <pc:docChg chg="undo custSel addSld delSld modSld sldOrd">
      <pc:chgData name="Mrs R Paul" userId="c0248db4-9663-4535-be8d-d59fa0de42f5" providerId="ADAL" clId="{BBDF0D9F-9D90-4575-B1B7-CD49A66FA0FA}" dt="2025-10-24T10:51:14.864" v="1184" actId="20577"/>
      <pc:docMkLst>
        <pc:docMk/>
      </pc:docMkLst>
      <pc:sldChg chg="modSp mod">
        <pc:chgData name="Mrs R Paul" userId="c0248db4-9663-4535-be8d-d59fa0de42f5" providerId="ADAL" clId="{BBDF0D9F-9D90-4575-B1B7-CD49A66FA0FA}" dt="2025-09-23T15:01:57.085" v="815" actId="113"/>
        <pc:sldMkLst>
          <pc:docMk/>
          <pc:sldMk cId="414194589" sldId="256"/>
        </pc:sldMkLst>
      </pc:sldChg>
      <pc:sldChg chg="addSp delSp modSp del mod">
        <pc:chgData name="Mrs R Paul" userId="c0248db4-9663-4535-be8d-d59fa0de42f5" providerId="ADAL" clId="{BBDF0D9F-9D90-4575-B1B7-CD49A66FA0FA}" dt="2025-09-23T15:04:47.734" v="867" actId="47"/>
        <pc:sldMkLst>
          <pc:docMk/>
          <pc:sldMk cId="2165697819" sldId="277"/>
        </pc:sldMkLst>
      </pc:sldChg>
      <pc:sldChg chg="addSp delSp modSp del mod">
        <pc:chgData name="Mrs R Paul" userId="c0248db4-9663-4535-be8d-d59fa0de42f5" providerId="ADAL" clId="{BBDF0D9F-9D90-4575-B1B7-CD49A66FA0FA}" dt="2025-09-23T15:06:04.604" v="884" actId="47"/>
        <pc:sldMkLst>
          <pc:docMk/>
          <pc:sldMk cId="1641869904" sldId="280"/>
        </pc:sldMkLst>
      </pc:sldChg>
      <pc:sldChg chg="del">
        <pc:chgData name="Mrs R Paul" userId="c0248db4-9663-4535-be8d-d59fa0de42f5" providerId="ADAL" clId="{BBDF0D9F-9D90-4575-B1B7-CD49A66FA0FA}" dt="2025-09-23T15:09:52.047" v="914" actId="47"/>
        <pc:sldMkLst>
          <pc:docMk/>
          <pc:sldMk cId="121544093" sldId="310"/>
        </pc:sldMkLst>
      </pc:sldChg>
      <pc:sldChg chg="addSp modSp mod modTransition">
        <pc:chgData name="Mrs R Paul" userId="c0248db4-9663-4535-be8d-d59fa0de42f5" providerId="ADAL" clId="{BBDF0D9F-9D90-4575-B1B7-CD49A66FA0FA}" dt="2025-10-08T09:32:44.901" v="1160"/>
        <pc:sldMkLst>
          <pc:docMk/>
          <pc:sldMk cId="3655666638" sldId="315"/>
        </pc:sldMkLst>
      </pc:sldChg>
      <pc:sldChg chg="addSp delSp modSp mod">
        <pc:chgData name="Mrs R Paul" userId="c0248db4-9663-4535-be8d-d59fa0de42f5" providerId="ADAL" clId="{BBDF0D9F-9D90-4575-B1B7-CD49A66FA0FA}" dt="2025-09-23T14:48:56.338" v="715" actId="12"/>
        <pc:sldMkLst>
          <pc:docMk/>
          <pc:sldMk cId="2588923162" sldId="603"/>
        </pc:sldMkLst>
      </pc:sldChg>
      <pc:sldChg chg="modSp del mod">
        <pc:chgData name="Mrs R Paul" userId="c0248db4-9663-4535-be8d-d59fa0de42f5" providerId="ADAL" clId="{BBDF0D9F-9D90-4575-B1B7-CD49A66FA0FA}" dt="2025-09-23T12:59:24.523" v="462" actId="47"/>
        <pc:sldMkLst>
          <pc:docMk/>
          <pc:sldMk cId="2553720008" sldId="606"/>
        </pc:sldMkLst>
      </pc:sldChg>
      <pc:sldChg chg="addSp delSp modSp mod">
        <pc:chgData name="Mrs R Paul" userId="c0248db4-9663-4535-be8d-d59fa0de42f5" providerId="ADAL" clId="{BBDF0D9F-9D90-4575-B1B7-CD49A66FA0FA}" dt="2025-09-23T15:11:02.544" v="923" actId="1076"/>
        <pc:sldMkLst>
          <pc:docMk/>
          <pc:sldMk cId="3585093130" sldId="607"/>
        </pc:sldMkLst>
      </pc:sldChg>
      <pc:sldChg chg="delSp modSp del mod">
        <pc:chgData name="Mrs R Paul" userId="c0248db4-9663-4535-be8d-d59fa0de42f5" providerId="ADAL" clId="{BBDF0D9F-9D90-4575-B1B7-CD49A66FA0FA}" dt="2025-09-23T14:50:44.953" v="720" actId="47"/>
        <pc:sldMkLst>
          <pc:docMk/>
          <pc:sldMk cId="1236204537" sldId="609"/>
        </pc:sldMkLst>
      </pc:sldChg>
      <pc:sldChg chg="addSp delSp modSp new mod">
        <pc:chgData name="Mrs R Paul" userId="c0248db4-9663-4535-be8d-d59fa0de42f5" providerId="ADAL" clId="{BBDF0D9F-9D90-4575-B1B7-CD49A66FA0FA}" dt="2025-10-24T10:51:14.864" v="1184" actId="20577"/>
        <pc:sldMkLst>
          <pc:docMk/>
          <pc:sldMk cId="518426522" sldId="610"/>
        </pc:sldMkLst>
        <pc:spChg chg="mod">
          <ac:chgData name="Mrs R Paul" userId="c0248db4-9663-4535-be8d-d59fa0de42f5" providerId="ADAL" clId="{BBDF0D9F-9D90-4575-B1B7-CD49A66FA0FA}" dt="2025-10-24T10:51:14.864" v="1184" actId="20577"/>
          <ac:spMkLst>
            <pc:docMk/>
            <pc:sldMk cId="518426522" sldId="610"/>
            <ac:spMk id="4" creationId="{826CE8E1-9912-2486-731B-F8C0F22538DE}"/>
          </ac:spMkLst>
        </pc:spChg>
      </pc:sldChg>
      <pc:sldChg chg="new del">
        <pc:chgData name="Mrs R Paul" userId="c0248db4-9663-4535-be8d-d59fa0de42f5" providerId="ADAL" clId="{BBDF0D9F-9D90-4575-B1B7-CD49A66FA0FA}" dt="2025-09-23T12:55:01.007" v="305" actId="680"/>
        <pc:sldMkLst>
          <pc:docMk/>
          <pc:sldMk cId="870555272" sldId="610"/>
        </pc:sldMkLst>
      </pc:sldChg>
      <pc:sldChg chg="addSp delSp modSp new mod">
        <pc:chgData name="Mrs R Paul" userId="c0248db4-9663-4535-be8d-d59fa0de42f5" providerId="ADAL" clId="{BBDF0D9F-9D90-4575-B1B7-CD49A66FA0FA}" dt="2025-09-23T14:53:20.566" v="762" actId="404"/>
        <pc:sldMkLst>
          <pc:docMk/>
          <pc:sldMk cId="544740965" sldId="611"/>
        </pc:sldMkLst>
      </pc:sldChg>
      <pc:sldChg chg="modSp new mod">
        <pc:chgData name="Mrs R Paul" userId="c0248db4-9663-4535-be8d-d59fa0de42f5" providerId="ADAL" clId="{BBDF0D9F-9D90-4575-B1B7-CD49A66FA0FA}" dt="2025-09-23T15:04:41.753" v="866" actId="404"/>
        <pc:sldMkLst>
          <pc:docMk/>
          <pc:sldMk cId="956546453" sldId="612"/>
        </pc:sldMkLst>
      </pc:sldChg>
      <pc:sldChg chg="addSp delSp modSp add mod">
        <pc:chgData name="Mrs R Paul" userId="c0248db4-9663-4535-be8d-d59fa0de42f5" providerId="ADAL" clId="{BBDF0D9F-9D90-4575-B1B7-CD49A66FA0FA}" dt="2025-09-23T15:07:19.658" v="892" actId="1076"/>
        <pc:sldMkLst>
          <pc:docMk/>
          <pc:sldMk cId="1316750400" sldId="613"/>
        </pc:sldMkLst>
      </pc:sldChg>
      <pc:sldChg chg="add del">
        <pc:chgData name="Mrs R Paul" userId="c0248db4-9663-4535-be8d-d59fa0de42f5" providerId="ADAL" clId="{BBDF0D9F-9D90-4575-B1B7-CD49A66FA0FA}" dt="2025-09-23T15:09:50.367" v="913" actId="47"/>
        <pc:sldMkLst>
          <pc:docMk/>
          <pc:sldMk cId="1770138906" sldId="614"/>
        </pc:sldMkLst>
      </pc:sldChg>
      <pc:sldChg chg="delSp modSp new mod">
        <pc:chgData name="Mrs R Paul" userId="c0248db4-9663-4535-be8d-d59fa0de42f5" providerId="ADAL" clId="{BBDF0D9F-9D90-4575-B1B7-CD49A66FA0FA}" dt="2025-09-23T15:10:27.390" v="919" actId="404"/>
        <pc:sldMkLst>
          <pc:docMk/>
          <pc:sldMk cId="1924554190" sldId="615"/>
        </pc:sldMkLst>
      </pc:sldChg>
      <pc:sldChg chg="new del">
        <pc:chgData name="Mrs R Paul" userId="c0248db4-9663-4535-be8d-d59fa0de42f5" providerId="ADAL" clId="{BBDF0D9F-9D90-4575-B1B7-CD49A66FA0FA}" dt="2025-09-23T15:08:18.070" v="895" actId="47"/>
        <pc:sldMkLst>
          <pc:docMk/>
          <pc:sldMk cId="2021420545" sldId="615"/>
        </pc:sldMkLst>
      </pc:sldChg>
      <pc:sldChg chg="new del">
        <pc:chgData name="Mrs R Paul" userId="c0248db4-9663-4535-be8d-d59fa0de42f5" providerId="ADAL" clId="{BBDF0D9F-9D90-4575-B1B7-CD49A66FA0FA}" dt="2025-09-23T15:08:42.069" v="897" actId="47"/>
        <pc:sldMkLst>
          <pc:docMk/>
          <pc:sldMk cId="3684080875" sldId="615"/>
        </pc:sldMkLst>
      </pc:sldChg>
      <pc:sldChg chg="addSp delSp modSp new mod">
        <pc:chgData name="Mrs R Paul" userId="c0248db4-9663-4535-be8d-d59fa0de42f5" providerId="ADAL" clId="{BBDF0D9F-9D90-4575-B1B7-CD49A66FA0FA}" dt="2025-09-26T11:21:41.982" v="1020" actId="1076"/>
        <pc:sldMkLst>
          <pc:docMk/>
          <pc:sldMk cId="452464935" sldId="616"/>
        </pc:sldMkLst>
        <pc:spChg chg="add mod">
          <ac:chgData name="Mrs R Paul" userId="c0248db4-9663-4535-be8d-d59fa0de42f5" providerId="ADAL" clId="{BBDF0D9F-9D90-4575-B1B7-CD49A66FA0FA}" dt="2025-09-26T11:21:04.398" v="1018" actId="122"/>
          <ac:spMkLst>
            <pc:docMk/>
            <pc:sldMk cId="452464935" sldId="616"/>
            <ac:spMk id="5" creationId="{B88269DE-A721-CA9B-2EBD-BEFDC8C5C56B}"/>
          </ac:spMkLst>
        </pc:spChg>
        <pc:picChg chg="add mod">
          <ac:chgData name="Mrs R Paul" userId="c0248db4-9663-4535-be8d-d59fa0de42f5" providerId="ADAL" clId="{BBDF0D9F-9D90-4575-B1B7-CD49A66FA0FA}" dt="2025-09-26T11:21:41.982" v="1020" actId="1076"/>
          <ac:picMkLst>
            <pc:docMk/>
            <pc:sldMk cId="452464935" sldId="616"/>
            <ac:picMk id="4" creationId="{8D034E49-554B-1BD5-4180-60CEA2823555}"/>
          </ac:picMkLst>
        </pc:picChg>
        <pc:picChg chg="add mod">
          <ac:chgData name="Mrs R Paul" userId="c0248db4-9663-4535-be8d-d59fa0de42f5" providerId="ADAL" clId="{BBDF0D9F-9D90-4575-B1B7-CD49A66FA0FA}" dt="2025-09-26T11:21:34.518" v="1019" actId="14100"/>
          <ac:picMkLst>
            <pc:docMk/>
            <pc:sldMk cId="452464935" sldId="616"/>
            <ac:picMk id="7" creationId="{5E36DB26-FBED-262D-6BB1-2623093B8195}"/>
          </ac:picMkLst>
        </pc:picChg>
      </pc:sldChg>
      <pc:sldChg chg="addSp delSp modSp add del mod ord">
        <pc:chgData name="Mrs R Paul" userId="c0248db4-9663-4535-be8d-d59fa0de42f5" providerId="ADAL" clId="{BBDF0D9F-9D90-4575-B1B7-CD49A66FA0FA}" dt="2025-10-08T09:31:45.734" v="1136" actId="47"/>
        <pc:sldMkLst>
          <pc:docMk/>
          <pc:sldMk cId="237813090" sldId="617"/>
        </pc:sldMkLst>
      </pc:sldChg>
      <pc:sldChg chg="addSp delSp modSp add mod modClrScheme chgLayout">
        <pc:chgData name="Mrs R Paul" userId="c0248db4-9663-4535-be8d-d59fa0de42f5" providerId="ADAL" clId="{BBDF0D9F-9D90-4575-B1B7-CD49A66FA0FA}" dt="2025-10-08T09:32:32.525" v="1159" actId="1076"/>
        <pc:sldMkLst>
          <pc:docMk/>
          <pc:sldMk cId="3579419984" sldId="618"/>
        </pc:sldMkLst>
        <pc:spChg chg="add mod">
          <ac:chgData name="Mrs R Paul" userId="c0248db4-9663-4535-be8d-d59fa0de42f5" providerId="ADAL" clId="{BBDF0D9F-9D90-4575-B1B7-CD49A66FA0FA}" dt="2025-10-08T09:32:16.214" v="1158" actId="1076"/>
          <ac:spMkLst>
            <pc:docMk/>
            <pc:sldMk cId="3579419984" sldId="618"/>
            <ac:spMk id="2" creationId="{882C1E45-F8CE-54C0-B9EA-0FE59592A014}"/>
          </ac:spMkLst>
        </pc:spChg>
        <pc:spChg chg="mod">
          <ac:chgData name="Mrs R Paul" userId="c0248db4-9663-4535-be8d-d59fa0de42f5" providerId="ADAL" clId="{BBDF0D9F-9D90-4575-B1B7-CD49A66FA0FA}" dt="2025-10-08T09:31:40.490" v="1135" actId="207"/>
          <ac:spMkLst>
            <pc:docMk/>
            <pc:sldMk cId="3579419984" sldId="618"/>
            <ac:spMk id="8" creationId="{E79E3F59-7758-3650-5759-5FFEFA19AEE8}"/>
          </ac:spMkLst>
        </pc:spChg>
        <pc:picChg chg="add mod">
          <ac:chgData name="Mrs R Paul" userId="c0248db4-9663-4535-be8d-d59fa0de42f5" providerId="ADAL" clId="{BBDF0D9F-9D90-4575-B1B7-CD49A66FA0FA}" dt="2025-10-08T09:32:32.525" v="1159" actId="1076"/>
          <ac:picMkLst>
            <pc:docMk/>
            <pc:sldMk cId="3579419984" sldId="618"/>
            <ac:picMk id="4" creationId="{760133AA-F0A0-0876-95F0-FD18E8A633E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6931F4-18EE-5E24-86D3-1BC601FD4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09BE4-594E-7982-7559-0545DCCBF1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22C9-21B3-4CD2-A713-82B0BB6EB5DA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90558-7DDC-4539-F6D1-8E23F9A91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BB970-4B0E-172E-35F7-E002F651A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DAA81-D5E6-4902-9BB3-E63C59138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1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351" y="2090057"/>
            <a:ext cx="6220101" cy="7326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15D30"/>
                </a:solidFill>
                <a:latin typeface="Poppins" panose="00000500000000000000" pitchFamily="2" charset="0"/>
                <a:ea typeface="ADLaM Display" panose="020F0502020204030204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87566-02DA-F771-15D6-BC54C0F72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831" r="30121"/>
          <a:stretch/>
        </p:blipFill>
        <p:spPr>
          <a:xfrm rot="620961">
            <a:off x="-104732" y="3378977"/>
            <a:ext cx="12264905" cy="3246291"/>
          </a:xfrm>
          <a:prstGeom prst="rect">
            <a:avLst/>
          </a:prstGeom>
        </p:spPr>
      </p:pic>
      <p:pic>
        <p:nvPicPr>
          <p:cNvPr id="7" name="Picture 6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9867EEDE-EBE5-236C-6A2F-15CFD6A9C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8" y="99031"/>
            <a:ext cx="1632802" cy="182701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B2779C-418F-D2C4-17EC-754DF50D4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6875" y="2822575"/>
            <a:ext cx="6219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the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the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883"/>
          <a:stretch/>
        </p:blipFill>
        <p:spPr>
          <a:xfrm rot="19752417">
            <a:off x="7499922" y="5267741"/>
            <a:ext cx="5894699" cy="189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031612-C8AE-AD07-4333-8DDCD3DFA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909" r="49243"/>
          <a:stretch/>
        </p:blipFill>
        <p:spPr>
          <a:xfrm rot="3662348">
            <a:off x="-2217550" y="4620162"/>
            <a:ext cx="495687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13AF64-BE98-63C2-A1E5-3FF6F9BB7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197"/>
          <a:stretch/>
        </p:blipFill>
        <p:spPr>
          <a:xfrm rot="18577807">
            <a:off x="-1326104" y="870083"/>
            <a:ext cx="11454429" cy="4505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628" r="5100" b="32795"/>
          <a:stretch/>
        </p:blipFill>
        <p:spPr>
          <a:xfrm rot="19752417">
            <a:off x="8338387" y="5014039"/>
            <a:ext cx="6990291" cy="127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031612-C8AE-AD07-4333-8DDCD3DFA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610" t="5731" r="43843" b="4174"/>
          <a:stretch/>
        </p:blipFill>
        <p:spPr>
          <a:xfrm rot="930764">
            <a:off x="-493056" y="4529636"/>
            <a:ext cx="9175139" cy="1704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6F619-242A-24D7-2F98-36E398AFC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64" t="7953" r="14251" b="-8287"/>
          <a:stretch/>
        </p:blipFill>
        <p:spPr>
          <a:xfrm rot="724757">
            <a:off x="-3165032" y="-393542"/>
            <a:ext cx="15854698" cy="452034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8A8F38-BBEB-44C1-8C26-759D8503D4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1138" y="307975"/>
            <a:ext cx="3481387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8B212A-46E6-FBCA-0AC8-7133488FF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4513" y="307975"/>
            <a:ext cx="3762375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1B8D0D-CF17-6D60-9D63-A5E582C6DD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50238" y="307975"/>
            <a:ext cx="3762375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BF4D80-DEA1-DF6F-06EA-6A017B46B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138" y="2795588"/>
            <a:ext cx="5811837" cy="36623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CF345-3090-131D-C048-8DD4E106A4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2795588"/>
            <a:ext cx="5791200" cy="36623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E7E586-4FC8-8EED-4E0E-D297BE5C7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79" r="3199"/>
          <a:stretch/>
        </p:blipFill>
        <p:spPr>
          <a:xfrm>
            <a:off x="-1" y="500856"/>
            <a:ext cx="12192001" cy="12943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3FDE8-6368-16CF-838D-C8E9DE6B3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" y="112713"/>
            <a:ext cx="11964988" cy="776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94C5C5-33FD-E31B-CDFC-DF0CD46FBF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725" y="1069974"/>
            <a:ext cx="5852126" cy="5675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A7B2C-3B9C-E94D-DBC1-DE3D58EC82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3985" y="1069975"/>
            <a:ext cx="6046728" cy="5675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68868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2DBA5-8831-8063-7B39-09A7A6E27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3188208" y="-3188208"/>
            <a:ext cx="4815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36D54-CBF7-368C-18A1-8FB219A22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6011" b="22222"/>
          <a:stretch/>
        </p:blipFill>
        <p:spPr>
          <a:xfrm rot="16200000">
            <a:off x="9284207" y="-2426207"/>
            <a:ext cx="481585" cy="533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FDA014-92A7-C257-0E83-6CBA55241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81013"/>
            <a:ext cx="12192000" cy="6376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65077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Swis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6FB0350-7B83-F76B-2159-DB180A64BA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97940" y="1196361"/>
            <a:ext cx="10310812" cy="51551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C6149-4719-5750-8ED0-49C3F01E4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840209">
            <a:off x="2993402" y="-5043868"/>
            <a:ext cx="6205198" cy="113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  <a:p>
            <a:pPr lvl="1"/>
            <a:r>
              <a:rPr lang="en-US" dirty="0"/>
              <a:t>Insert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BB498-474D-9CDC-5C86-3F479A461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16EB0676-141E-D9C4-4B80-C094C3DBC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3945" y="3479602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8E67B-0981-0BA9-F406-F136475F3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" y="6276873"/>
            <a:ext cx="7638950" cy="615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52AC1-B3E6-923B-0DC2-81D0CD1AA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8932" y="6276873"/>
            <a:ext cx="4554107" cy="615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99902-DB46-FF87-AFC2-1976F83DC0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" y="-1"/>
            <a:ext cx="7638950" cy="61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2F15C-7445-E4A7-F454-8BD80EC2F2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8932" y="0"/>
            <a:ext cx="4554107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3945" y="3479602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8E67B-0981-0BA9-F406-F136475F3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6873"/>
            <a:ext cx="7638950" cy="615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52AC1-B3E6-923B-0DC2-81D0CD1AA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8932" y="6276873"/>
            <a:ext cx="4554107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3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0343-D09E-4C18-064D-A81F2137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263A-FB3E-3671-90C8-1F31C8AE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63725"/>
            <a:ext cx="4941888" cy="480377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4D29F1-7A92-0787-F829-AE34D8BEF2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5663" y="1863725"/>
            <a:ext cx="5418137" cy="480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699F35-2648-1952-408B-39F537189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211106" y="3189694"/>
            <a:ext cx="6858002" cy="478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0E437-883A-5C6B-5272-263648DCA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710416" y="0"/>
            <a:ext cx="481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rgbClr val="215D30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42F2B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D42F2B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71F1B-A756-7608-ED4B-C3618CEB6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4F3170AF-C670-0194-BCE2-EF48F1363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81C82A-FB46-B305-3B8F-302F8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594" cy="48162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EA2AAD-0915-5D33-8767-A398106CEA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287" y="211592"/>
            <a:ext cx="5124451" cy="6353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65BAA7-D289-79EA-95C3-FCBA75D5ED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769" y="3798"/>
            <a:ext cx="5334462" cy="47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3EF65-2607-4FD8-C7EF-E1EE452588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2978" t="24282" r="43288" b="9286"/>
          <a:stretch/>
        </p:blipFill>
        <p:spPr>
          <a:xfrm rot="5400000">
            <a:off x="9282310" y="3948310"/>
            <a:ext cx="485380" cy="5333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3844B-944D-70CC-8BE0-74C1946B0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188208" y="3184410"/>
            <a:ext cx="481584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672A66-D8FA-9A2D-09E5-FD888C3504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86400" y="3021238"/>
            <a:ext cx="6564313" cy="34945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8ABBF-1B9A-8D4C-5D18-0AD2FF4CC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0" y="195263"/>
            <a:ext cx="6564313" cy="26955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1565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3DE0FF-AA72-A6A2-B955-FEC08D1D9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6" y="1854953"/>
            <a:ext cx="13420924" cy="6228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61935-4232-C4DD-8128-7029033FB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2454" y="-1514643"/>
            <a:ext cx="13552604" cy="6956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D5916F-0A91-3269-CACF-E3761D3F2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5" y="3391017"/>
            <a:ext cx="13234922" cy="6228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25B006-6725-57EB-C168-65BD41D38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3" y="255640"/>
            <a:ext cx="13552603" cy="6228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647B0-8B2E-2940-30E2-599A81599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2450" y="-3013647"/>
            <a:ext cx="13420924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C791FD-AA51-44E5-CF14-C0C949E31E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0025" y="139700"/>
            <a:ext cx="4214813" cy="3038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EF6EA9-58BC-16C3-1A7E-EDE771D61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163" y="139700"/>
            <a:ext cx="3377346" cy="3038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278A8A-DC67-ABD5-6D53-1232153629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4588" y="139700"/>
            <a:ext cx="4035425" cy="3038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F458AC-482B-D874-1165-55E56FCE4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00" y="3349625"/>
            <a:ext cx="3376612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1CA3C7-DAAF-3F06-7840-08F9443E1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4588" y="3349625"/>
            <a:ext cx="4035425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BDBE72-A166-477C-F49A-D439828BC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6225" y="3349625"/>
            <a:ext cx="4138613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84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CAF4-11DD-9AC7-1F64-8044DE63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11198FD-1DEC-740E-9E0D-3B91E79AF51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1889125"/>
            <a:ext cx="10515600" cy="4603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edit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D2101-2B8B-9495-01D6-D4AFE13FE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10" r="23908"/>
          <a:stretch/>
        </p:blipFill>
        <p:spPr>
          <a:xfrm rot="16558109">
            <a:off x="-3140790" y="2916878"/>
            <a:ext cx="6949794" cy="9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T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959855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297C2A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4999"/>
            <a:ext cx="9598550" cy="4786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572950">
            <a:off x="-3561523" y="434303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766" y="5701084"/>
            <a:ext cx="884818" cy="9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572950">
            <a:off x="-3561523" y="434303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766" y="5701084"/>
            <a:ext cx="884818" cy="9900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776A54-3A11-0740-281C-4833026F4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2189" y="3929815"/>
            <a:ext cx="5598361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i="1">
                <a:solidFill>
                  <a:srgbClr val="C00000"/>
                </a:solidFill>
              </a:defRPr>
            </a:lvl1pPr>
            <a:lvl2pPr algn="r">
              <a:defRPr sz="1600" i="0"/>
            </a:lvl2pPr>
            <a:lvl3pPr algn="r">
              <a:defRPr sz="1600" i="0"/>
            </a:lvl3pPr>
            <a:lvl4pPr algn="r">
              <a:defRPr sz="1600" i="0"/>
            </a:lvl4pPr>
            <a:lvl5pPr algn="r">
              <a:defRPr sz="1600" i="0"/>
            </a:lvl5pPr>
          </a:lstStyle>
          <a:p>
            <a:pPr lvl="0"/>
            <a:r>
              <a:rPr lang="en-GB" dirty="0"/>
              <a:t>QUOTE 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F5D58-9B1D-732E-D6D1-83E435C73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50" y="184150"/>
            <a:ext cx="10175875" cy="362267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1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rgbClr val="D42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rgbClr val="D2A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472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198B6-8378-8E9B-EDA7-3807488CB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 spc="-50" baseline="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F2804-BBB6-79D3-D2BF-0BCCA6EF9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2E2EA0AE-9CAE-DE8B-7347-F15E614B64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8B26D-92E3-4A8D-9857-492500573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8279" y="2984502"/>
            <a:ext cx="9288463" cy="3157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type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text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FA09B-A111-114F-EA73-0230D6F63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10" r:id="rId3"/>
    <p:sldLayoutId id="2147483714" r:id="rId4"/>
    <p:sldLayoutId id="2147483700" r:id="rId5"/>
    <p:sldLayoutId id="2147483709" r:id="rId6"/>
    <p:sldLayoutId id="2147483691" r:id="rId7"/>
    <p:sldLayoutId id="2147483701" r:id="rId8"/>
    <p:sldLayoutId id="2147483706" r:id="rId9"/>
    <p:sldLayoutId id="2147483702" r:id="rId10"/>
    <p:sldLayoutId id="2147483711" r:id="rId11"/>
    <p:sldLayoutId id="2147483712" r:id="rId12"/>
    <p:sldLayoutId id="2147483731" r:id="rId13"/>
    <p:sldLayoutId id="2147483732" r:id="rId14"/>
    <p:sldLayoutId id="2147483733" r:id="rId15"/>
    <p:sldLayoutId id="2147483704" r:id="rId16"/>
    <p:sldLayoutId id="2147483690" r:id="rId17"/>
    <p:sldLayoutId id="2147483713" r:id="rId18"/>
    <p:sldLayoutId id="2147483715" r:id="rId19"/>
    <p:sldLayoutId id="2147483708" r:id="rId20"/>
    <p:sldLayoutId id="2147483734" r:id="rId21"/>
    <p:sldLayoutId id="2147483735" r:id="rId22"/>
    <p:sldLayoutId id="214748373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paul@arrowsmith.wigan.sch.uk" TargetMode="External"/><Relationship Id="rId2" Type="http://schemas.openxmlformats.org/officeDocument/2006/relationships/hyperlink" Target="mailto:coshaugnessy@Arrowsmith.wigan.sch.uk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hyperlink" Target="mailto:lhutchinson@arrowsmith.wigan.sch.uk" TargetMode="External"/><Relationship Id="rId4" Type="http://schemas.openxmlformats.org/officeDocument/2006/relationships/hyperlink" Target="mailto:rmorris@arrowsmith.wigan.sch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837B63-9038-C030-A125-A9430A5B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1" y="2090057"/>
            <a:ext cx="8841694" cy="732657"/>
          </a:xfrm>
        </p:spPr>
        <p:txBody>
          <a:bodyPr/>
          <a:lstStyle/>
          <a:p>
            <a:pPr algn="ctr"/>
            <a:r>
              <a:rPr lang="en-US" dirty="0"/>
              <a:t>Year 10 Careers Education and Guidance</a:t>
            </a:r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9AACC6C-FFFC-2B4D-CF41-6E45DB50571C}"/>
              </a:ext>
            </a:extLst>
          </p:cNvPr>
          <p:cNvSpPr txBox="1">
            <a:spLocks/>
          </p:cNvSpPr>
          <p:nvPr/>
        </p:nvSpPr>
        <p:spPr>
          <a:xfrm>
            <a:off x="4006644" y="3502742"/>
            <a:ext cx="7457767" cy="532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 sz="2400">
                <a:solidFill>
                  <a:srgbClr val="CC0000"/>
                </a:solidFill>
              </a:defRPr>
            </a:pPr>
            <a:r>
              <a:rPr lang="en-US" sz="2400" dirty="0"/>
              <a:t>Preparing for education, employment or training after St Edmund Arrowsmith </a:t>
            </a:r>
            <a:endParaRPr 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1959C9-E4DA-7DDA-901D-180E3A12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84684"/>
            <a:ext cx="9794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GB" dirty="0">
                <a:solidFill>
                  <a:srgbClr val="297C2A"/>
                </a:solidFill>
              </a:rPr>
              <a:t>Next Steps</a:t>
            </a:r>
            <a:endParaRPr sz="4000" dirty="0">
              <a:solidFill>
                <a:srgbClr val="297C2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8DCE7-AF05-F9FC-4065-775D0D038C2F}"/>
              </a:ext>
            </a:extLst>
          </p:cNvPr>
          <p:cNvSpPr txBox="1"/>
          <p:nvPr/>
        </p:nvSpPr>
        <p:spPr>
          <a:xfrm>
            <a:off x="680720" y="1527684"/>
            <a:ext cx="9398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Careers interviews with advisers (individual one-to-one appointments).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Research post-16 options: sixth form, college courses, apprenticeships.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Engage in work experience and employer encounters.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Continue building skills and reflecting on strengths/interests.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2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0279B-7345-A153-EC75-A8663F22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79E3F59-7758-3650-5759-5FFEFA19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GB" b="1" dirty="0">
                <a:solidFill>
                  <a:srgbClr val="297C2A"/>
                </a:solidFill>
              </a:rPr>
              <a:t>Workplace Experience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2C1E45-F8CE-54C0-B9EA-0FE59592A014}"/>
              </a:ext>
            </a:extLst>
          </p:cNvPr>
          <p:cNvSpPr txBox="1">
            <a:spLocks/>
          </p:cNvSpPr>
          <p:nvPr/>
        </p:nvSpPr>
        <p:spPr>
          <a:xfrm>
            <a:off x="838200" y="1266448"/>
            <a:ext cx="5729748" cy="51238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Between now and the summer term, students have a task to visit a workplace: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It can be a family member, friend or neighbour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Somewhere you might like to work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 possible part time job in the future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Opportunity to seek/arrange some volunteering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dirty="0"/>
              <a:t>*Students must attend with a Parent/Carer. </a:t>
            </a:r>
            <a:r>
              <a:rPr lang="en-US" sz="2400" b="1" dirty="0"/>
              <a:t>THEY MUST NOT ATTEND ALONE!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dirty="0"/>
              <a:t>*They must </a:t>
            </a:r>
            <a:r>
              <a:rPr lang="en-US" sz="2400" b="1" u="sng" dirty="0"/>
              <a:t>NOT</a:t>
            </a:r>
            <a:r>
              <a:rPr lang="en-US" sz="2400" dirty="0"/>
              <a:t> attend in school time.</a:t>
            </a:r>
          </a:p>
        </p:txBody>
      </p:sp>
      <p:pic>
        <p:nvPicPr>
          <p:cNvPr id="4" name="Picture 3" descr="A qr code on a white square&#10;&#10;AI-generated content may be incorrect.">
            <a:extLst>
              <a:ext uri="{FF2B5EF4-FFF2-40B4-BE49-F238E27FC236}">
                <a16:creationId xmlns:a16="http://schemas.microsoft.com/office/drawing/2014/main" id="{760133AA-F0A0-0876-95F0-FD18E8A63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22" y="916460"/>
            <a:ext cx="4311387" cy="480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41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D034E49-554B-1BD5-4180-60CEA282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45" y="2083894"/>
            <a:ext cx="3816062" cy="4451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269DE-A721-CA9B-2EBD-BEFDC8C5C56B}"/>
              </a:ext>
            </a:extLst>
          </p:cNvPr>
          <p:cNvSpPr txBox="1"/>
          <p:nvPr/>
        </p:nvSpPr>
        <p:spPr>
          <a:xfrm>
            <a:off x="127820" y="1156735"/>
            <a:ext cx="748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Virtual Work Experience can be accessed by scanning the QR code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6DB26-FBED-262D-6BB1-2623093B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1060573"/>
            <a:ext cx="4414685" cy="56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9BF7-A578-8541-1878-E86610CD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0CF1F-A095-EC6B-D467-9C8899912DF9}"/>
              </a:ext>
            </a:extLst>
          </p:cNvPr>
          <p:cNvSpPr txBox="1"/>
          <p:nvPr/>
        </p:nvSpPr>
        <p:spPr>
          <a:xfrm>
            <a:off x="3205786" y="1633077"/>
            <a:ext cx="8884614" cy="505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You can contact the Careers Team via email or phone if you would like further support regarding Careers, Information and Guidance for your child.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Claire O’Shaughnessy - Curriculum, Events and Educational Visits Coordinator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coshaugnessy@Arrowsmith.wigan.sch.uk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Paul – Careers &amp; Work Experience Lead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rpaul@arrowsmith.wigan.sch.uk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Rosie Morris – Careers Advisor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rmorris@arrowsmith.wigan.sch.uk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Ms Lisa Hutchinson – Careers Advisor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lhutchinson@arrowsmith.wigan.sch.uk</a:t>
            </a: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81AE5-65F0-F536-057D-2E06F751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398" y="276717"/>
            <a:ext cx="7929574" cy="1143000"/>
          </a:xfrm>
        </p:spPr>
        <p:txBody>
          <a:bodyPr>
            <a:no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GB" sz="3600" dirty="0">
                <a:solidFill>
                  <a:srgbClr val="FF0000"/>
                </a:solidFill>
              </a:rPr>
              <a:t>Who can I speak to regarding careers, education &amp; guidance?</a:t>
            </a:r>
            <a:br>
              <a:rPr lang="en-GB" sz="3600" dirty="0"/>
            </a:br>
            <a:endParaRPr dirty="0">
              <a:solidFill>
                <a:srgbClr val="297C2A"/>
              </a:solidFill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ED3A225-AC18-447F-390A-AEBBC53C3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840" y="3429000"/>
            <a:ext cx="2006600" cy="200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52BE4-47AE-C055-18BC-5CD0E31AD6C8}"/>
              </a:ext>
            </a:extLst>
          </p:cNvPr>
          <p:cNvSpPr txBox="1"/>
          <p:nvPr/>
        </p:nvSpPr>
        <p:spPr>
          <a:xfrm>
            <a:off x="9514840" y="5414372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97C2A"/>
                </a:solidFill>
              </a:rPr>
              <a:t>School website  - Careers</a:t>
            </a:r>
            <a:endParaRPr lang="en-GB" b="1" dirty="0">
              <a:solidFill>
                <a:srgbClr val="297C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4319-5BDE-4C34-78A5-F9449CF2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286467"/>
            <a:ext cx="12022394" cy="70659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Comprehensive Careers Education Programme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B1E83-B1D7-47DE-238F-9943DF4B9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174" y="1027112"/>
            <a:ext cx="10805651" cy="480377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1350"/>
              </a:spcAft>
              <a:buNone/>
            </a:pPr>
            <a:r>
              <a:rPr lang="en-GB" sz="20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Includes a variety of engaging and meaningful activities, such as:</a:t>
            </a:r>
            <a:endParaRPr lang="en-GB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Pastoral Curriculum Lessons</a:t>
            </a:r>
            <a:r>
              <a:rPr lang="en-GB" sz="20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Careers education is integrated into the wider Personal Development curriculum for Years 7 to 11.</a:t>
            </a:r>
            <a:endParaRPr lang="en-GB" sz="2000" kern="100" dirty="0">
              <a:solidFill>
                <a:srgbClr val="333333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Assemblies and Careers Workshops</a:t>
            </a:r>
            <a:r>
              <a:rPr lang="en-GB" sz="20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Inspiring talks and interactive sessions led by careers advisers, employers and teachers.</a:t>
            </a:r>
            <a:endParaRPr lang="en-GB" sz="2000" kern="100" dirty="0">
              <a:solidFill>
                <a:srgbClr val="333333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Careers Learning in Lessons</a:t>
            </a:r>
            <a:r>
              <a:rPr lang="en-GB" sz="20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Subject teachers link curriculum content to career pathways and opportunities.</a:t>
            </a:r>
            <a:endParaRPr lang="en-GB" sz="2000" kern="100" dirty="0">
              <a:solidFill>
                <a:srgbClr val="333333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Employer Visits</a:t>
            </a:r>
            <a:r>
              <a:rPr lang="en-GB" sz="20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Opportunities to meet and interact with employers on-site.</a:t>
            </a:r>
            <a:endParaRPr lang="en-GB" sz="2000" kern="100" dirty="0">
              <a:solidFill>
                <a:srgbClr val="333333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Workplace Experience</a:t>
            </a:r>
            <a:r>
              <a:rPr lang="en-GB" sz="20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Real-world placements to build employability skills.</a:t>
            </a:r>
            <a:endParaRPr lang="en-GB" sz="2000" kern="100" dirty="0">
              <a:solidFill>
                <a:srgbClr val="333333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One-to-One Guidance</a:t>
            </a:r>
            <a:r>
              <a:rPr lang="en-GB" sz="20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Personalised career advice for every student in KS4.</a:t>
            </a:r>
            <a:endParaRPr lang="en-GB" sz="2000" kern="100" dirty="0">
              <a:solidFill>
                <a:srgbClr val="333333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5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E949E-0202-6DD1-B8C7-788D2DBAD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B34C-0A37-1AD1-5442-ABD10E0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83207"/>
            <a:ext cx="1052576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dirty="0">
                <a:solidFill>
                  <a:srgbClr val="297C2A"/>
                </a:solidFill>
              </a:rPr>
              <a:t>Why Careers Education Matters in Year </a:t>
            </a:r>
            <a:r>
              <a:rPr lang="en-US" dirty="0">
                <a:solidFill>
                  <a:srgbClr val="297C2A"/>
                </a:solidFill>
              </a:rPr>
              <a:t>10</a:t>
            </a:r>
            <a:endParaRPr dirty="0">
              <a:solidFill>
                <a:srgbClr val="297C2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6EA07-19B6-2F72-4EBD-5F56AAD3ECD5}"/>
              </a:ext>
            </a:extLst>
          </p:cNvPr>
          <p:cNvSpPr txBox="1"/>
          <p:nvPr/>
        </p:nvSpPr>
        <p:spPr>
          <a:xfrm>
            <a:off x="751840" y="1027427"/>
            <a:ext cx="10972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Helps pupils make informed post-16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Introduces a wide range of pathways: college, sixth form, apprenticeships, training and 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Develops essential skills: communication, teamwork, problem-solving, and self-reflection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meaningful encounters with employers, colleges, and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Helps pupils understand their strengths, interests, and career aspirations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Builds confidence and knowledge to plan effectively for future education and career decisions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5856-1EB6-7589-A75C-5745FF7F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106361"/>
            <a:ext cx="9598550" cy="1189038"/>
          </a:xfrm>
        </p:spPr>
        <p:txBody>
          <a:bodyPr/>
          <a:lstStyle/>
          <a:p>
            <a:r>
              <a:rPr lang="en-US" dirty="0"/>
              <a:t>Careers Programme in Year 10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D3047-5E20-5730-7948-A678774F9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5920" y="863440"/>
            <a:ext cx="10708640" cy="47861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Offers pupils a wide range of opportunities to explore future pathways and prepare for life after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Activities include careers fairs with colleges, employers, training providers, and apprenticeships, pastoral sessions on decision-making and career planning, and the development of personal statements and CVs.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Pupils gain insights into college and university life through taster days and visits to institutions like Wigan and Leigh College, St John Rigby College, and Russell Group universities.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The Workplace Experience allows students to visit local employers, understand the skills and qualities valued in the workplace, and explore potential careers.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The </a:t>
            </a:r>
            <a:r>
              <a:rPr lang="en-US" sz="2000" b="0" dirty="0" err="1">
                <a:solidFill>
                  <a:schemeClr val="bg1"/>
                </a:solidFill>
              </a:rPr>
              <a:t>programme</a:t>
            </a:r>
            <a:r>
              <a:rPr lang="en-US" sz="2000" b="0" dirty="0">
                <a:solidFill>
                  <a:schemeClr val="bg1"/>
                </a:solidFill>
              </a:rPr>
              <a:t> helps pupils make informed choices about GCSEs, post-16 options, and future career pathways while building essential skills and confidence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9DC323-674D-BBDA-A08B-A9190D8C6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06" y="230701"/>
            <a:ext cx="11964988" cy="7762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Key Activities in Year 10</a:t>
            </a:r>
            <a:endParaRPr lang="en-GB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F2FF7-C9F1-4D82-0051-80A9EA4356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" y="1659909"/>
            <a:ext cx="5852126" cy="5675313"/>
          </a:xfrm>
        </p:spPr>
        <p:txBody>
          <a:bodyPr/>
          <a:lstStyle/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b="1" dirty="0"/>
              <a:t>Pastoral Curriculum: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My Career Journey 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What type of Career is best for me?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Wellbeing in the Workplace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What is a CV?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What is a Personal Statement?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Step-by-Step guide for writing your CV and Personal Statement</a:t>
            </a: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endParaRPr lang="en-US" sz="200" kern="1400" dirty="0">
              <a:solidFill>
                <a:srgbClr val="000000"/>
              </a:solidFill>
            </a:endParaRPr>
          </a:p>
          <a:p>
            <a:pPr marL="0" indent="0">
              <a:buNone/>
              <a:defRPr sz="2200">
                <a:solidFill>
                  <a:srgbClr val="000000"/>
                </a:solidFill>
              </a:defRPr>
            </a:pPr>
            <a:r>
              <a:rPr lang="en-US" b="1" kern="1400" dirty="0">
                <a:solidFill>
                  <a:srgbClr val="000000"/>
                </a:solidFill>
              </a:rPr>
              <a:t>Introduction to Pathways, Post 16 (Careers Lessons):</a:t>
            </a: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Pupils will explore the different pathways available after school and learn how their choices can shape their future.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6CE8E1-9912-2486-731B-F8C0F22538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29217" y="1659909"/>
            <a:ext cx="6046728" cy="5675313"/>
          </a:xfrm>
        </p:spPr>
        <p:txBody>
          <a:bodyPr/>
          <a:lstStyle/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en-US" b="1" kern="1400" dirty="0">
                <a:solidFill>
                  <a:srgbClr val="000000"/>
                </a:solidFill>
              </a:rPr>
              <a:t>College Taster Days:</a:t>
            </a: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St John Rigby, Winstanley, Wigan &amp; Leigh College</a:t>
            </a: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endParaRPr lang="en-US" sz="1100" kern="1400" dirty="0">
              <a:solidFill>
                <a:srgbClr val="000000"/>
              </a:solidFill>
            </a:endParaRP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en-US" b="1" kern="1400" dirty="0">
                <a:solidFill>
                  <a:srgbClr val="000000"/>
                </a:solidFill>
              </a:rPr>
              <a:t>University Open Day:</a:t>
            </a: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Leeds University</a:t>
            </a: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endParaRPr lang="en-US" sz="1100" b="1" kern="1400" dirty="0">
              <a:solidFill>
                <a:srgbClr val="000000"/>
              </a:solidFill>
            </a:endParaRP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en-US" b="1" kern="1400" dirty="0">
                <a:solidFill>
                  <a:srgbClr val="000000"/>
                </a:solidFill>
              </a:rPr>
              <a:t>Workplace Experience:</a:t>
            </a:r>
          </a:p>
          <a:p>
            <a:pPr marL="0" indent="0" algn="just">
              <a:buNone/>
              <a:defRPr sz="2200">
                <a:solidFill>
                  <a:srgbClr val="000000"/>
                </a:solidFill>
              </a:defRPr>
            </a:pPr>
            <a:r>
              <a:rPr lang="en-US" kern="1400" dirty="0">
                <a:solidFill>
                  <a:srgbClr val="000000"/>
                </a:solidFill>
              </a:rPr>
              <a:t>Students will arrange a visit to a local workplace, completing a Workplace Experience booklet and engaging with employers to learn about the environment and roles.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2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48884D3-B9D9-B926-D0F9-32857520ACBE}"/>
              </a:ext>
            </a:extLst>
          </p:cNvPr>
          <p:cNvSpPr txBox="1"/>
          <p:nvPr/>
        </p:nvSpPr>
        <p:spPr>
          <a:xfrm>
            <a:off x="599639" y="48988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93D760E-B7FD-B8A0-78BD-7DB8FBA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8171"/>
            <a:ext cx="10591800" cy="646332"/>
          </a:xfrm>
        </p:spPr>
        <p:txBody>
          <a:bodyPr/>
          <a:lstStyle/>
          <a:p>
            <a:r>
              <a:rPr lang="en-GB" sz="3600" dirty="0"/>
              <a:t>Linking Learning to 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E13F6-DC3F-FF08-22A3-6DFE881C396E}"/>
              </a:ext>
            </a:extLst>
          </p:cNvPr>
          <p:cNvSpPr txBox="1"/>
          <p:nvPr/>
        </p:nvSpPr>
        <p:spPr>
          <a:xfrm>
            <a:off x="800100" y="1012954"/>
            <a:ext cx="111031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School Careers Week – 23</a:t>
            </a:r>
            <a:r>
              <a:rPr lang="en-US" sz="2800" b="1" baseline="30000" dirty="0">
                <a:latin typeface="+mn-lt"/>
              </a:rPr>
              <a:t>rd</a:t>
            </a:r>
            <a:r>
              <a:rPr lang="en-US" sz="2800" b="1" dirty="0">
                <a:latin typeface="+mn-lt"/>
              </a:rPr>
              <a:t> March 2026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Aims: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Inspiration – </a:t>
            </a:r>
            <a:r>
              <a:rPr lang="en-US" sz="2800" dirty="0">
                <a:latin typeface="+mn-lt"/>
              </a:rPr>
              <a:t>Encourage pupils to think ambitiously about their future possibilities.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Relevance – </a:t>
            </a:r>
            <a:r>
              <a:rPr lang="en-US" sz="2800" dirty="0">
                <a:latin typeface="+mn-lt"/>
              </a:rPr>
              <a:t>Show how school subjects and skills link to real-world careers.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Engagement – </a:t>
            </a:r>
            <a:r>
              <a:rPr lang="en-US" sz="2800" dirty="0">
                <a:latin typeface="+mn-lt"/>
              </a:rPr>
              <a:t>Provide opportunities to hear from employers, further education providers, and role models.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Reflection – </a:t>
            </a:r>
            <a:r>
              <a:rPr lang="en-US" sz="2800" dirty="0">
                <a:latin typeface="+mn-lt"/>
              </a:rPr>
              <a:t>Give pupils time to consider their interests, strengths, and possible future goals.</a:t>
            </a:r>
          </a:p>
        </p:txBody>
      </p:sp>
    </p:spTree>
    <p:extLst>
      <p:ext uri="{BB962C8B-B14F-4D97-AF65-F5344CB8AC3E}">
        <p14:creationId xmlns:p14="http://schemas.microsoft.com/office/powerpoint/2010/main" val="401384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8D5BE-BB64-E297-87EB-EC0453C04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A8C993B-8924-20B5-954A-55F38D0CF348}"/>
              </a:ext>
            </a:extLst>
          </p:cNvPr>
          <p:cNvSpPr txBox="1"/>
          <p:nvPr/>
        </p:nvSpPr>
        <p:spPr>
          <a:xfrm>
            <a:off x="599639" y="48988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52EA6D5-2B10-B54E-C241-AD343E0C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02971"/>
            <a:ext cx="10591800" cy="646332"/>
          </a:xfrm>
        </p:spPr>
        <p:txBody>
          <a:bodyPr/>
          <a:lstStyle/>
          <a:p>
            <a:r>
              <a:rPr lang="en-GB" sz="3600" dirty="0">
                <a:solidFill>
                  <a:srgbClr val="297C2A"/>
                </a:solidFill>
              </a:rPr>
              <a:t>Supporting Pupils at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08C84-C6C4-A652-A13A-B9A10D871C93}"/>
              </a:ext>
            </a:extLst>
          </p:cNvPr>
          <p:cNvSpPr txBox="1"/>
          <p:nvPr/>
        </p:nvSpPr>
        <p:spPr>
          <a:xfrm>
            <a:off x="901700" y="1443841"/>
            <a:ext cx="89001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Discuss future aspirations and career ideas.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Encourage exploration of interests and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Seek opportunities for volunteering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Support preparation for interviews and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open communication about post-16 options.</a:t>
            </a:r>
          </a:p>
        </p:txBody>
      </p:sp>
    </p:spTree>
    <p:extLst>
      <p:ext uri="{BB962C8B-B14F-4D97-AF65-F5344CB8AC3E}">
        <p14:creationId xmlns:p14="http://schemas.microsoft.com/office/powerpoint/2010/main" val="131675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D1DA-789D-8587-BF37-A8249A2F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2AC18"/>
                </a:solidFill>
              </a:rPr>
              <a:t>Preparing for the Future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7637A-EE1B-C870-2A8F-383B3D3FF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31105"/>
            <a:ext cx="4941888" cy="48037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Knowledge of Careers and Opportunities</a:t>
            </a:r>
          </a:p>
          <a:p>
            <a:r>
              <a:rPr lang="en-US" sz="2000" b="1" dirty="0"/>
              <a:t>Exploration of career sectors: </a:t>
            </a:r>
            <a:r>
              <a:rPr lang="en-US" sz="2000" dirty="0"/>
              <a:t>Pupils gain insights into different industries, roles, and future trends.</a:t>
            </a:r>
          </a:p>
          <a:p>
            <a:r>
              <a:rPr lang="en-US" sz="2000" b="1" dirty="0"/>
              <a:t>Understanding qualifications: </a:t>
            </a:r>
            <a:r>
              <a:rPr lang="en-US" sz="2000" dirty="0"/>
              <a:t>They learn how GCSEs, A-levels, vocational courses, and apprenticeships link to different career paths.</a:t>
            </a:r>
          </a:p>
          <a:p>
            <a:r>
              <a:rPr lang="en-US" sz="2000" b="1" dirty="0" err="1"/>
              <a:t>Labour</a:t>
            </a:r>
            <a:r>
              <a:rPr lang="en-US" sz="2000" b="1" dirty="0"/>
              <a:t> market awareness:</a:t>
            </a:r>
            <a:r>
              <a:rPr lang="en-US" sz="2000" dirty="0"/>
              <a:t> Awareness of growing sectors, local job opportunities, and required skills prepares pupils to make informed decisions</a:t>
            </a:r>
            <a:endParaRPr lang="en-GB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922A7E-7158-6392-542D-63221466F5AE}"/>
              </a:ext>
            </a:extLst>
          </p:cNvPr>
          <p:cNvSpPr txBox="1">
            <a:spLocks/>
          </p:cNvSpPr>
          <p:nvPr/>
        </p:nvSpPr>
        <p:spPr>
          <a:xfrm>
            <a:off x="6096000" y="1431104"/>
            <a:ext cx="4941888" cy="4803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2000" b="1" dirty="0"/>
              <a:t>Post-16 Planning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000" b="1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/>
              <a:t>Option choices: </a:t>
            </a:r>
            <a:r>
              <a:rPr lang="en-US" sz="2000" dirty="0"/>
              <a:t>Guidance on selecting subjects that align with career aspirations and strengths.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/>
              <a:t>Pathways awareness: </a:t>
            </a:r>
            <a:r>
              <a:rPr lang="en-US" sz="2000" dirty="0"/>
              <a:t>Understanding the pros and cons of sixth form, college, apprenticeships, and employment.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/>
              <a:t>Career progression: </a:t>
            </a:r>
            <a:r>
              <a:rPr lang="en-US" sz="2000" dirty="0"/>
              <a:t>Early exposure to higher education and vocational routes helps pupils plan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54474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0DF6-C5E8-18E8-F114-E89FDD9D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29EF5203-D437-8B1B-FF04-74C68037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03" y="118597"/>
            <a:ext cx="8453120" cy="761505"/>
          </a:xfrm>
        </p:spPr>
        <p:txBody>
          <a:bodyPr>
            <a:normAutofit/>
          </a:bodyPr>
          <a:lstStyle/>
          <a:p>
            <a:r>
              <a:rPr lang="en-GB" sz="3600" dirty="0"/>
              <a:t>Parental Involvement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933E5-A9E2-9B9A-3401-DE4933A0020F}"/>
              </a:ext>
            </a:extLst>
          </p:cNvPr>
          <p:cNvSpPr txBox="1"/>
          <p:nvPr/>
        </p:nvSpPr>
        <p:spPr>
          <a:xfrm>
            <a:off x="247003" y="794802"/>
            <a:ext cx="317564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Engage in meaningful discussions at home about your children’s strengths, interests, and ambitions, complementing the concepts explored in our Careers Education curriculum. </a:t>
            </a:r>
          </a:p>
          <a:p>
            <a:endParaRPr lang="en-GB" sz="2000" dirty="0">
              <a:solidFill>
                <a:schemeClr val="bg1"/>
              </a:solidFill>
              <a:latin typeface="+mn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Conversations are instrumental in helping students make informed and confident decisions about their future pathways.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0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0A8D4D-6A3E-A9D8-2EF8-93875177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45377"/>
              </p:ext>
            </p:extLst>
          </p:nvPr>
        </p:nvGraphicFramePr>
        <p:xfrm>
          <a:off x="3662395" y="1420438"/>
          <a:ext cx="7045112" cy="520446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52818">
                  <a:extLst>
                    <a:ext uri="{9D8B030D-6E8A-4147-A177-3AD203B41FA5}">
                      <a16:colId xmlns:a16="http://schemas.microsoft.com/office/drawing/2014/main" val="2235471916"/>
                    </a:ext>
                  </a:extLst>
                </a:gridCol>
                <a:gridCol w="2183234">
                  <a:extLst>
                    <a:ext uri="{9D8B030D-6E8A-4147-A177-3AD203B41FA5}">
                      <a16:colId xmlns:a16="http://schemas.microsoft.com/office/drawing/2014/main" val="391753193"/>
                    </a:ext>
                  </a:extLst>
                </a:gridCol>
                <a:gridCol w="2409060">
                  <a:extLst>
                    <a:ext uri="{9D8B030D-6E8A-4147-A177-3AD203B41FA5}">
                      <a16:colId xmlns:a16="http://schemas.microsoft.com/office/drawing/2014/main" val="2650309443"/>
                    </a:ext>
                  </a:extLst>
                </a:gridCol>
              </a:tblGrid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Event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Date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Time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020930"/>
                  </a:ext>
                </a:extLst>
              </a:tr>
              <a:tr h="547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Years 9-11 Careers Fair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Thursday 12</a:t>
                      </a:r>
                      <a:r>
                        <a:rPr lang="en-GB" sz="1400" kern="100" baseline="30000">
                          <a:effectLst/>
                        </a:rPr>
                        <a:t>th</a:t>
                      </a:r>
                      <a:r>
                        <a:rPr lang="en-GB" sz="1400" kern="100">
                          <a:effectLst/>
                        </a:rPr>
                        <a:t> September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8:30am – 4:15pm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385880"/>
                  </a:ext>
                </a:extLst>
              </a:tr>
              <a:tr h="77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11 Mock Interview Day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Thursday 7</a:t>
                      </a:r>
                      <a:r>
                        <a:rPr lang="en-GB" sz="1400" kern="100" baseline="30000" dirty="0">
                          <a:effectLst/>
                        </a:rPr>
                        <a:t>th</a:t>
                      </a:r>
                      <a:r>
                        <a:rPr lang="en-GB" sz="1400" kern="100" dirty="0">
                          <a:effectLst/>
                        </a:rPr>
                        <a:t> November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8:30am – 2:00pm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209776"/>
                  </a:ext>
                </a:extLst>
              </a:tr>
              <a:tr h="67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9 STEM and Wider Careers Networking Event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Thursday 9</a:t>
                      </a:r>
                      <a:r>
                        <a:rPr lang="en-GB" sz="1400" kern="100" baseline="30000">
                          <a:effectLst/>
                        </a:rPr>
                        <a:t>th</a:t>
                      </a:r>
                      <a:r>
                        <a:rPr lang="en-GB" sz="1400" kern="100">
                          <a:effectLst/>
                        </a:rPr>
                        <a:t> January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8:30am-10:00am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223716"/>
                  </a:ext>
                </a:extLst>
              </a:tr>
              <a:tr h="67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7 Meet the Professional 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March - April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Various lesson times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570135"/>
                  </a:ext>
                </a:extLst>
              </a:tr>
              <a:tr h="1000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8 Raising Aspirations Presentations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May - June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8:30am – 8:55am online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72607"/>
                  </a:ext>
                </a:extLst>
              </a:tr>
              <a:tr h="77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8 Broadening Horizons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June - July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Various lesson times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261398"/>
                  </a:ext>
                </a:extLst>
              </a:tr>
              <a:tr h="44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Year 10 Workplace Experience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October -June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*Can you offer a placement?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960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91D0DD-F95D-AF3E-1F05-8FDCF78E2816}"/>
              </a:ext>
            </a:extLst>
          </p:cNvPr>
          <p:cNvSpPr txBox="1"/>
          <p:nvPr/>
        </p:nvSpPr>
        <p:spPr>
          <a:xfrm>
            <a:off x="3662395" y="712552"/>
            <a:ext cx="7045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Opportunities for parents to support careers events or share experiences:</a:t>
            </a:r>
          </a:p>
        </p:txBody>
      </p:sp>
    </p:spTree>
    <p:extLst>
      <p:ext uri="{BB962C8B-B14F-4D97-AF65-F5344CB8AC3E}">
        <p14:creationId xmlns:p14="http://schemas.microsoft.com/office/powerpoint/2010/main" val="26611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SEA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9f94c-a8da-4afd-999b-298dd36d59d9"/>
    <MediaServiceKeyPoints xmlns="3a71c080-af56-4e1b-8ebb-f123588d3c4b" xsi:nil="true"/>
    <lcf76f155ced4ddcb4097134ff3c332f xmlns="3a71c080-af56-4e1b-8ebb-f123588d3c4b">
      <Terms xmlns="http://schemas.microsoft.com/office/infopath/2007/PartnerControls"/>
    </lcf76f155ced4ddcb4097134ff3c332f>
    <FolderType xmlns="3a71c080-af56-4e1b-8ebb-f123588d3c4b" xsi:nil="true"/>
    <Templates xmlns="3a71c080-af56-4e1b-8ebb-f123588d3c4b" xsi:nil="true"/>
    <Self_Registration_Enabled xmlns="3a71c080-af56-4e1b-8ebb-f123588d3c4b" xsi:nil="true"/>
    <Student_Groups xmlns="3a71c080-af56-4e1b-8ebb-f123588d3c4b">
      <UserInfo>
        <DisplayName/>
        <AccountId xsi:nil="true"/>
        <AccountType/>
      </UserInfo>
    </Student_Groups>
    <AppVersion xmlns="3a71c080-af56-4e1b-8ebb-f123588d3c4b" xsi:nil="true"/>
    <LMS_Mappings xmlns="3a71c080-af56-4e1b-8ebb-f123588d3c4b" xsi:nil="true"/>
    <IsNotebookLocked xmlns="3a71c080-af56-4e1b-8ebb-f123588d3c4b" xsi:nil="true"/>
    <Has_Teacher_Only_SectionGroup xmlns="3a71c080-af56-4e1b-8ebb-f123588d3c4b" xsi:nil="true"/>
    <NotebookType xmlns="3a71c080-af56-4e1b-8ebb-f123588d3c4b" xsi:nil="true"/>
    <Students xmlns="3a71c080-af56-4e1b-8ebb-f123588d3c4b">
      <UserInfo>
        <DisplayName/>
        <AccountId xsi:nil="true"/>
        <AccountType/>
      </UserInfo>
    </Students>
    <DefaultSectionNames xmlns="3a71c080-af56-4e1b-8ebb-f123588d3c4b" xsi:nil="true"/>
    <Is_Collaboration_Space_Locked xmlns="3a71c080-af56-4e1b-8ebb-f123588d3c4b" xsi:nil="true"/>
    <Teams_Channel_Section_Location xmlns="3a71c080-af56-4e1b-8ebb-f123588d3c4b" xsi:nil="true"/>
    <CultureName xmlns="3a71c080-af56-4e1b-8ebb-f123588d3c4b" xsi:nil="true"/>
    <Owner xmlns="3a71c080-af56-4e1b-8ebb-f123588d3c4b">
      <UserInfo>
        <DisplayName/>
        <AccountId xsi:nil="true"/>
        <AccountType/>
      </UserInfo>
    </Owner>
    <Invited_Teachers xmlns="3a71c080-af56-4e1b-8ebb-f123588d3c4b" xsi:nil="true"/>
    <Invited_Students xmlns="3a71c080-af56-4e1b-8ebb-f123588d3c4b" xsi:nil="true"/>
    <Math_Settings xmlns="3a71c080-af56-4e1b-8ebb-f123588d3c4b" xsi:nil="true"/>
    <Teachers xmlns="3a71c080-af56-4e1b-8ebb-f123588d3c4b">
      <UserInfo>
        <DisplayName/>
        <AccountId xsi:nil="true"/>
        <AccountType/>
      </UserInfo>
    </Teachers>
    <Distribution_Groups xmlns="3a71c080-af56-4e1b-8ebb-f123588d3c4b" xsi:nil="true"/>
    <TeamsChannelId xmlns="3a71c080-af56-4e1b-8ebb-f123588d3c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924E744E43448A4D0374F25DFF338" ma:contentTypeVersion="42" ma:contentTypeDescription="Create a new document." ma:contentTypeScope="" ma:versionID="4abedacd2a983189b9751681ba97a569">
  <xsd:schema xmlns:xsd="http://www.w3.org/2001/XMLSchema" xmlns:xs="http://www.w3.org/2001/XMLSchema" xmlns:p="http://schemas.microsoft.com/office/2006/metadata/properties" xmlns:ns2="0709f94c-a8da-4afd-999b-298dd36d59d9" xmlns:ns3="3a71c080-af56-4e1b-8ebb-f123588d3c4b" targetNamespace="http://schemas.microsoft.com/office/2006/metadata/properties" ma:root="true" ma:fieldsID="b262c289b233970eba1a6099ce08ed69" ns2:_="" ns3:_="">
    <xsd:import namespace="0709f94c-a8da-4afd-999b-298dd36d59d9"/>
    <xsd:import namespace="3a71c080-af56-4e1b-8ebb-f123588d3c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9f94c-a8da-4afd-999b-298dd36d59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45" nillable="true" ma:displayName="Taxonomy Catch All Column" ma:hidden="true" ma:list="{be4fa731-0f35-48b9-beee-dacbd949dcc8}" ma:internalName="TaxCatchAll" ma:showField="CatchAllData" ma:web="0709f94c-a8da-4afd-999b-298dd36d5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1c080-af56-4e1b-8ebb-f123588d3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4" nillable="true" ma:taxonomy="true" ma:internalName="lcf76f155ced4ddcb4097134ff3c332f" ma:taxonomyFieldName="MediaServiceImageTags" ma:displayName="Image Tags" ma:readOnly="false" ma:fieldId="{5cf76f15-5ced-4ddc-b409-7134ff3c332f}" ma:taxonomyMulti="true" ma:sspId="ea0a805e-4de0-4ad0-bc39-d68b78b3bd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D97AF3-310A-4DBA-AAE4-E94EC92F74FE}">
  <ds:schemaRefs>
    <ds:schemaRef ds:uri="http://www.w3.org/XML/1998/namespace"/>
    <ds:schemaRef ds:uri="0709f94c-a8da-4afd-999b-298dd36d59d9"/>
    <ds:schemaRef ds:uri="http://purl.org/dc/terms/"/>
    <ds:schemaRef ds:uri="http://purl.org/dc/elements/1.1/"/>
    <ds:schemaRef ds:uri="3a71c080-af56-4e1b-8ebb-f123588d3c4b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E74656F-EA59-4A33-88EB-201D4369D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9f94c-a8da-4afd-999b-298dd36d59d9"/>
    <ds:schemaRef ds:uri="3a71c080-af56-4e1b-8ebb-f123588d3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1080</Words>
  <Application>Microsoft Office PowerPoint</Application>
  <PresentationFormat>Widescreen</PresentationFormat>
  <Paragraphs>142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Poppins</vt:lpstr>
      <vt:lpstr>Symbol</vt:lpstr>
      <vt:lpstr>Times New Roman</vt:lpstr>
      <vt:lpstr>Wingdings</vt:lpstr>
      <vt:lpstr>Office Theme</vt:lpstr>
      <vt:lpstr>Year 10 Careers Education and Guidance</vt:lpstr>
      <vt:lpstr>Comprehensive Careers Education Programme</vt:lpstr>
      <vt:lpstr>Why Careers Education Matters in Year 10</vt:lpstr>
      <vt:lpstr>Careers Programme in Year 10</vt:lpstr>
      <vt:lpstr>PowerPoint Presentation</vt:lpstr>
      <vt:lpstr>Linking Learning to Careers</vt:lpstr>
      <vt:lpstr>Supporting Pupils at Home</vt:lpstr>
      <vt:lpstr>Preparing for the Future</vt:lpstr>
      <vt:lpstr>Parental Involvement</vt:lpstr>
      <vt:lpstr>Next Steps</vt:lpstr>
      <vt:lpstr>Workplace Experience</vt:lpstr>
      <vt:lpstr>PowerPoint Presentation</vt:lpstr>
      <vt:lpstr>Who can I speak to regarding careers, education &amp; guidance?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LGBTQIA+ Pride Month</dc:title>
  <dc:subject/>
  <dc:creator>Mr J Hooton</dc:creator>
  <cp:keywords/>
  <dc:description/>
  <cp:lastModifiedBy>Mrs R Paul</cp:lastModifiedBy>
  <cp:revision>7</cp:revision>
  <cp:lastPrinted>2024-09-02T07:21:22Z</cp:lastPrinted>
  <dcterms:created xsi:type="dcterms:W3CDTF">2024-09-01T20:56:29Z</dcterms:created>
  <dcterms:modified xsi:type="dcterms:W3CDTF">2025-10-24T10:51:22Z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0x010100E48924E744E43448A4D0374F25DFF338</vt:lpwstr>
  </property>
  <property fmtid="{D5CDD505-2E9C-101B-9397-08002B2CF9AE}" pid="3" name="MediaServiceImageTags">
    <vt:lpwstr/>
  </property>
</Properties>
</file>