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674CC-B3F3-EC06-0FC7-7A7112D48A1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9C052-B311-8526-F24D-3167010C513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42F72-6307-1788-F75E-77BC8F77160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3DAC4-E4F9-40AF-8152-8C26F2B50045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E5107-F8AE-5F07-2611-FAC9F93252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F0D4-9CFC-200E-6D65-EF7C237A01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FB194E-3E07-4AA1-91BE-DB9B76F6185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91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B76C-3C4F-8070-B05A-12B857EB7C5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A8AC9F-AA30-9044-09A0-057D1861E4E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602C0-79F8-9906-5484-5F409BFDA5A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1A07B4-1D66-4D5E-8595-D36B6627CE9A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96146-7328-9FC3-CA0B-63C8643FCE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139598-D941-7647-D6B5-843CBC9648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3768B8-2EB3-4B8F-B418-7CEB8578C9C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916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4FB1C8-A7AB-44B4-5F90-D81DA35E476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D24CB-D6DB-2120-FD7A-E467DACD0DB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EB3E4-8122-37DE-EB65-A906BC5BEA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242362-5113-4BA3-8446-F18106F948A0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8D950-9EAF-C596-ABC5-0358DF9918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2A2DA-6F24-3FDE-E94F-131CEDA2D0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0F36D7-D6BA-4492-AE8E-4B9D9CC0C79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24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E65BB-66DC-2E77-89CE-7E82612172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92B38-17B5-99B0-D59E-4353FDCE36D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4D9D2-DF27-CDAD-2D7D-84FDD98A01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2151FE-2599-4CA5-A7F9-4A7ACA13EE39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1C1FE-7AAA-9595-DA9C-D7CA7B015D1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82A51-A240-AF94-92EA-1385C726F5D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4693BF-351B-4539-AFD6-68AAB63F82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0984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4193-BAB3-8D13-CD9F-947975C272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E33F3-ED8B-0685-306F-A360E7B7302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3F1C6-67B1-5B7E-FD36-40B4FC92EF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B83435-5692-4090-A62F-10BFDDAF0E04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3947F-ACCF-87D4-C0D0-6DC7B0BFAD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C35CE-D0DF-34CB-27EA-6765AE32F2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A80214-8DB2-42CC-95A1-6586E9316FB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38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8B93-4746-C296-2BC1-9637FA0E7FC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198A8-C63F-3376-A6E1-502167A1645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E27703-371C-3BE1-84D4-5CE4CAD5F6B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626EA-AFA3-665D-2ACA-9A5FF761CD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9BA1B0-C061-42A5-BE71-3FC6320E05D4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5F5DC-CB8A-6CF7-43CA-29E64217E55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65CF5-BD3A-6321-146F-96FAEA4937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874C824-B513-4E52-A1D6-860A0739851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65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AD70B-6B1E-0889-1FF5-F5C16BF395A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2EE73-B437-6540-E360-36C55B87C1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27BD6-5599-390A-26F8-38968F481EE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F1E1D9-6332-1AAA-8CE4-A4F44ADCEDBC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BCE2E-AF6E-2EBB-FA46-79F14AC068B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9F2FE1-078B-B094-C543-C7B18AF270C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F0C3BB-470E-4CA7-BE10-0A3CF8C42488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703960-E24B-09F4-7727-70EC7098AD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37257-F59D-DD87-04C2-BB79FEEDDA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01C27C-45D7-4C07-A564-2DE8704A355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47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E93BC-12A6-7F01-32AE-BC6E7D0EBB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390724-8509-FBBB-8884-2A0ABC4FEF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F728DF-AB25-4E12-A0F9-88A57827467D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68D58-ED15-4940-A6E9-833D2195C07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8591C-5559-CDC4-1410-16DF5E7ED6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6B176C-9613-4261-B556-1431C7444E2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4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06F57-8303-EF48-D0E9-BEB7E29A407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18EECA-7E7C-49F7-86C7-0D8E318C76BE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F2B62E-E51D-915C-017F-1853FFDF303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6297B-9036-479C-DE3F-8901A82A23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820E1D-A614-4CC1-B138-7E2097B758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21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0F4C9-8BE2-7D47-B721-A6E2F12E1D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10F06-DD35-6B7F-6988-0F7B8EC0877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2877D-4162-C181-EA38-14C05070A8A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6E2008-F9FC-5E09-79D5-E509F1C0C2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812E65-BC3D-47AE-88FE-D13CF88A9D95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11363-900F-46E2-F2CA-10651713126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DB71A-3C1B-7697-9F9E-B68EDFF257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482ACE-E9A3-4E61-B193-80929AC1479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6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894BB-80B0-EC54-5981-FADF2008EA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A2EA21-8D5B-25DA-3D4F-8CF0E4F46DA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76CBBB-2B26-7CFF-2ED4-0730519E64D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45FBF-A42F-D004-EB15-0DCE2EB2C2A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3B5515-EEE0-4A1A-A308-66C85A4D5B0F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F51EB-DFB5-6D71-2876-4FB9D77DF4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B31D7-CAF2-0273-43AF-76B4D0214E2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6B9DF9-2295-49E6-97DC-8595064BF6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10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6C024-D575-C25A-5D86-36C13DC5B0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FD6D3-AEAB-75CA-384A-6B97EE2720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F0F05-55A1-EE2B-032E-7BBD6595EBCE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92C3D85-04B3-4F1D-95B8-8CFEC359872C}" type="datetime1">
              <a:rPr lang="en-GB"/>
              <a:pPr lvl="0"/>
              <a:t>23/04/2024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E5814-B762-F831-F246-F0D522A9284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B35D-9AC2-D3B4-5ACB-F17545935E1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AF6287F-BBF4-4551-8B1D-0C804A47C4B4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EF61EF79-9298-89EB-FA06-BEA1FD6E5D5A}"/>
              </a:ext>
            </a:extLst>
          </p:cNvPr>
          <p:cNvSpPr/>
          <p:nvPr/>
        </p:nvSpPr>
        <p:spPr>
          <a:xfrm>
            <a:off x="426723" y="139702"/>
            <a:ext cx="3403597" cy="1424936"/>
          </a:xfrm>
          <a:custGeom>
            <a:avLst>
              <a:gd name="f0" fmla="val 3600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 w="12701" cap="flat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52B564-0404-CE8E-17F5-D7407AD8A2C5}"/>
              </a:ext>
            </a:extLst>
          </p:cNvPr>
          <p:cNvSpPr/>
          <p:nvPr/>
        </p:nvSpPr>
        <p:spPr>
          <a:xfrm>
            <a:off x="8585201" y="139702"/>
            <a:ext cx="3403597" cy="6718297"/>
          </a:xfrm>
          <a:prstGeom prst="rect">
            <a:avLst/>
          </a:prstGeom>
          <a:solidFill>
            <a:srgbClr val="FFFFFF"/>
          </a:solidFill>
          <a:ln w="12701" cap="flat">
            <a:solidFill>
              <a:srgbClr val="70AD47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EAE095-88B3-0027-73EB-8DB3365EB313}"/>
              </a:ext>
            </a:extLst>
          </p:cNvPr>
          <p:cNvSpPr txBox="1"/>
          <p:nvPr/>
        </p:nvSpPr>
        <p:spPr>
          <a:xfrm>
            <a:off x="508004" y="0"/>
            <a:ext cx="3200400" cy="120033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Year 7 Knowledge Organiser:  The Greeks and A Mid-Summer Night’s Dream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32A170-05CD-2C73-594E-425D7756E795}"/>
              </a:ext>
            </a:extLst>
          </p:cNvPr>
          <p:cNvSpPr txBox="1"/>
          <p:nvPr/>
        </p:nvSpPr>
        <p:spPr>
          <a:xfrm>
            <a:off x="8585201" y="139702"/>
            <a:ext cx="3403597" cy="701730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sng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Greek Theatre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Ancient Greece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:  around 1500 BC to 300 BC 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Theatre: 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a building or outdoor area in which plays and other 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   dramatic performances are given  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Dionysus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: the Greek god of wine and pleasure​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Rites: 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a religious or other solemn and serious act​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Tragedy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: a play dealing with tragic events and having an unhappy 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   ending, especially one concerning the downfall of the main​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   character​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Comedy:  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a play characterised by its humorous tone ​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Myths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  <a:t>: a traditional story, especially one concerning the early history of a people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A2F16CA7-DDC7-8859-D149-7EC2DB4E420E}"/>
              </a:ext>
            </a:extLst>
          </p:cNvPr>
          <p:cNvSpPr txBox="1"/>
          <p:nvPr/>
        </p:nvSpPr>
        <p:spPr>
          <a:xfrm>
            <a:off x="4185922" y="48262"/>
            <a:ext cx="4277362" cy="70480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Ancient Greek Theatre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​</a:t>
            </a: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egoe U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In Ancient Greece, the theatre was a very important aspect of society. Crowds of</a:t>
            </a: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15,000 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people would gather to see a play. 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​</a:t>
            </a: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egoe U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Theatre was so important to the ancient Greeks that </a:t>
            </a: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prisoners would be released from jail temporarily so they could attend. 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Every town had at least one theatre. The ancient Greeks held </a:t>
            </a: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drama competitions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with winners for playwriting and performing. These competitions were not only held in their own towns, but also in competition with other towns. ​</a:t>
            </a:r>
            <a:endParaRPr lang="en-AU" sz="1400" b="0" i="0" u="none" strike="noStrike" kern="1200" cap="none" spc="0" baseline="0">
              <a:solidFill>
                <a:srgbClr val="000000"/>
              </a:solidFill>
              <a:uFillTx/>
              <a:latin typeface="Segoe U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Large outdoor theatres were</a:t>
            </a: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built on hillsides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to accommodate the large number of people that attended. 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14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Theatres were built on hillsides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because it allowed the audience to see what was going on in the orchestra pit - the stage area.  </a:t>
            </a:r>
            <a:r>
              <a:rPr lang="en-US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​</a:t>
            </a:r>
            <a:endParaRPr lang="en-US" sz="1400" b="0" i="0" u="none" strike="noStrike" kern="1200" cap="none" spc="0" baseline="0">
              <a:solidFill>
                <a:srgbClr val="000000"/>
              </a:solidFill>
              <a:uFillTx/>
              <a:latin typeface="Segoe U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The entire seating section was called the </a:t>
            </a: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Theatron,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which is the origin of our word </a:t>
            </a:r>
            <a:r>
              <a:rPr lang="en-AU" sz="1400" b="0" i="1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theatre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. ​</a:t>
            </a:r>
            <a:endParaRPr lang="en-AU" sz="1400" b="0" i="0" u="none" strike="noStrike" kern="1200" cap="none" spc="0" baseline="0">
              <a:solidFill>
                <a:srgbClr val="000000"/>
              </a:solidFill>
              <a:uFillTx/>
              <a:latin typeface="Segoe U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Part of the reason plays were so important is that </a:t>
            </a: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originally plays were performed to honour the God Dionysus.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However, over time, many different gods got in the act especially the 12 Olympians - the major gods of ancient Greece. The Greeks were always weaving the gods into their theatre stories. ​</a:t>
            </a:r>
            <a:endParaRPr lang="en-AU" sz="1400" b="0" i="0" u="none" strike="noStrike" kern="1200" cap="none" spc="0" baseline="0">
              <a:solidFill>
                <a:srgbClr val="000000"/>
              </a:solidFill>
              <a:uFillTx/>
              <a:latin typeface="Segoe U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AU" sz="14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Sophocles</a:t>
            </a:r>
            <a:r>
              <a:rPr lang="en-AU" sz="1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</a:rPr>
              <a:t> was the most famous ancient Greek playwright. He wrote 120 plays. However, there were many Greek playwrights because plays were so popular. </a:t>
            </a:r>
            <a:endParaRPr lang="en-AU" sz="1400" b="0" i="0" u="none" strike="noStrike" kern="1200" cap="none" spc="0" baseline="0">
              <a:solidFill>
                <a:srgbClr val="000000"/>
              </a:solidFill>
              <a:uFillTx/>
              <a:latin typeface="Segoe U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AU" sz="1400" b="0" i="0" u="none" strike="noStrike" kern="1200" cap="none" spc="0" baseline="0">
              <a:solidFill>
                <a:srgbClr val="000000"/>
              </a:solidFill>
              <a:uFillTx/>
              <a:latin typeface="Segoe U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E109F5A3-8654-9165-9ED9-E7B5BCFDFD61}"/>
              </a:ext>
            </a:extLst>
          </p:cNvPr>
          <p:cNvSpPr txBox="1"/>
          <p:nvPr/>
        </p:nvSpPr>
        <p:spPr>
          <a:xfrm>
            <a:off x="467358" y="1704341"/>
            <a:ext cx="3362962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Learn the translations to these quotations closely</a:t>
            </a:r>
            <a:endParaRPr lang="en-GB" sz="18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95767CC3-6762-959A-0166-2A16F1475BD7}"/>
              </a:ext>
            </a:extLst>
          </p:cNvPr>
          <p:cNvGraphicFramePr>
            <a:graphicFrameLocks noGrp="1"/>
          </p:cNvGraphicFramePr>
          <p:nvPr/>
        </p:nvGraphicFramePr>
        <p:xfrm>
          <a:off x="208282" y="2468880"/>
          <a:ext cx="3977638" cy="393192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88819">
                  <a:extLst>
                    <a:ext uri="{9D8B030D-6E8A-4147-A177-3AD203B41FA5}">
                      <a16:colId xmlns:a16="http://schemas.microsoft.com/office/drawing/2014/main" val="2605422696"/>
                    </a:ext>
                  </a:extLst>
                </a:gridCol>
                <a:gridCol w="1988819">
                  <a:extLst>
                    <a:ext uri="{9D8B030D-6E8A-4147-A177-3AD203B41FA5}">
                      <a16:colId xmlns:a16="http://schemas.microsoft.com/office/drawing/2014/main" val="2927061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Quotation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/>
                        <a:t>Translation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329754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US" sz="1200"/>
                        <a:t>‘Either to die or to abjure forever the society of men’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You will either die or </a:t>
                      </a:r>
                      <a:r>
                        <a:rPr lang="en-US" sz="1200" b="1" kern="1200">
                          <a:solidFill>
                            <a:srgbClr val="000000"/>
                          </a:solidFill>
                          <a:latin typeface="Calibri"/>
                        </a:rPr>
                        <a:t>reject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 the company of men forever</a:t>
                      </a:r>
                      <a:endParaRPr lang="en-GB" sz="1200" kern="120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105339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US" sz="1200"/>
                        <a:t>‘This man hath betwitch’d the bosom of my child.’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200"/>
                        <a:t>‘This man has charmed the heart of my child.’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921150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‘Or, if thou follow me, do not believe/But I shall do thee mischief in the wood.’</a:t>
                      </a:r>
                      <a:endParaRPr lang="en-GB" sz="1200" kern="120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Or, if you follow me, you better believe that I will</a:t>
                      </a:r>
                      <a:r>
                        <a:rPr lang="en-US" sz="1200" b="1" kern="1200">
                          <a:solidFill>
                            <a:srgbClr val="000000"/>
                          </a:solidFill>
                          <a:latin typeface="Calibri"/>
                        </a:rPr>
                        <a:t> harm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 you in the woods.</a:t>
                      </a:r>
                      <a:endParaRPr lang="en-GB" sz="1200" kern="120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83454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lvl="0"/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‘O spite!  O hell!  I see you are all bent to set against me for your merriment.’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O </a:t>
                      </a:r>
                      <a:r>
                        <a:rPr lang="en-US" sz="1200" b="1" kern="1200">
                          <a:solidFill>
                            <a:srgbClr val="000000"/>
                          </a:solidFill>
                          <a:latin typeface="Calibri"/>
                        </a:rPr>
                        <a:t>hate!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  O hell!  I see that you are all </a:t>
                      </a:r>
                      <a:r>
                        <a:rPr lang="en-US" sz="1200" b="1" kern="1200">
                          <a:solidFill>
                            <a:srgbClr val="000000"/>
                          </a:solidFill>
                          <a:latin typeface="Calibri"/>
                        </a:rPr>
                        <a:t>determined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 to be against and against my</a:t>
                      </a:r>
                      <a:r>
                        <a:rPr lang="en-US" sz="1200" b="1" kern="1200">
                          <a:solidFill>
                            <a:srgbClr val="000000"/>
                          </a:solidFill>
                          <a:latin typeface="Calibri"/>
                        </a:rPr>
                        <a:t> fun</a:t>
                      </a:r>
                      <a:endParaRPr lang="en-GB" sz="1200" kern="120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086592"/>
                  </a:ext>
                </a:extLst>
              </a:tr>
              <a:tr h="370844"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 ‘Full of vexation come I, with complaint against my child…’</a:t>
                      </a:r>
                      <a:endParaRPr lang="en-GB" sz="1200" kern="120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I am here full of </a:t>
                      </a:r>
                      <a:r>
                        <a:rPr lang="en-US" sz="1200" b="1" kern="1200">
                          <a:solidFill>
                            <a:srgbClr val="000000"/>
                          </a:solidFill>
                          <a:latin typeface="Calibri"/>
                        </a:rPr>
                        <a:t>anger</a:t>
                      </a:r>
                      <a:r>
                        <a:rPr lang="en-US" sz="1200" kern="1200">
                          <a:solidFill>
                            <a:srgbClr val="000000"/>
                          </a:solidFill>
                          <a:latin typeface="Calibri"/>
                        </a:rPr>
                        <a:t> as I have a complaint about my child.</a:t>
                      </a:r>
                      <a:endParaRPr lang="en-GB" sz="1200" kern="120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327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DB31CEC4D8774C8C64C2435AC74A06" ma:contentTypeVersion="21" ma:contentTypeDescription="Create a new document." ma:contentTypeScope="" ma:versionID="9afa27c0c5bf846b4251cbadff4d8659">
  <xsd:schema xmlns:xsd="http://www.w3.org/2001/XMLSchema" xmlns:xs="http://www.w3.org/2001/XMLSchema" xmlns:p="http://schemas.microsoft.com/office/2006/metadata/properties" xmlns:ns1="http://schemas.microsoft.com/sharepoint/v3" xmlns:ns2="59f809bc-3735-418c-bb6d-70663ffe1dd6" xmlns:ns3="81afe388-d35b-41c5-bef2-098c0c59e5e5" targetNamespace="http://schemas.microsoft.com/office/2006/metadata/properties" ma:root="true" ma:fieldsID="e418c85247962beb88691160221ba1fd" ns1:_="" ns2:_="" ns3:_="">
    <xsd:import namespace="http://schemas.microsoft.com/sharepoint/v3"/>
    <xsd:import namespace="59f809bc-3735-418c-bb6d-70663ffe1dd6"/>
    <xsd:import namespace="81afe388-d35b-41c5-bef2-098c0c59e5e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809bc-3735-418c-bb6d-70663ffe1d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4" nillable="true" ma:displayName="Taxonomy Catch All Column" ma:hidden="true" ma:list="{10a6854a-41b0-44b5-ba77-b6ca9ed5d347}" ma:internalName="TaxCatchAll" ma:showField="CatchAllData" ma:web="59f809bc-3735-418c-bb6d-70663ffe1d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afe388-d35b-41c5-bef2-098c0c59e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ea0a805e-4de0-4ad0-bc39-d68b78b3bd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59f809bc-3735-418c-bb6d-70663ffe1dd6" xsi:nil="true"/>
    <_ip_UnifiedCompliancePolicyProperties xmlns="http://schemas.microsoft.com/sharepoint/v3" xsi:nil="true"/>
    <lcf76f155ced4ddcb4097134ff3c332f xmlns="81afe388-d35b-41c5-bef2-098c0c59e5e5">
      <Terms xmlns="http://schemas.microsoft.com/office/infopath/2007/PartnerControls"/>
    </lcf76f155ced4ddcb4097134ff3c332f>
    <LastSharedByUser xmlns="59f809bc-3735-418c-bb6d-70663ffe1dd6" xsi:nil="true"/>
    <SharedWithUsers xmlns="59f809bc-3735-418c-bb6d-70663ffe1dd6">
      <UserInfo>
        <DisplayName/>
        <AccountId xsi:nil="true"/>
        <AccountType/>
      </UserInfo>
    </SharedWithUsers>
    <MediaLengthInSeconds xmlns="81afe388-d35b-41c5-bef2-098c0c59e5e5" xsi:nil="true"/>
    <LastSharedByTime xmlns="59f809bc-3735-418c-bb6d-70663ffe1dd6" xsi:nil="true"/>
  </documentManagement>
</p:properties>
</file>

<file path=customXml/itemProps1.xml><?xml version="1.0" encoding="utf-8"?>
<ds:datastoreItem xmlns:ds="http://schemas.openxmlformats.org/officeDocument/2006/customXml" ds:itemID="{0B0CA731-D096-46F4-B0E4-4B42E8C6ACCB}"/>
</file>

<file path=customXml/itemProps2.xml><?xml version="1.0" encoding="utf-8"?>
<ds:datastoreItem xmlns:ds="http://schemas.openxmlformats.org/officeDocument/2006/customXml" ds:itemID="{6691A983-D18D-42E2-9A3A-92A82FE23CCE}"/>
</file>

<file path=customXml/itemProps3.xml><?xml version="1.0" encoding="utf-8"?>
<ds:datastoreItem xmlns:ds="http://schemas.openxmlformats.org/officeDocument/2006/customXml" ds:itemID="{15485BF4-AB58-4C9A-B38F-02F29EAE1AE9}"/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521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Mrs L McLoughlin</dc:creator>
  <cp:lastModifiedBy>Mr J Hooton</cp:lastModifiedBy>
  <cp:revision>1</cp:revision>
  <dcterms:created xsi:type="dcterms:W3CDTF">2023-12-19T15:10:08Z</dcterms:created>
  <dcterms:modified xsi:type="dcterms:W3CDTF">2024-04-23T10:38:04Z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0x010100A6DB31CEC4D8774C8C64C2435AC74A06</vt:lpwstr>
  </property>
  <property fmtid="{D5CDD505-2E9C-101B-9397-08002B2CF9AE}" pid="3" name="Order">
    <vt:r8>21797000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