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0" r:id="rId6"/>
    <p:sldId id="607" r:id="rId7"/>
    <p:sldId id="277" r:id="rId8"/>
    <p:sldId id="606" r:id="rId9"/>
    <p:sldId id="299" r:id="rId10"/>
    <p:sldId id="280" r:id="rId11"/>
    <p:sldId id="609" r:id="rId12"/>
    <p:sldId id="608" r:id="rId13"/>
    <p:sldId id="603" r:id="rId14"/>
    <p:sldId id="315" r:id="rId15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C18"/>
    <a:srgbClr val="297C2A"/>
    <a:srgbClr val="215D30"/>
    <a:srgbClr val="CFA918"/>
    <a:srgbClr val="DC302D"/>
    <a:srgbClr val="FF2625"/>
    <a:srgbClr val="D6D734"/>
    <a:srgbClr val="D42F2B"/>
    <a:srgbClr val="FE4387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2AF94-0B35-4DD2-9D91-A4EA35571E9C}" v="12" dt="2025-09-23T15:00:44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92768" autoAdjust="0"/>
  </p:normalViewPr>
  <p:slideViewPr>
    <p:cSldViewPr snapToGrid="0">
      <p:cViewPr varScale="1">
        <p:scale>
          <a:sx n="63" d="100"/>
          <a:sy n="63" d="100"/>
        </p:scale>
        <p:origin x="32" y="3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77" d="100"/>
          <a:sy n="77" d="100"/>
        </p:scale>
        <p:origin x="408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R Paul" userId="c0248db4-9663-4535-be8d-d59fa0de42f5" providerId="ADAL" clId="{BBDF0D9F-9D90-4575-B1B7-CD49A66FA0FA}"/>
    <pc:docChg chg="custSel addSld delSld modSld">
      <pc:chgData name="Mrs R Paul" userId="c0248db4-9663-4535-be8d-d59fa0de42f5" providerId="ADAL" clId="{BBDF0D9F-9D90-4575-B1B7-CD49A66FA0FA}" dt="2025-10-07T07:17:40.695" v="408" actId="1076"/>
      <pc:docMkLst>
        <pc:docMk/>
      </pc:docMkLst>
      <pc:sldChg chg="modSp mod">
        <pc:chgData name="Mrs R Paul" userId="c0248db4-9663-4535-be8d-d59fa0de42f5" providerId="ADAL" clId="{BBDF0D9F-9D90-4575-B1B7-CD49A66FA0FA}" dt="2025-09-23T12:03:25.117" v="395" actId="20577"/>
        <pc:sldMkLst>
          <pc:docMk/>
          <pc:sldMk cId="414194589" sldId="256"/>
        </pc:sldMkLst>
        <pc:spChg chg="mod">
          <ac:chgData name="Mrs R Paul" userId="c0248db4-9663-4535-be8d-d59fa0de42f5" providerId="ADAL" clId="{BBDF0D9F-9D90-4575-B1B7-CD49A66FA0FA}" dt="2025-09-23T12:03:25.117" v="395" actId="20577"/>
          <ac:spMkLst>
            <pc:docMk/>
            <pc:sldMk cId="414194589" sldId="256"/>
            <ac:spMk id="2" creationId="{19AACC6C-FFFC-2B4D-CF41-6E45DB50571C}"/>
          </ac:spMkLst>
        </pc:spChg>
        <pc:spChg chg="mod">
          <ac:chgData name="Mrs R Paul" userId="c0248db4-9663-4535-be8d-d59fa0de42f5" providerId="ADAL" clId="{BBDF0D9F-9D90-4575-B1B7-CD49A66FA0FA}" dt="2025-09-23T11:39:44.747" v="1" actId="20577"/>
          <ac:spMkLst>
            <pc:docMk/>
            <pc:sldMk cId="414194589" sldId="256"/>
            <ac:spMk id="13" creationId="{82837B63-9038-C030-A125-A9430A5B5072}"/>
          </ac:spMkLst>
        </pc:spChg>
      </pc:sldChg>
      <pc:sldChg chg="modSp mod">
        <pc:chgData name="Mrs R Paul" userId="c0248db4-9663-4535-be8d-d59fa0de42f5" providerId="ADAL" clId="{BBDF0D9F-9D90-4575-B1B7-CD49A66FA0FA}" dt="2025-09-23T12:02:12.889" v="358" actId="27107"/>
        <pc:sldMkLst>
          <pc:docMk/>
          <pc:sldMk cId="2165697819" sldId="277"/>
        </pc:sldMkLst>
        <pc:spChg chg="mod">
          <ac:chgData name="Mrs R Paul" userId="c0248db4-9663-4535-be8d-d59fa0de42f5" providerId="ADAL" clId="{BBDF0D9F-9D90-4575-B1B7-CD49A66FA0FA}" dt="2025-09-23T12:01:58.044" v="356" actId="1076"/>
          <ac:spMkLst>
            <pc:docMk/>
            <pc:sldMk cId="2165697819" sldId="277"/>
            <ac:spMk id="4" creationId="{3DBC15E2-978D-B72B-98D0-BFF35D31B2D6}"/>
          </ac:spMkLst>
        </pc:spChg>
        <pc:spChg chg="mod">
          <ac:chgData name="Mrs R Paul" userId="c0248db4-9663-4535-be8d-d59fa0de42f5" providerId="ADAL" clId="{BBDF0D9F-9D90-4575-B1B7-CD49A66FA0FA}" dt="2025-09-23T12:02:12.889" v="358" actId="27107"/>
          <ac:spMkLst>
            <pc:docMk/>
            <pc:sldMk cId="2165697819" sldId="277"/>
            <ac:spMk id="8" creationId="{54B6EBF3-012E-B532-B09C-E2594C79024E}"/>
          </ac:spMkLst>
        </pc:spChg>
      </pc:sldChg>
      <pc:sldChg chg="modSp mod">
        <pc:chgData name="Mrs R Paul" userId="c0248db4-9663-4535-be8d-d59fa0de42f5" providerId="ADAL" clId="{BBDF0D9F-9D90-4575-B1B7-CD49A66FA0FA}" dt="2025-09-23T12:02:22.265" v="359" actId="207"/>
        <pc:sldMkLst>
          <pc:docMk/>
          <pc:sldMk cId="1641869904" sldId="280"/>
        </pc:sldMkLst>
        <pc:spChg chg="mod">
          <ac:chgData name="Mrs R Paul" userId="c0248db4-9663-4535-be8d-d59fa0de42f5" providerId="ADAL" clId="{BBDF0D9F-9D90-4575-B1B7-CD49A66FA0FA}" dt="2025-09-23T12:02:22.265" v="359" actId="207"/>
          <ac:spMkLst>
            <pc:docMk/>
            <pc:sldMk cId="1641869904" sldId="280"/>
            <ac:spMk id="4" creationId="{37E2630C-AADB-5F63-5946-EDD2B609C46C}"/>
          </ac:spMkLst>
        </pc:spChg>
      </pc:sldChg>
      <pc:sldChg chg="modSp mod">
        <pc:chgData name="Mrs R Paul" userId="c0248db4-9663-4535-be8d-d59fa0de42f5" providerId="ADAL" clId="{BBDF0D9F-9D90-4575-B1B7-CD49A66FA0FA}" dt="2025-09-23T11:56:49.686" v="244" actId="1076"/>
        <pc:sldMkLst>
          <pc:docMk/>
          <pc:sldMk cId="121544093" sldId="310"/>
        </pc:sldMkLst>
        <pc:spChg chg="mod">
          <ac:chgData name="Mrs R Paul" userId="c0248db4-9663-4535-be8d-d59fa0de42f5" providerId="ADAL" clId="{BBDF0D9F-9D90-4575-B1B7-CD49A66FA0FA}" dt="2025-09-23T11:56:49.686" v="244" actId="1076"/>
          <ac:spMkLst>
            <pc:docMk/>
            <pc:sldMk cId="121544093" sldId="310"/>
            <ac:spMk id="8" creationId="{B96969CF-396C-34AA-9E6A-5FC54DCCA9F4}"/>
          </ac:spMkLst>
        </pc:spChg>
      </pc:sldChg>
      <pc:sldChg chg="addSp delSp modSp del mod">
        <pc:chgData name="Mrs R Paul" userId="c0248db4-9663-4535-be8d-d59fa0de42f5" providerId="ADAL" clId="{BBDF0D9F-9D90-4575-B1B7-CD49A66FA0FA}" dt="2025-09-23T11:51:56.962" v="167" actId="47"/>
        <pc:sldMkLst>
          <pc:docMk/>
          <pc:sldMk cId="4257493717" sldId="313"/>
        </pc:sldMkLst>
      </pc:sldChg>
      <pc:sldChg chg="modSp add del mod">
        <pc:chgData name="Mrs R Paul" userId="c0248db4-9663-4535-be8d-d59fa0de42f5" providerId="ADAL" clId="{BBDF0D9F-9D90-4575-B1B7-CD49A66FA0FA}" dt="2025-10-07T07:17:40.695" v="408" actId="1076"/>
        <pc:sldMkLst>
          <pc:docMk/>
          <pc:sldMk cId="3655666638" sldId="315"/>
        </pc:sldMkLst>
        <pc:spChg chg="mod">
          <ac:chgData name="Mrs R Paul" userId="c0248db4-9663-4535-be8d-d59fa0de42f5" providerId="ADAL" clId="{BBDF0D9F-9D90-4575-B1B7-CD49A66FA0FA}" dt="2025-09-23T12:03:10.349" v="390" actId="1076"/>
          <ac:spMkLst>
            <pc:docMk/>
            <pc:sldMk cId="3655666638" sldId="315"/>
            <ac:spMk id="3" creationId="{7660CF1F-A095-EC6B-D467-9C8899912DF9}"/>
          </ac:spMkLst>
        </pc:spChg>
        <pc:spChg chg="mod">
          <ac:chgData name="Mrs R Paul" userId="c0248db4-9663-4535-be8d-d59fa0de42f5" providerId="ADAL" clId="{BBDF0D9F-9D90-4575-B1B7-CD49A66FA0FA}" dt="2025-10-07T07:17:40.695" v="408" actId="1076"/>
          <ac:spMkLst>
            <pc:docMk/>
            <pc:sldMk cId="3655666638" sldId="315"/>
            <ac:spMk id="6" creationId="{29B81AE5-65F0-F536-057D-2E06F751EF54}"/>
          </ac:spMkLst>
        </pc:spChg>
      </pc:sldChg>
      <pc:sldChg chg="modSp mod">
        <pc:chgData name="Mrs R Paul" userId="c0248db4-9663-4535-be8d-d59fa0de42f5" providerId="ADAL" clId="{BBDF0D9F-9D90-4575-B1B7-CD49A66FA0FA}" dt="2025-09-23T12:02:53.498" v="388" actId="20577"/>
        <pc:sldMkLst>
          <pc:docMk/>
          <pc:sldMk cId="2588923162" sldId="603"/>
        </pc:sldMkLst>
        <pc:spChg chg="mod">
          <ac:chgData name="Mrs R Paul" userId="c0248db4-9663-4535-be8d-d59fa0de42f5" providerId="ADAL" clId="{BBDF0D9F-9D90-4575-B1B7-CD49A66FA0FA}" dt="2025-09-23T12:02:53.498" v="388" actId="20577"/>
          <ac:spMkLst>
            <pc:docMk/>
            <pc:sldMk cId="2588923162" sldId="603"/>
            <ac:spMk id="10" creationId="{956CB394-3EE4-A082-268E-B99EB8402F40}"/>
          </ac:spMkLst>
        </pc:spChg>
      </pc:sldChg>
      <pc:sldChg chg="addSp modSp mod">
        <pc:chgData name="Mrs R Paul" userId="c0248db4-9663-4535-be8d-d59fa0de42f5" providerId="ADAL" clId="{BBDF0D9F-9D90-4575-B1B7-CD49A66FA0FA}" dt="2025-10-07T07:16:16.877" v="407" actId="20577"/>
        <pc:sldMkLst>
          <pc:docMk/>
          <pc:sldMk cId="2553720008" sldId="606"/>
        </pc:sldMkLst>
        <pc:spChg chg="mod">
          <ac:chgData name="Mrs R Paul" userId="c0248db4-9663-4535-be8d-d59fa0de42f5" providerId="ADAL" clId="{BBDF0D9F-9D90-4575-B1B7-CD49A66FA0FA}" dt="2025-09-23T11:59:06.969" v="289" actId="1076"/>
          <ac:spMkLst>
            <pc:docMk/>
            <pc:sldMk cId="2553720008" sldId="606"/>
            <ac:spMk id="2" creationId="{606DB63C-0EC0-7584-2B2C-1FCFB0E8EE46}"/>
          </ac:spMkLst>
        </pc:spChg>
        <pc:spChg chg="mod">
          <ac:chgData name="Mrs R Paul" userId="c0248db4-9663-4535-be8d-d59fa0de42f5" providerId="ADAL" clId="{BBDF0D9F-9D90-4575-B1B7-CD49A66FA0FA}" dt="2025-10-07T07:16:16.877" v="407" actId="20577"/>
          <ac:spMkLst>
            <pc:docMk/>
            <pc:sldMk cId="2553720008" sldId="606"/>
            <ac:spMk id="3" creationId="{7AF5AE58-2F76-E78C-F7D0-2B30F96E5063}"/>
          </ac:spMkLst>
        </pc:spChg>
      </pc:sldChg>
      <pc:sldChg chg="addSp delSp modSp mod">
        <pc:chgData name="Mrs R Paul" userId="c0248db4-9663-4535-be8d-d59fa0de42f5" providerId="ADAL" clId="{BBDF0D9F-9D90-4575-B1B7-CD49A66FA0FA}" dt="2025-10-07T07:16:02.059" v="406" actId="20577"/>
        <pc:sldMkLst>
          <pc:docMk/>
          <pc:sldMk cId="3585093130" sldId="607"/>
        </pc:sldMkLst>
        <pc:spChg chg="mod">
          <ac:chgData name="Mrs R Paul" userId="c0248db4-9663-4535-be8d-d59fa0de42f5" providerId="ADAL" clId="{BBDF0D9F-9D90-4575-B1B7-CD49A66FA0FA}" dt="2025-09-23T11:39:56.347" v="3" actId="20577"/>
          <ac:spMkLst>
            <pc:docMk/>
            <pc:sldMk cId="3585093130" sldId="607"/>
            <ac:spMk id="2" creationId="{9D46B34C-0A37-1AD1-5442-ABD10E0CE7D8}"/>
          </ac:spMkLst>
        </pc:spChg>
        <pc:spChg chg="add mod">
          <ac:chgData name="Mrs R Paul" userId="c0248db4-9663-4535-be8d-d59fa0de42f5" providerId="ADAL" clId="{BBDF0D9F-9D90-4575-B1B7-CD49A66FA0FA}" dt="2025-10-07T07:16:02.059" v="406" actId="20577"/>
          <ac:spMkLst>
            <pc:docMk/>
            <pc:sldMk cId="3585093130" sldId="607"/>
            <ac:spMk id="5" creationId="{BD20D159-FAEE-3D90-1254-49CA49BF9A7B}"/>
          </ac:spMkLst>
        </pc:spChg>
      </pc:sldChg>
      <pc:sldChg chg="addSp delSp modSp add mod">
        <pc:chgData name="Mrs R Paul" userId="c0248db4-9663-4535-be8d-d59fa0de42f5" providerId="ADAL" clId="{BBDF0D9F-9D90-4575-B1B7-CD49A66FA0FA}" dt="2025-09-23T11:51:39.982" v="166" actId="14100"/>
        <pc:sldMkLst>
          <pc:docMk/>
          <pc:sldMk cId="1236204537" sldId="609"/>
        </pc:sldMkLst>
        <pc:spChg chg="add mod">
          <ac:chgData name="Mrs R Paul" userId="c0248db4-9663-4535-be8d-d59fa0de42f5" providerId="ADAL" clId="{BBDF0D9F-9D90-4575-B1B7-CD49A66FA0FA}" dt="2025-09-23T11:51:07.084" v="156" actId="1076"/>
          <ac:spMkLst>
            <pc:docMk/>
            <pc:sldMk cId="1236204537" sldId="609"/>
            <ac:spMk id="6" creationId="{101ECBCE-3CF0-4F1D-65DB-F54180DD8F1E}"/>
          </ac:spMkLst>
        </pc:spChg>
        <pc:spChg chg="add mod">
          <ac:chgData name="Mrs R Paul" userId="c0248db4-9663-4535-be8d-d59fa0de42f5" providerId="ADAL" clId="{BBDF0D9F-9D90-4575-B1B7-CD49A66FA0FA}" dt="2025-09-23T11:51:39.982" v="166" actId="14100"/>
          <ac:spMkLst>
            <pc:docMk/>
            <pc:sldMk cId="1236204537" sldId="609"/>
            <ac:spMk id="8" creationId="{1A5521EC-8CEB-1FBB-BD2B-68B36C29EE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6931F4-18EE-5E24-86D3-1BC601FD4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09BE4-594E-7982-7559-0545DCCBF1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22C9-21B3-4CD2-A713-82B0BB6EB5DA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90558-7DDC-4539-F6D1-8E23F9A91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B970-4B0E-172E-35F7-E002F651A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AA81-D5E6-4902-9BB3-E63C59138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351" y="2090057"/>
            <a:ext cx="6220101" cy="7326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15D30"/>
                </a:solidFill>
                <a:latin typeface="Poppins" panose="00000500000000000000" pitchFamily="2" charset="0"/>
                <a:ea typeface="ADLaM Display" panose="020F0502020204030204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7566-02DA-F771-15D6-BC54C0F7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831" r="30121"/>
          <a:stretch/>
        </p:blipFill>
        <p:spPr>
          <a:xfrm rot="620961">
            <a:off x="-104732" y="3378977"/>
            <a:ext cx="12264905" cy="3246291"/>
          </a:xfrm>
          <a:prstGeom prst="rect">
            <a:avLst/>
          </a:prstGeom>
        </p:spPr>
      </p:pic>
      <p:pic>
        <p:nvPicPr>
          <p:cNvPr id="7" name="Picture 6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9867EEDE-EBE5-236C-6A2F-15CFD6A9C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8" y="99031"/>
            <a:ext cx="1632802" cy="182701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2779C-418F-D2C4-17EC-754DF50D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75" y="2822575"/>
            <a:ext cx="6219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883"/>
          <a:stretch/>
        </p:blipFill>
        <p:spPr>
          <a:xfrm rot="19752417">
            <a:off x="7499922" y="5267741"/>
            <a:ext cx="5894699" cy="189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909" r="49243"/>
          <a:stretch/>
        </p:blipFill>
        <p:spPr>
          <a:xfrm rot="3662348">
            <a:off x="-2217550" y="4620162"/>
            <a:ext cx="495687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13AF64-BE98-63C2-A1E5-3FF6F9BB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197"/>
          <a:stretch/>
        </p:blipFill>
        <p:spPr>
          <a:xfrm rot="18577807">
            <a:off x="-1326104" y="870083"/>
            <a:ext cx="11454429" cy="4505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628" r="5100" b="32795"/>
          <a:stretch/>
        </p:blipFill>
        <p:spPr>
          <a:xfrm rot="19752417">
            <a:off x="8338387" y="5014039"/>
            <a:ext cx="6990291" cy="127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610" t="5731" r="43843" b="4174"/>
          <a:stretch/>
        </p:blipFill>
        <p:spPr>
          <a:xfrm rot="930764">
            <a:off x="-493056" y="4529636"/>
            <a:ext cx="9175139" cy="1704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6F619-242A-24D7-2F98-36E398AFC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64" t="7953" r="14251" b="-8287"/>
          <a:stretch/>
        </p:blipFill>
        <p:spPr>
          <a:xfrm rot="724757">
            <a:off x="-3165032" y="-393542"/>
            <a:ext cx="15854698" cy="452034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8A8F38-BBEB-44C1-8C26-759D8503D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138" y="307975"/>
            <a:ext cx="3481387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8B212A-46E6-FBCA-0AC8-7133488FF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4513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1B8D0D-CF17-6D60-9D63-A5E582C6D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0238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BF4D80-DEA1-DF6F-06EA-6A017B46B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138" y="2795588"/>
            <a:ext cx="5811837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CF345-3090-131D-C048-8DD4E106A4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2795588"/>
            <a:ext cx="5791200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E7E586-4FC8-8EED-4E0E-D297BE5C7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79" r="3199"/>
          <a:stretch/>
        </p:blipFill>
        <p:spPr>
          <a:xfrm>
            <a:off x="-1" y="500856"/>
            <a:ext cx="12192001" cy="12943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3FDE8-6368-16CF-838D-C8E9DE6B3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" y="112713"/>
            <a:ext cx="11964988" cy="776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94C5C5-33FD-E31B-CDFC-DF0CD46FBF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725" y="1069974"/>
            <a:ext cx="5852126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A7B2C-3B9C-E94D-DBC1-DE3D58EC82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3985" y="1069975"/>
            <a:ext cx="6046728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8868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2DBA5-8831-8063-7B39-09A7A6E27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188208" y="-3188208"/>
            <a:ext cx="481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36D54-CBF7-368C-18A1-8FB219A22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6011" b="22222"/>
          <a:stretch/>
        </p:blipFill>
        <p:spPr>
          <a:xfrm rot="16200000">
            <a:off x="9284207" y="-2426207"/>
            <a:ext cx="481585" cy="533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FDA014-92A7-C257-0E83-6CBA55241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81013"/>
            <a:ext cx="12192000" cy="6376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65077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Swis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6FB0350-7B83-F76B-2159-DB180A64BA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97940" y="1196361"/>
            <a:ext cx="10310812" cy="51551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C6149-4719-5750-8ED0-49C3F01E4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840209">
            <a:off x="2993402" y="-5043868"/>
            <a:ext cx="6205198" cy="113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B498-474D-9CDC-5C86-3F479A461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16EB0676-141E-D9C4-4B80-C094C3DB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99902-DB46-FF87-AFC2-1976F83DC0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" y="-1"/>
            <a:ext cx="7638950" cy="61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2F15C-7445-E4A7-F454-8BD80EC2F2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8932" y="0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0343-D09E-4C18-064D-A81F2137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263A-FB3E-3671-90C8-1F31C8AE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63725"/>
            <a:ext cx="4941888" cy="48037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4D29F1-7A92-0787-F829-AE34D8BEF2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5663" y="1863725"/>
            <a:ext cx="5418137" cy="480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99F35-2648-1952-408B-39F537189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211106" y="3189694"/>
            <a:ext cx="6858002" cy="478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0E437-883A-5C6B-5272-263648DCA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710416" y="0"/>
            <a:ext cx="48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42F2B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D42F2B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71F1B-A756-7608-ED4B-C3618CEB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4F3170AF-C670-0194-BCE2-EF48F1363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81C82A-FB46-B305-3B8F-302F8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594" cy="481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EA2AAD-0915-5D33-8767-A398106CEA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287" y="211592"/>
            <a:ext cx="5124451" cy="6353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5BAA7-D289-79EA-95C3-FCBA75D5E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769" y="3798"/>
            <a:ext cx="5334462" cy="4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3EF65-2607-4FD8-C7EF-E1EE452588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2978" t="24282" r="43288" b="9286"/>
          <a:stretch/>
        </p:blipFill>
        <p:spPr>
          <a:xfrm rot="5400000">
            <a:off x="9282310" y="3948310"/>
            <a:ext cx="485380" cy="5333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3844B-944D-70CC-8BE0-74C1946B0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188208" y="3184410"/>
            <a:ext cx="481584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672A66-D8FA-9A2D-09E5-FD888C3504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86400" y="3021238"/>
            <a:ext cx="6564313" cy="34945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8ABBF-1B9A-8D4C-5D18-0AD2FF4CC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195263"/>
            <a:ext cx="6564313" cy="26955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565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3DE0FF-AA72-A6A2-B955-FEC08D1D9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6" y="1854953"/>
            <a:ext cx="13420924" cy="6228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61935-4232-C4DD-8128-7029033FB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4" y="-1514643"/>
            <a:ext cx="13552604" cy="6956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D5916F-0A91-3269-CACF-E3761D3F2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5" y="3391017"/>
            <a:ext cx="13234922" cy="6228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5B006-6725-57EB-C168-65BD41D38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3" y="255640"/>
            <a:ext cx="13552603" cy="6228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647B0-8B2E-2940-30E2-599A81599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0" y="-3013647"/>
            <a:ext cx="13420924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C791FD-AA51-44E5-CF14-C0C949E31E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0025" y="139700"/>
            <a:ext cx="4214813" cy="3038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EF6EA9-58BC-16C3-1A7E-EDE771D61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3" y="139700"/>
            <a:ext cx="3377346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278A8A-DC67-ABD5-6D53-1232153629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4588" y="139700"/>
            <a:ext cx="4035425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458AC-482B-D874-1165-55E56FCE4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00" y="3349625"/>
            <a:ext cx="3376612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1CA3C7-DAAF-3F06-7840-08F9443E1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4588" y="3349625"/>
            <a:ext cx="4035425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BDBE72-A166-477C-F49A-D439828BC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25" y="3349625"/>
            <a:ext cx="4138613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8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CAF4-11DD-9AC7-1F64-8044DE63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11198FD-1DEC-740E-9E0D-3B91E79AF51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889125"/>
            <a:ext cx="10515600" cy="4603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edit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D2101-2B8B-9495-01D6-D4AFE13F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10" r="23908"/>
          <a:stretch/>
        </p:blipFill>
        <p:spPr>
          <a:xfrm rot="16558109">
            <a:off x="-3140790" y="2916878"/>
            <a:ext cx="6949794" cy="9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T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959855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297C2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4999"/>
            <a:ext cx="9598550" cy="478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76A54-3A11-0740-281C-4833026F4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2189" y="3929815"/>
            <a:ext cx="5598361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i="1">
                <a:solidFill>
                  <a:srgbClr val="C00000"/>
                </a:solidFill>
              </a:defRPr>
            </a:lvl1pPr>
            <a:lvl2pPr algn="r">
              <a:defRPr sz="1600" i="0"/>
            </a:lvl2pPr>
            <a:lvl3pPr algn="r">
              <a:defRPr sz="1600" i="0"/>
            </a:lvl3pPr>
            <a:lvl4pPr algn="r">
              <a:defRPr sz="1600" i="0"/>
            </a:lvl4pPr>
            <a:lvl5pPr algn="r">
              <a:defRPr sz="1600" i="0"/>
            </a:lvl5pPr>
          </a:lstStyle>
          <a:p>
            <a:pPr lvl="0"/>
            <a:r>
              <a:rPr lang="en-GB" dirty="0"/>
              <a:t>QUOTE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5D58-9B1D-732E-D6D1-83E435C73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50" y="184150"/>
            <a:ext cx="10175875" cy="36226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rgbClr val="D42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rgbClr val="D2A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72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98B6-8378-8E9B-EDA7-3807488C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 spc="-50" baseline="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F2804-BBB6-79D3-D2BF-0BCCA6EF9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2E2EA0AE-9CAE-DE8B-7347-F15E614B6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8B26D-92E3-4A8D-9857-492500573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8279" y="2984502"/>
            <a:ext cx="9288463" cy="3157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type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text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A09B-A111-114F-EA73-0230D6F63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10" r:id="rId3"/>
    <p:sldLayoutId id="2147483714" r:id="rId4"/>
    <p:sldLayoutId id="2147483700" r:id="rId5"/>
    <p:sldLayoutId id="2147483709" r:id="rId6"/>
    <p:sldLayoutId id="2147483691" r:id="rId7"/>
    <p:sldLayoutId id="2147483701" r:id="rId8"/>
    <p:sldLayoutId id="2147483706" r:id="rId9"/>
    <p:sldLayoutId id="2147483702" r:id="rId10"/>
    <p:sldLayoutId id="2147483711" r:id="rId11"/>
    <p:sldLayoutId id="2147483712" r:id="rId12"/>
    <p:sldLayoutId id="2147483731" r:id="rId13"/>
    <p:sldLayoutId id="2147483732" r:id="rId14"/>
    <p:sldLayoutId id="2147483733" r:id="rId15"/>
    <p:sldLayoutId id="2147483704" r:id="rId16"/>
    <p:sldLayoutId id="2147483690" r:id="rId17"/>
    <p:sldLayoutId id="2147483713" r:id="rId18"/>
    <p:sldLayoutId id="2147483715" r:id="rId19"/>
    <p:sldLayoutId id="2147483708" r:id="rId20"/>
    <p:sldLayoutId id="2147483734" r:id="rId21"/>
    <p:sldLayoutId id="2147483735" r:id="rId22"/>
    <p:sldLayoutId id="214748373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paul@arrowsmith.wigan.sch.uk" TargetMode="External"/><Relationship Id="rId2" Type="http://schemas.openxmlformats.org/officeDocument/2006/relationships/hyperlink" Target="mailto:coshaugnessy@Arrowsmith.wigan.sch.uk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mailto:lhutchinson@arrowsmith.wigan.sch.uk" TargetMode="External"/><Relationship Id="rId4" Type="http://schemas.openxmlformats.org/officeDocument/2006/relationships/hyperlink" Target="mailto:rmorris@arrowsmith.wigan.sch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837B63-9038-C030-A125-A9430A5B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1" y="2090057"/>
            <a:ext cx="8841694" cy="732657"/>
          </a:xfrm>
        </p:spPr>
        <p:txBody>
          <a:bodyPr/>
          <a:lstStyle/>
          <a:p>
            <a:pPr algn="ctr"/>
            <a:r>
              <a:rPr lang="en-US" dirty="0"/>
              <a:t>Year 7 Careers Education and Guidance</a:t>
            </a:r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9AACC6C-FFFC-2B4D-CF41-6E45DB50571C}"/>
              </a:ext>
            </a:extLst>
          </p:cNvPr>
          <p:cNvSpPr txBox="1">
            <a:spLocks/>
          </p:cNvSpPr>
          <p:nvPr/>
        </p:nvSpPr>
        <p:spPr>
          <a:xfrm>
            <a:off x="4409768" y="3502742"/>
            <a:ext cx="6400800" cy="532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 sz="2400">
                <a:solidFill>
                  <a:srgbClr val="CC0000"/>
                </a:solidFill>
              </a:defRPr>
            </a:pPr>
            <a:r>
              <a:rPr lang="en-US" sz="2400" dirty="0"/>
              <a:t>Starting the Journey</a:t>
            </a:r>
            <a:endParaRPr lang="en-US" sz="2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1959C9-E4DA-7DDA-901D-180E3A12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84684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dirty="0">
                <a:solidFill>
                  <a:srgbClr val="297C2A"/>
                </a:solidFill>
              </a:rPr>
              <a:t>Summary &amp; Next Steps</a:t>
            </a:r>
            <a:endParaRPr sz="4000" dirty="0">
              <a:solidFill>
                <a:srgbClr val="297C2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CB394-3EE4-A082-268E-B99EB8402F40}"/>
              </a:ext>
            </a:extLst>
          </p:cNvPr>
          <p:cNvSpPr txBox="1"/>
          <p:nvPr/>
        </p:nvSpPr>
        <p:spPr>
          <a:xfrm>
            <a:off x="579120" y="1410658"/>
            <a:ext cx="112471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Continue careers lessons and employer encounters throughout school.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2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Encourage pupils to explore their interests, hobbies and opportunities for volunteering (building their CV early on).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2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Support them in thinking about how their learning links to future pathways.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2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Provide opportunities for reflection and goal-setting to prepare for subject choices in Year 9.</a:t>
            </a:r>
          </a:p>
        </p:txBody>
      </p:sp>
    </p:spTree>
    <p:extLst>
      <p:ext uri="{BB962C8B-B14F-4D97-AF65-F5344CB8AC3E}">
        <p14:creationId xmlns:p14="http://schemas.microsoft.com/office/powerpoint/2010/main" val="25889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BF7-A578-8541-1878-E86610CD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0CF1F-A095-EC6B-D467-9C8899912DF9}"/>
              </a:ext>
            </a:extLst>
          </p:cNvPr>
          <p:cNvSpPr txBox="1"/>
          <p:nvPr/>
        </p:nvSpPr>
        <p:spPr>
          <a:xfrm>
            <a:off x="3205786" y="1633077"/>
            <a:ext cx="8884614" cy="50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 can contact the Careers Team via email or phone if you would like further support regarding Careers, Information and Guidance for your child.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Claire O’Shaughnessy - Curriculum, Events and Educational Visits Coordinator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coshaugnessy@Arrowsmith.wigan.sch.uk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Paul – Careers &amp; Work Experience Lead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rpaul@arrowsmith.wigan.sch.uk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Rosie Morris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rmorris@arrowsmith.wigan.sch.uk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 Lisa Hutchinson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lhutchinson@arrowsmith.wigan.sch.uk</a:t>
            </a: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81AE5-65F0-F536-057D-2E06F751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78" y="279400"/>
            <a:ext cx="7929574" cy="1143000"/>
          </a:xfrm>
        </p:spPr>
        <p:txBody>
          <a:bodyPr>
            <a:no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sz="3600" dirty="0">
                <a:solidFill>
                  <a:srgbClr val="FF0000"/>
                </a:solidFill>
              </a:rPr>
              <a:t>Who can I speak to regarding careers, education &amp; guidance?</a:t>
            </a:r>
            <a:br>
              <a:rPr lang="en-GB" sz="3600" dirty="0"/>
            </a:br>
            <a:endParaRPr dirty="0">
              <a:solidFill>
                <a:srgbClr val="297C2A"/>
              </a:solidFill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ED3A225-AC18-447F-390A-AEBBC53C3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840" y="3429000"/>
            <a:ext cx="2006600" cy="200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52BE4-47AE-C055-18BC-5CD0E31AD6C8}"/>
              </a:ext>
            </a:extLst>
          </p:cNvPr>
          <p:cNvSpPr txBox="1"/>
          <p:nvPr/>
        </p:nvSpPr>
        <p:spPr>
          <a:xfrm>
            <a:off x="9514840" y="5414372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97C2A"/>
                </a:solidFill>
              </a:rPr>
              <a:t>School website  - Careers</a:t>
            </a:r>
            <a:endParaRPr lang="en-GB" b="1" dirty="0">
              <a:solidFill>
                <a:srgbClr val="297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084D-1E22-AAA2-1311-454009D40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7D71-98AD-029E-BBE6-25EA464B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94958"/>
            <a:ext cx="11826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Comprehensive Careers Education Programme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969CF-396C-34AA-9E6A-5FC54DCCA9F4}"/>
              </a:ext>
            </a:extLst>
          </p:cNvPr>
          <p:cNvSpPr txBox="1"/>
          <p:nvPr/>
        </p:nvSpPr>
        <p:spPr>
          <a:xfrm>
            <a:off x="802640" y="1202878"/>
            <a:ext cx="10982960" cy="445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350"/>
              </a:spcAft>
              <a:buNone/>
            </a:pP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Includes a variety of engaging and meaningful activities, such as:</a:t>
            </a:r>
            <a:endParaRPr lang="en-GB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Pastoral Curriculum Lessons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Careers education is integrated into the wider Personal Development curriculum for Years 7 to 11.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Assemblies and Careers Workshops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Inspiring talks and interactive sessions led by careers advisers, employers and teachers.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Careers Learning in Lessons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Subject teachers link curriculum content to career pathways and opportunities.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Employer Visits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Opportunities to meet and interact with employers on-site.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Workplace Experience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Real-world placements to build employability skills.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One-to-One Guidance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Personalised career advice for every student in KS4.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949E-0202-6DD1-B8C7-788D2DBAD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B34C-0A37-1AD1-5442-ABD10E0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16887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dirty="0">
                <a:solidFill>
                  <a:srgbClr val="297C2A"/>
                </a:solidFill>
              </a:rPr>
              <a:t>Why Careers Education Matters in Year </a:t>
            </a:r>
            <a:r>
              <a:rPr lang="en-US" dirty="0">
                <a:solidFill>
                  <a:srgbClr val="297C2A"/>
                </a:solidFill>
              </a:rPr>
              <a:t>7</a:t>
            </a:r>
            <a:endParaRPr dirty="0">
              <a:solidFill>
                <a:srgbClr val="297C2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0D159-FAEE-3D90-1254-49CA49BF9A7B}"/>
              </a:ext>
            </a:extLst>
          </p:cNvPr>
          <p:cNvSpPr txBox="1"/>
          <p:nvPr/>
        </p:nvSpPr>
        <p:spPr>
          <a:xfrm>
            <a:off x="701040" y="1499275"/>
            <a:ext cx="98856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It helps pupils start to think early about their future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Raises awareness of the wide range of jobs and pathways available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Builds confidence, communication and teamwork skills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Begins to show how subjects link to real-world careers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Starting early also helps pupils to recognise their strengths and interests, laying the foundations for informed choices at key transition points later in school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C15E2-978D-B72B-98D0-BFF35D31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22" y="614361"/>
            <a:ext cx="6992258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Programme in Year 7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6EBF3-012E-B532-B09C-E2594C79024E}"/>
              </a:ext>
            </a:extLst>
          </p:cNvPr>
          <p:cNvSpPr txBox="1"/>
          <p:nvPr/>
        </p:nvSpPr>
        <p:spPr>
          <a:xfrm>
            <a:off x="2725420" y="2218948"/>
            <a:ext cx="88976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Dedicated Careers Lesson and Pastoral Curriculum Sessions during form time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Focus on dream jobs, different careers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kern="1400" dirty="0">
                <a:solidFill>
                  <a:srgbClr val="000000"/>
                </a:solidFill>
              </a:rPr>
              <a:t>Key skills and qualities employers value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kern="1400" dirty="0">
              <a:solidFill>
                <a:srgbClr val="000000"/>
              </a:solidFill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kern="1400" dirty="0">
                <a:solidFill>
                  <a:srgbClr val="000000"/>
                </a:solidFill>
              </a:rPr>
              <a:t>Students recognise, develop and assess these skills for themselves</a:t>
            </a: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56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431F0-9955-C91F-15FA-5FDCA1CD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B63C-0EC0-7584-2B2C-1FCFB0E8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41" y="74621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Key Activities in Year 7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5AE58-2F76-E78C-F7D0-2B30F96E5063}"/>
              </a:ext>
            </a:extLst>
          </p:cNvPr>
          <p:cNvSpPr txBox="1"/>
          <p:nvPr/>
        </p:nvSpPr>
        <p:spPr>
          <a:xfrm>
            <a:off x="875841" y="646121"/>
            <a:ext cx="1073703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b="1" dirty="0">
                <a:latin typeface="+mn-lt"/>
              </a:rPr>
              <a:t>Pastoral Curriculum: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Who am I?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Exploring Possibilities - dream jobs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What is a career?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What is an entrepreneur?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What is a work-life balance?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kern="1400" dirty="0">
              <a:solidFill>
                <a:srgbClr val="000000"/>
              </a:solidFill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b="1" kern="1400" dirty="0">
                <a:solidFill>
                  <a:srgbClr val="000000"/>
                </a:solidFill>
                <a:latin typeface="+mn-lt"/>
              </a:rPr>
              <a:t>Meet the Professional (Careers Lessons):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Pupils will take part in an interactive session led by Careers Advisers and local employers, where they will create and use Yes/No questions to identify visitors’ jobs. The activity will also highlight the key skills and qualities employers value, helping students to recognise, develop and assess these skills for themselves.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endParaRPr lang="en-US" sz="2000" kern="1400" dirty="0">
              <a:solidFill>
                <a:srgbClr val="000000"/>
              </a:solidFill>
              <a:latin typeface="+mn-lt"/>
            </a:endParaRP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b="1" kern="1400" dirty="0">
                <a:solidFill>
                  <a:srgbClr val="000000"/>
                </a:solidFill>
                <a:latin typeface="+mn-lt"/>
              </a:rPr>
              <a:t>Future Skills Questionnaire: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Identifies pupils’ strengths, interests, and personal skills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Focuses on skills like teamwork, problem-solving, and communication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Encourages self-reflection on abilities and learning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Links skills and interests to subjects and potential careers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Provides a starting point for tailored guidance and future goal-setting</a:t>
            </a:r>
          </a:p>
        </p:txBody>
      </p:sp>
    </p:spTree>
    <p:extLst>
      <p:ext uri="{BB962C8B-B14F-4D97-AF65-F5344CB8AC3E}">
        <p14:creationId xmlns:p14="http://schemas.microsoft.com/office/powerpoint/2010/main" val="255372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8884D3-B9D9-B926-D0F9-32857520ACBE}"/>
              </a:ext>
            </a:extLst>
          </p:cNvPr>
          <p:cNvSpPr txBox="1"/>
          <p:nvPr/>
        </p:nvSpPr>
        <p:spPr>
          <a:xfrm>
            <a:off x="599639" y="4898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3D760E-B7FD-B8A0-78BD-7DB8FBA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8171"/>
            <a:ext cx="10591800" cy="646332"/>
          </a:xfrm>
        </p:spPr>
        <p:txBody>
          <a:bodyPr/>
          <a:lstStyle/>
          <a:p>
            <a:r>
              <a:rPr lang="en-GB" sz="3600" dirty="0"/>
              <a:t>Linking Learning to 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E13F6-DC3F-FF08-22A3-6DFE881C396E}"/>
              </a:ext>
            </a:extLst>
          </p:cNvPr>
          <p:cNvSpPr txBox="1"/>
          <p:nvPr/>
        </p:nvSpPr>
        <p:spPr>
          <a:xfrm>
            <a:off x="800100" y="1012954"/>
            <a:ext cx="111031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School Careers Week – 23</a:t>
            </a:r>
            <a:r>
              <a:rPr lang="en-US" sz="2800" b="1" baseline="30000" dirty="0">
                <a:latin typeface="+mn-lt"/>
              </a:rPr>
              <a:t>rd</a:t>
            </a:r>
            <a:r>
              <a:rPr lang="en-US" sz="2800" b="1" dirty="0">
                <a:latin typeface="+mn-lt"/>
              </a:rPr>
              <a:t> March 2026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Aims: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Inspiration – </a:t>
            </a:r>
            <a:r>
              <a:rPr lang="en-US" sz="2800" dirty="0">
                <a:latin typeface="+mn-lt"/>
              </a:rPr>
              <a:t>Encourage pupils to think ambitiously about their future possibilities.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Relevance – </a:t>
            </a:r>
            <a:r>
              <a:rPr lang="en-US" sz="2800" dirty="0">
                <a:latin typeface="+mn-lt"/>
              </a:rPr>
              <a:t>Show how school subjects and skills link to real-world careers.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Engagement – </a:t>
            </a:r>
            <a:r>
              <a:rPr lang="en-US" sz="2800" dirty="0">
                <a:latin typeface="+mn-lt"/>
              </a:rPr>
              <a:t>Provide opportunities to hear from employers, further education providers, and role models.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Reflection – </a:t>
            </a:r>
            <a:r>
              <a:rPr lang="en-US" sz="2800" dirty="0">
                <a:latin typeface="+mn-lt"/>
              </a:rPr>
              <a:t>Give pupils time to consider their interests, strengths, and possible future goals.</a:t>
            </a:r>
          </a:p>
        </p:txBody>
      </p:sp>
    </p:spTree>
    <p:extLst>
      <p:ext uri="{BB962C8B-B14F-4D97-AF65-F5344CB8AC3E}">
        <p14:creationId xmlns:p14="http://schemas.microsoft.com/office/powerpoint/2010/main" val="40138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EC77D2E3-E647-EDDA-1789-736E8CA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0361"/>
            <a:ext cx="8453120" cy="761505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Students’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2630C-AADB-5F63-5946-EDD2B609C46C}"/>
              </a:ext>
            </a:extLst>
          </p:cNvPr>
          <p:cNvSpPr txBox="1"/>
          <p:nvPr/>
        </p:nvSpPr>
        <p:spPr>
          <a:xfrm>
            <a:off x="416560" y="1228397"/>
            <a:ext cx="9062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Introducing pupils to a broad range of job roles and pathways.</a:t>
            </a:r>
          </a:p>
          <a:p>
            <a:pPr marL="457200" indent="-4572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Help them explore their interests and strengths. Interactive activities, employer encounters, and skills-focused lessons build confidence, teamwork, and communication. </a:t>
            </a:r>
          </a:p>
          <a:p>
            <a:pPr marL="457200" indent="-4572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1"/>
                </a:solidFill>
              </a:rPr>
              <a:t>Link curriculum subjects to future careers so pupils can see the relevance of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16418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F7208-0B39-6CB6-5B0C-C8DB801F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5521EC-8CEB-1FBB-BD2B-68B36C29EECF}"/>
              </a:ext>
            </a:extLst>
          </p:cNvPr>
          <p:cNvSpPr txBox="1"/>
          <p:nvPr/>
        </p:nvSpPr>
        <p:spPr>
          <a:xfrm>
            <a:off x="487680" y="1016228"/>
            <a:ext cx="100380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Recognise strengths and interests so they can start thinking about which subjects and activities suit them best.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Understand the skills employers value (like teamwork, problem-solving and communication) so they can begin developing them early.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See the relevance of school subjects to real careers, which motivates them to engage more in their learning.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Explore different job roles and pathways before making important choices in Year 9, giving them time to reflect.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/>
                </a:solidFill>
              </a:rPr>
              <a:t>Build confidence in talking to adults and employers, an essential skill for interviews and future opportunities.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1ECBCE-3CF0-4F1D-65DB-F54180DD8F1E}"/>
              </a:ext>
            </a:extLst>
          </p:cNvPr>
          <p:cNvSpPr txBox="1">
            <a:spLocks/>
          </p:cNvSpPr>
          <p:nvPr/>
        </p:nvSpPr>
        <p:spPr>
          <a:xfrm>
            <a:off x="416560" y="28924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rgbClr val="297C2A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rgbClr val="D2AC18"/>
                </a:solidFill>
              </a:rPr>
              <a:t>Preparing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2362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0DF6-C5E8-18E8-F114-E89FDD9D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29EF5203-D437-8B1B-FF04-74C68037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03" y="118597"/>
            <a:ext cx="8453120" cy="761505"/>
          </a:xfrm>
        </p:spPr>
        <p:txBody>
          <a:bodyPr>
            <a:normAutofit/>
          </a:bodyPr>
          <a:lstStyle/>
          <a:p>
            <a:r>
              <a:rPr lang="en-GB" sz="3600" dirty="0"/>
              <a:t>Parental Involvement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933E5-A9E2-9B9A-3401-DE4933A0020F}"/>
              </a:ext>
            </a:extLst>
          </p:cNvPr>
          <p:cNvSpPr txBox="1"/>
          <p:nvPr/>
        </p:nvSpPr>
        <p:spPr>
          <a:xfrm>
            <a:off x="247003" y="794802"/>
            <a:ext cx="317564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Engage in meaningful discussions at home about your children’s strengths, interests, and ambitions, complementing the concepts explored in our Careers Education curriculum. 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Conversations are instrumental in helping students make informed and confident decisions about their future pathways.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0A8D4D-6A3E-A9D8-2EF8-93875177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45377"/>
              </p:ext>
            </p:extLst>
          </p:nvPr>
        </p:nvGraphicFramePr>
        <p:xfrm>
          <a:off x="3662395" y="1420438"/>
          <a:ext cx="7045112" cy="52044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52818">
                  <a:extLst>
                    <a:ext uri="{9D8B030D-6E8A-4147-A177-3AD203B41FA5}">
                      <a16:colId xmlns:a16="http://schemas.microsoft.com/office/drawing/2014/main" val="2235471916"/>
                    </a:ext>
                  </a:extLst>
                </a:gridCol>
                <a:gridCol w="2183234">
                  <a:extLst>
                    <a:ext uri="{9D8B030D-6E8A-4147-A177-3AD203B41FA5}">
                      <a16:colId xmlns:a16="http://schemas.microsoft.com/office/drawing/2014/main" val="391753193"/>
                    </a:ext>
                  </a:extLst>
                </a:gridCol>
                <a:gridCol w="2409060">
                  <a:extLst>
                    <a:ext uri="{9D8B030D-6E8A-4147-A177-3AD203B41FA5}">
                      <a16:colId xmlns:a16="http://schemas.microsoft.com/office/drawing/2014/main" val="2650309443"/>
                    </a:ext>
                  </a:extLst>
                </a:gridCol>
              </a:tblGrid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Date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Time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020930"/>
                  </a:ext>
                </a:extLst>
              </a:tr>
              <a:tr h="547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Years 9-11 Careers Fair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12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September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 – 4:15pm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385880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11 Mock Interview Day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Thursday 7</a:t>
                      </a:r>
                      <a:r>
                        <a:rPr lang="en-GB" sz="1400" kern="100" baseline="30000" dirty="0">
                          <a:effectLst/>
                        </a:rPr>
                        <a:t>th</a:t>
                      </a:r>
                      <a:r>
                        <a:rPr lang="en-GB" sz="1400" kern="100" dirty="0">
                          <a:effectLst/>
                        </a:rPr>
                        <a:t> November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2:00pm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20977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9 STEM and Wider Careers Networking 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9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January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8:30am-10:00am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22371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7 Meet the Professional 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March - April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570135"/>
                  </a:ext>
                </a:extLst>
              </a:tr>
              <a:tr h="100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Raising Aspirations Presentations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May - 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8:55am online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72607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Broadening Horizons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June - July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261398"/>
                  </a:ext>
                </a:extLst>
              </a:tr>
              <a:tr h="44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Year 10 Workplace Experience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October -June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*Can you offer a placement?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960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91D0DD-F95D-AF3E-1F05-8FDCF78E2816}"/>
              </a:ext>
            </a:extLst>
          </p:cNvPr>
          <p:cNvSpPr txBox="1"/>
          <p:nvPr/>
        </p:nvSpPr>
        <p:spPr>
          <a:xfrm>
            <a:off x="3662395" y="712552"/>
            <a:ext cx="7045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Opportunities for parents to support careers events or share experiences:</a:t>
            </a:r>
          </a:p>
        </p:txBody>
      </p:sp>
    </p:spTree>
    <p:extLst>
      <p:ext uri="{BB962C8B-B14F-4D97-AF65-F5344CB8AC3E}">
        <p14:creationId xmlns:p14="http://schemas.microsoft.com/office/powerpoint/2010/main" val="26611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SEA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9f94c-a8da-4afd-999b-298dd36d59d9"/>
    <MediaServiceKeyPoints xmlns="3a71c080-af56-4e1b-8ebb-f123588d3c4b" xsi:nil="true"/>
    <lcf76f155ced4ddcb4097134ff3c332f xmlns="3a71c080-af56-4e1b-8ebb-f123588d3c4b">
      <Terms xmlns="http://schemas.microsoft.com/office/infopath/2007/PartnerControls"/>
    </lcf76f155ced4ddcb4097134ff3c332f>
    <FolderType xmlns="3a71c080-af56-4e1b-8ebb-f123588d3c4b" xsi:nil="true"/>
    <Templates xmlns="3a71c080-af56-4e1b-8ebb-f123588d3c4b" xsi:nil="true"/>
    <Self_Registration_Enabled xmlns="3a71c080-af56-4e1b-8ebb-f123588d3c4b" xsi:nil="true"/>
    <Student_Groups xmlns="3a71c080-af56-4e1b-8ebb-f123588d3c4b">
      <UserInfo>
        <DisplayName/>
        <AccountId xsi:nil="true"/>
        <AccountType/>
      </UserInfo>
    </Student_Groups>
    <AppVersion xmlns="3a71c080-af56-4e1b-8ebb-f123588d3c4b" xsi:nil="true"/>
    <LMS_Mappings xmlns="3a71c080-af56-4e1b-8ebb-f123588d3c4b" xsi:nil="true"/>
    <IsNotebookLocked xmlns="3a71c080-af56-4e1b-8ebb-f123588d3c4b" xsi:nil="true"/>
    <Has_Teacher_Only_SectionGroup xmlns="3a71c080-af56-4e1b-8ebb-f123588d3c4b" xsi:nil="true"/>
    <NotebookType xmlns="3a71c080-af56-4e1b-8ebb-f123588d3c4b" xsi:nil="true"/>
    <Students xmlns="3a71c080-af56-4e1b-8ebb-f123588d3c4b">
      <UserInfo>
        <DisplayName/>
        <AccountId xsi:nil="true"/>
        <AccountType/>
      </UserInfo>
    </Students>
    <DefaultSectionNames xmlns="3a71c080-af56-4e1b-8ebb-f123588d3c4b" xsi:nil="true"/>
    <Is_Collaboration_Space_Locked xmlns="3a71c080-af56-4e1b-8ebb-f123588d3c4b" xsi:nil="true"/>
    <Teams_Channel_Section_Location xmlns="3a71c080-af56-4e1b-8ebb-f123588d3c4b" xsi:nil="true"/>
    <CultureName xmlns="3a71c080-af56-4e1b-8ebb-f123588d3c4b" xsi:nil="true"/>
    <Owner xmlns="3a71c080-af56-4e1b-8ebb-f123588d3c4b">
      <UserInfo>
        <DisplayName/>
        <AccountId xsi:nil="true"/>
        <AccountType/>
      </UserInfo>
    </Owner>
    <Invited_Teachers xmlns="3a71c080-af56-4e1b-8ebb-f123588d3c4b" xsi:nil="true"/>
    <Invited_Students xmlns="3a71c080-af56-4e1b-8ebb-f123588d3c4b" xsi:nil="true"/>
    <Math_Settings xmlns="3a71c080-af56-4e1b-8ebb-f123588d3c4b" xsi:nil="true"/>
    <Teachers xmlns="3a71c080-af56-4e1b-8ebb-f123588d3c4b">
      <UserInfo>
        <DisplayName/>
        <AccountId xsi:nil="true"/>
        <AccountType/>
      </UserInfo>
    </Teachers>
    <Distribution_Groups xmlns="3a71c080-af56-4e1b-8ebb-f123588d3c4b" xsi:nil="true"/>
    <TeamsChannelId xmlns="3a71c080-af56-4e1b-8ebb-f123588d3c4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924E744E43448A4D0374F25DFF338" ma:contentTypeVersion="42" ma:contentTypeDescription="Create a new document." ma:contentTypeScope="" ma:versionID="4abedacd2a983189b9751681ba97a569">
  <xsd:schema xmlns:xsd="http://www.w3.org/2001/XMLSchema" xmlns:xs="http://www.w3.org/2001/XMLSchema" xmlns:p="http://schemas.microsoft.com/office/2006/metadata/properties" xmlns:ns2="0709f94c-a8da-4afd-999b-298dd36d59d9" xmlns:ns3="3a71c080-af56-4e1b-8ebb-f123588d3c4b" targetNamespace="http://schemas.microsoft.com/office/2006/metadata/properties" ma:root="true" ma:fieldsID="b262c289b233970eba1a6099ce08ed69" ns2:_="" ns3:_="">
    <xsd:import namespace="0709f94c-a8da-4afd-999b-298dd36d59d9"/>
    <xsd:import namespace="3a71c080-af56-4e1b-8ebb-f123588d3c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9f94c-a8da-4afd-999b-298dd36d59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45" nillable="true" ma:displayName="Taxonomy Catch All Column" ma:hidden="true" ma:list="{be4fa731-0f35-48b9-beee-dacbd949dcc8}" ma:internalName="TaxCatchAll" ma:showField="CatchAllData" ma:web="0709f94c-a8da-4afd-999b-298dd36d5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c080-af56-4e1b-8ebb-f123588d3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97AF3-310A-4DBA-AAE4-E94EC92F74FE}">
  <ds:schemaRefs>
    <ds:schemaRef ds:uri="http://www.w3.org/XML/1998/namespace"/>
    <ds:schemaRef ds:uri="0709f94c-a8da-4afd-999b-298dd36d59d9"/>
    <ds:schemaRef ds:uri="http://purl.org/dc/terms/"/>
    <ds:schemaRef ds:uri="http://purl.org/dc/elements/1.1/"/>
    <ds:schemaRef ds:uri="3a71c080-af56-4e1b-8ebb-f123588d3c4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74656F-EA59-4A33-88EB-201D4369D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9f94c-a8da-4afd-999b-298dd36d59d9"/>
    <ds:schemaRef ds:uri="3a71c080-af56-4e1b-8ebb-f123588d3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923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Poppins</vt:lpstr>
      <vt:lpstr>Symbol</vt:lpstr>
      <vt:lpstr>Wingdings</vt:lpstr>
      <vt:lpstr>Office Theme</vt:lpstr>
      <vt:lpstr>Year 7 Careers Education and Guidance</vt:lpstr>
      <vt:lpstr>Comprehensive Careers Education Programme</vt:lpstr>
      <vt:lpstr>Why Careers Education Matters in Year 7</vt:lpstr>
      <vt:lpstr>Careers Programme in Year 7</vt:lpstr>
      <vt:lpstr>Key Activities in Year 7</vt:lpstr>
      <vt:lpstr>Linking Learning to Careers</vt:lpstr>
      <vt:lpstr>Supporting Students’ Development</vt:lpstr>
      <vt:lpstr>PowerPoint Presentation</vt:lpstr>
      <vt:lpstr>Parental Involvement</vt:lpstr>
      <vt:lpstr>Summary &amp; Next Steps</vt:lpstr>
      <vt:lpstr>Who can I speak to regarding careers, education &amp; guidance?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>Mr J Hooton</dc:creator>
  <cp:keywords/>
  <dc:description/>
  <cp:lastModifiedBy>Mrs R Paul</cp:lastModifiedBy>
  <cp:revision>6</cp:revision>
  <cp:lastPrinted>2024-09-02T07:21:22Z</cp:lastPrinted>
  <dcterms:created xsi:type="dcterms:W3CDTF">2024-09-01T20:56:29Z</dcterms:created>
  <dcterms:modified xsi:type="dcterms:W3CDTF">2025-10-07T07:17:49Z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0x010100E48924E744E43448A4D0374F25DFF338</vt:lpwstr>
  </property>
  <property fmtid="{D5CDD505-2E9C-101B-9397-08002B2CF9AE}" pid="3" name="MediaServiceImageTags">
    <vt:lpwstr/>
  </property>
</Properties>
</file>