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87E246E-5A5A-4CEE-97BD-45C6CDDC755E}">
          <p14:sldIdLst>
            <p14:sldId id="25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FECA83-B1B9-4A40-8042-51E973BB597E}" v="12" dt="2023-06-28T13:25:46.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249" autoAdjust="0"/>
  </p:normalViewPr>
  <p:slideViewPr>
    <p:cSldViewPr snapToGrid="0">
      <p:cViewPr varScale="1">
        <p:scale>
          <a:sx n="97" d="100"/>
          <a:sy n="97" d="100"/>
        </p:scale>
        <p:origin x="8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1AE41-2177-4BA0-B22C-FEBA3C50F5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F132F9-177C-448F-806E-54589AF005B9}"/>
              </a:ext>
            </a:extLst>
          </p:cNvPr>
          <p:cNvSpPr>
            <a:spLocks noGrp="1"/>
          </p:cNvSpPr>
          <p:nvPr>
            <p:ph type="subTitle" idx="1"/>
          </p:nvPr>
        </p:nvSpPr>
        <p:spPr>
          <a:xfrm>
            <a:off x="1524000" y="3602038"/>
            <a:ext cx="9144000" cy="1655762"/>
          </a:xfrm>
        </p:spPr>
        <p:txBody>
          <a:bodyPr/>
          <a:lstStyle>
            <a:lvl1pPr marL="0" indent="0" algn="ctr">
              <a:buNone/>
              <a:defRPr sz="2400"/>
            </a:lvl1pPr>
            <a:lvl2pPr marL="457212"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8" indent="0" algn="ctr">
              <a:buNone/>
              <a:defRPr sz="1600"/>
            </a:lvl7pPr>
            <a:lvl8pPr marL="3200480" indent="0" algn="ctr">
              <a:buNone/>
              <a:defRPr sz="1600"/>
            </a:lvl8pPr>
            <a:lvl9pPr marL="3657692"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CDEE5D-D000-42C3-AACA-1EA82106653F}"/>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392A85BD-7F10-4F0D-9018-13E26B836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789767-2EA6-478D-9214-91E2D3843294}"/>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78080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E62-889E-430A-AAEF-3222C9A1F0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C79B72-64A8-4BAA-9EF1-8012950F89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9B9A0-E1B5-465E-A318-7656A8C321AA}"/>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1D9EA21D-C9AC-460E-9C43-8DC7ACDD6A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62CF5F-790F-4C02-B420-C16965092674}"/>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320831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059AF-EDC6-44FB-97EC-DDCC2C92E8FF}"/>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C99B86-8D49-4502-9AC2-9300B71C62FA}"/>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560520-2DC4-4580-A0AA-5EA76973306E}"/>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4561B42A-DFCA-4517-A7FD-DC02CE91F1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89192-9DB9-4397-A21E-037CB6F351BA}"/>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68215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A8DD-1BBF-47F2-9FFD-EE3D1E81D1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24F259-DE02-414E-B60D-2F44CF1AD7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ECAEA2-F2A8-4789-9266-1EC655D13461}"/>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105BAB5D-411E-4A02-8D70-2A4BEC785F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3AA017-9F9F-4D56-92AF-E0D9D82CAF1C}"/>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424488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E157-2113-4DD5-8CA0-5E31BEBFE990}"/>
              </a:ext>
            </a:extLst>
          </p:cNvPr>
          <p:cNvSpPr>
            <a:spLocks noGrp="1"/>
          </p:cNvSpPr>
          <p:nvPr>
            <p:ph type="title"/>
          </p:nvPr>
        </p:nvSpPr>
        <p:spPr>
          <a:xfrm>
            <a:off x="831853"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B524B7-6516-467B-BACF-B90891347205}"/>
              </a:ext>
            </a:extLst>
          </p:cNvPr>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0"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F7184B-1C3D-4A85-86F6-CC62AA72E5AE}"/>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04137698-9859-47CF-9319-DD1573581B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EEB3B6-9B18-4C2C-9DDD-B7FDC91407A0}"/>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373726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57E00-754F-4834-A5FD-0F56D7E20A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80B632-3F6F-4FDA-A62E-21EAF7C1B2D0}"/>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954D34-659C-496C-9881-C0F5B874A0A9}"/>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13ADB9-BFBF-48CD-8802-E54A5CA8E5EF}"/>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6" name="Footer Placeholder 5">
            <a:extLst>
              <a:ext uri="{FF2B5EF4-FFF2-40B4-BE49-F238E27FC236}">
                <a16:creationId xmlns:a16="http://schemas.microsoft.com/office/drawing/2014/main" id="{0A15FB33-1B1A-4B70-B746-04A15B326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AD0B42-94D6-4598-BBA5-47553C7B4E2C}"/>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334397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20BC-DE7F-4596-BFFA-115DAAD79F2D}"/>
              </a:ext>
            </a:extLst>
          </p:cNvPr>
          <p:cNvSpPr>
            <a:spLocks noGrp="1"/>
          </p:cNvSpPr>
          <p:nvPr>
            <p:ph type="title"/>
          </p:nvPr>
        </p:nvSpPr>
        <p:spPr>
          <a:xfrm>
            <a:off x="839789"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1F8BA8-49F8-4C8B-9B13-3685D3CC2ECA}"/>
              </a:ext>
            </a:extLst>
          </p:cNvPr>
          <p:cNvSpPr>
            <a:spLocks noGrp="1"/>
          </p:cNvSpPr>
          <p:nvPr>
            <p:ph type="body" idx="1"/>
          </p:nvPr>
        </p:nvSpPr>
        <p:spPr>
          <a:xfrm>
            <a:off x="839791" y="1681163"/>
            <a:ext cx="5157787"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026674-63F2-43BB-8771-1548D3104530}"/>
              </a:ext>
            </a:extLst>
          </p:cNvPr>
          <p:cNvSpPr>
            <a:spLocks noGrp="1"/>
          </p:cNvSpPr>
          <p:nvPr>
            <p:ph sz="half" idx="2"/>
          </p:nvPr>
        </p:nvSpPr>
        <p:spPr>
          <a:xfrm>
            <a:off x="839791"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CA586D-B3EB-49AF-9C15-DDA28CD94866}"/>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2A42CD-74D9-4DE4-AFA3-82C9AE2C7124}"/>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BA8FDC-4321-486B-A964-798BF73458D5}"/>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8" name="Footer Placeholder 7">
            <a:extLst>
              <a:ext uri="{FF2B5EF4-FFF2-40B4-BE49-F238E27FC236}">
                <a16:creationId xmlns:a16="http://schemas.microsoft.com/office/drawing/2014/main" id="{50AD05E3-DF95-4334-A81A-414010135A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686F93C-355B-4C26-AAA4-EAED8B574716}"/>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421140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C46C4-F6FF-4DAB-8343-3CB0CEA111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8AB13-6502-4EEC-A988-D79EED7E12D0}"/>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4" name="Footer Placeholder 3">
            <a:extLst>
              <a:ext uri="{FF2B5EF4-FFF2-40B4-BE49-F238E27FC236}">
                <a16:creationId xmlns:a16="http://schemas.microsoft.com/office/drawing/2014/main" id="{E82F217A-502C-4943-A77D-80E4288F51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0A0A1C-4498-4D88-855E-AAC54DF76B5A}"/>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87453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1C22D8-B95C-4017-83D6-BABDA79A6374}"/>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3" name="Footer Placeholder 2">
            <a:extLst>
              <a:ext uri="{FF2B5EF4-FFF2-40B4-BE49-F238E27FC236}">
                <a16:creationId xmlns:a16="http://schemas.microsoft.com/office/drawing/2014/main" id="{6EBEEE99-3FCD-42EB-9180-885C0E8F3F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8E60C6-1771-4E46-8D96-B5356B100D92}"/>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183562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12B44-FDE6-40D7-B16D-7845B8A19EA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22D324-EC05-46E3-8B73-8553653E286E}"/>
              </a:ext>
            </a:extLst>
          </p:cNvPr>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5B7F21-C3C6-4666-8C82-CB20874FCE8B}"/>
              </a:ext>
            </a:extLst>
          </p:cNvPr>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C1BE278F-B4EC-4B68-A100-74728ABB105B}"/>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6" name="Footer Placeholder 5">
            <a:extLst>
              <a:ext uri="{FF2B5EF4-FFF2-40B4-BE49-F238E27FC236}">
                <a16:creationId xmlns:a16="http://schemas.microsoft.com/office/drawing/2014/main" id="{A989B98A-FC25-450A-B291-C58C575AB5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D58BFD-AE83-49F0-A221-C314FBE02CE3}"/>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21931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DFBB-7020-49D5-B7B1-4D4143297968}"/>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3A4780-73F4-47B1-AD99-9CB41AF43669}"/>
              </a:ext>
            </a:extLst>
          </p:cNvPr>
          <p:cNvSpPr>
            <a:spLocks noGrp="1"/>
          </p:cNvSpPr>
          <p:nvPr>
            <p:ph type="pic" idx="1"/>
          </p:nvPr>
        </p:nvSpPr>
        <p:spPr>
          <a:xfrm>
            <a:off x="5183190" y="987425"/>
            <a:ext cx="6172201" cy="4873625"/>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8" indent="0">
              <a:buNone/>
              <a:defRPr sz="2000"/>
            </a:lvl7pPr>
            <a:lvl8pPr marL="3200480" indent="0">
              <a:buNone/>
              <a:defRPr sz="2000"/>
            </a:lvl8pPr>
            <a:lvl9pPr marL="3657692" indent="0">
              <a:buNone/>
              <a:defRPr sz="2000"/>
            </a:lvl9pPr>
          </a:lstStyle>
          <a:p>
            <a:endParaRPr lang="en-GB"/>
          </a:p>
        </p:txBody>
      </p:sp>
      <p:sp>
        <p:nvSpPr>
          <p:cNvPr id="4" name="Text Placeholder 3">
            <a:extLst>
              <a:ext uri="{FF2B5EF4-FFF2-40B4-BE49-F238E27FC236}">
                <a16:creationId xmlns:a16="http://schemas.microsoft.com/office/drawing/2014/main" id="{894CD3B8-897B-49F6-8569-E653E0F55B64}"/>
              </a:ext>
            </a:extLst>
          </p:cNvPr>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BEE69F17-A7E2-45AC-9510-E7670E184662}"/>
              </a:ext>
            </a:extLst>
          </p:cNvPr>
          <p:cNvSpPr>
            <a:spLocks noGrp="1"/>
          </p:cNvSpPr>
          <p:nvPr>
            <p:ph type="dt" sz="half" idx="10"/>
          </p:nvPr>
        </p:nvSpPr>
        <p:spPr/>
        <p:txBody>
          <a:bodyPr/>
          <a:lstStyle/>
          <a:p>
            <a:fld id="{1B2FDFCF-7E23-41F5-AAD9-AB07DE2A09EE}" type="datetimeFigureOut">
              <a:rPr lang="en-GB" smtClean="0"/>
              <a:t>09/03/2024</a:t>
            </a:fld>
            <a:endParaRPr lang="en-GB"/>
          </a:p>
        </p:txBody>
      </p:sp>
      <p:sp>
        <p:nvSpPr>
          <p:cNvPr id="6" name="Footer Placeholder 5">
            <a:extLst>
              <a:ext uri="{FF2B5EF4-FFF2-40B4-BE49-F238E27FC236}">
                <a16:creationId xmlns:a16="http://schemas.microsoft.com/office/drawing/2014/main" id="{357CF41C-AA16-4AF1-9F46-4BB7FCD8CA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6E7F94-6C15-42AB-AF47-5810DE8ABAF1}"/>
              </a:ext>
            </a:extLst>
          </p:cNvPr>
          <p:cNvSpPr>
            <a:spLocks noGrp="1"/>
          </p:cNvSpPr>
          <p:nvPr>
            <p:ph type="sldNum" sz="quarter" idx="12"/>
          </p:nvPr>
        </p:nvSpPr>
        <p:spPr/>
        <p:txBody>
          <a:bodyPr/>
          <a:lstStyle/>
          <a:p>
            <a:fld id="{D5196731-2E2B-4ABD-B965-B6049374A2C9}" type="slidenum">
              <a:rPr lang="en-GB" smtClean="0"/>
              <a:t>‹#›</a:t>
            </a:fld>
            <a:endParaRPr lang="en-GB"/>
          </a:p>
        </p:txBody>
      </p:sp>
    </p:spTree>
    <p:extLst>
      <p:ext uri="{BB962C8B-B14F-4D97-AF65-F5344CB8AC3E}">
        <p14:creationId xmlns:p14="http://schemas.microsoft.com/office/powerpoint/2010/main" val="410291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F0B461-C1B0-415D-8E0C-52210FF50143}"/>
              </a:ext>
            </a:extLst>
          </p:cNvPr>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F68FBB-357B-4413-AF57-C7071B22002D}"/>
              </a:ext>
            </a:extLst>
          </p:cNvPr>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8D0089-CC74-44B0-8746-AACE1599C115}"/>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FDFCF-7E23-41F5-AAD9-AB07DE2A09EE}" type="datetimeFigureOut">
              <a:rPr lang="en-GB" smtClean="0"/>
              <a:t>09/03/2024</a:t>
            </a:fld>
            <a:endParaRPr lang="en-GB"/>
          </a:p>
        </p:txBody>
      </p:sp>
      <p:sp>
        <p:nvSpPr>
          <p:cNvPr id="5" name="Footer Placeholder 4">
            <a:extLst>
              <a:ext uri="{FF2B5EF4-FFF2-40B4-BE49-F238E27FC236}">
                <a16:creationId xmlns:a16="http://schemas.microsoft.com/office/drawing/2014/main" id="{9249F93E-2785-4303-848E-490A7FE7CBB5}"/>
              </a:ext>
            </a:extLst>
          </p:cNvPr>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5BDB25-7D6A-4F6F-9B02-884286FADB53}"/>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96731-2E2B-4ABD-B965-B6049374A2C9}" type="slidenum">
              <a:rPr lang="en-GB" smtClean="0"/>
              <a:t>‹#›</a:t>
            </a:fld>
            <a:endParaRPr lang="en-GB"/>
          </a:p>
        </p:txBody>
      </p:sp>
    </p:spTree>
    <p:extLst>
      <p:ext uri="{BB962C8B-B14F-4D97-AF65-F5344CB8AC3E}">
        <p14:creationId xmlns:p14="http://schemas.microsoft.com/office/powerpoint/2010/main" val="1431314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7" indent="-228607"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7" indent="-228607"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9" indent="-228607"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1"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3"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4"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2"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8"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2"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32328031"/>
              </p:ext>
            </p:extLst>
          </p:nvPr>
        </p:nvGraphicFramePr>
        <p:xfrm>
          <a:off x="0" y="1"/>
          <a:ext cx="12191998" cy="6809589"/>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20000"/>
                    </a:ext>
                  </a:extLst>
                </a:gridCol>
                <a:gridCol w="1334675">
                  <a:extLst>
                    <a:ext uri="{9D8B030D-6E8A-4147-A177-3AD203B41FA5}">
                      <a16:colId xmlns:a16="http://schemas.microsoft.com/office/drawing/2014/main" val="2318798846"/>
                    </a:ext>
                  </a:extLst>
                </a:gridCol>
                <a:gridCol w="2382583">
                  <a:extLst>
                    <a:ext uri="{9D8B030D-6E8A-4147-A177-3AD203B41FA5}">
                      <a16:colId xmlns:a16="http://schemas.microsoft.com/office/drawing/2014/main" val="20011"/>
                    </a:ext>
                  </a:extLst>
                </a:gridCol>
                <a:gridCol w="2378740">
                  <a:extLst>
                    <a:ext uri="{9D8B030D-6E8A-4147-A177-3AD203B41FA5}">
                      <a16:colId xmlns:a16="http://schemas.microsoft.com/office/drawing/2014/main" val="3340690542"/>
                    </a:ext>
                  </a:extLst>
                </a:gridCol>
              </a:tblGrid>
              <a:tr h="309519">
                <a:tc gridSpan="4">
                  <a:txBody>
                    <a:bodyPr/>
                    <a:lstStyle/>
                    <a:p>
                      <a:pPr algn="ctr"/>
                      <a:r>
                        <a:rPr lang="en-US" sz="1400" b="1" dirty="0">
                          <a:solidFill>
                            <a:schemeClr val="bg1"/>
                          </a:solidFill>
                        </a:rPr>
                        <a:t>Year 9- Knowledge </a:t>
                      </a:r>
                      <a:r>
                        <a:rPr lang="en-US" sz="1400" b="1" dirty="0" err="1">
                          <a:solidFill>
                            <a:schemeClr val="bg1"/>
                          </a:solidFill>
                        </a:rPr>
                        <a:t>Organiser</a:t>
                      </a:r>
                      <a:r>
                        <a:rPr lang="en-US" sz="1400" b="1" dirty="0">
                          <a:solidFill>
                            <a:schemeClr val="bg1"/>
                          </a:solidFill>
                        </a:rPr>
                        <a:t>- Of Mice</a:t>
                      </a:r>
                      <a:r>
                        <a:rPr lang="en-US" sz="1400" b="1" baseline="0" dirty="0">
                          <a:solidFill>
                            <a:schemeClr val="bg1"/>
                          </a:solidFill>
                        </a:rPr>
                        <a:t> and Men</a:t>
                      </a:r>
                      <a:endParaRPr lang="en-US" sz="1400" b="1" dirty="0">
                        <a:solidFill>
                          <a:schemeClr val="bg1"/>
                        </a:solidFill>
                      </a:endParaRPr>
                    </a:p>
                  </a:txBody>
                  <a:tcPr marT="45721" marB="45721">
                    <a:solidFill>
                      <a:schemeClr val="tx1"/>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32139">
                <a:tc gridSpan="4">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GB" sz="900" i="1" dirty="0"/>
                        <a:t>Of Mice and Men is a bleak tale of two migrant workers;</a:t>
                      </a:r>
                      <a:r>
                        <a:rPr lang="en-GB" sz="900" i="1" baseline="0" dirty="0"/>
                        <a:t> the novel suggest that in order for life to be meaningful, it must contain hopes and dreams, even if they are unachievable. </a:t>
                      </a:r>
                      <a:endParaRPr lang="en-GB" sz="900" i="1" dirty="0"/>
                    </a:p>
                  </a:txBody>
                  <a:tcPr marT="45721" marB="45721"/>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63091">
                <a:tc gridSpan="2">
                  <a:txBody>
                    <a:bodyPr/>
                    <a:lstStyle/>
                    <a:p>
                      <a:pPr algn="ctr"/>
                      <a:r>
                        <a:rPr lang="en-US" sz="1100" b="1" dirty="0">
                          <a:solidFill>
                            <a:schemeClr val="tx1"/>
                          </a:solidFill>
                        </a:rPr>
                        <a:t>Context</a:t>
                      </a:r>
                      <a:endParaRPr lang="en-GB" sz="1100" b="1" dirty="0">
                        <a:solidFill>
                          <a:schemeClr val="tx1"/>
                        </a:solidFill>
                      </a:endParaRPr>
                    </a:p>
                  </a:txBody>
                  <a:tcPr marT="45721" marB="45721">
                    <a:solidFill>
                      <a:schemeClr val="bg1">
                        <a:lumMod val="75000"/>
                      </a:schemeClr>
                    </a:solidFill>
                  </a:tcPr>
                </a:tc>
                <a:tc hMerge="1">
                  <a:txBody>
                    <a:bodyPr/>
                    <a:lstStyle/>
                    <a:p>
                      <a:pPr algn="ctr"/>
                      <a:endParaRPr lang="en-GB" sz="1100" b="1" dirty="0">
                        <a:solidFill>
                          <a:schemeClr val="tx1"/>
                        </a:solidFill>
                      </a:endParaRPr>
                    </a:p>
                  </a:txBody>
                  <a:tcPr marT="45721" marB="45721">
                    <a:solidFill>
                      <a:schemeClr val="bg1">
                        <a:lumMod val="75000"/>
                      </a:schemeClr>
                    </a:solidFill>
                  </a:tcPr>
                </a:tc>
                <a:tc gridSpan="2">
                  <a:txBody>
                    <a:bodyPr/>
                    <a:lstStyle/>
                    <a:p>
                      <a:pPr algn="ctr"/>
                      <a:r>
                        <a:rPr lang="en-US" sz="1100" b="1" dirty="0">
                          <a:solidFill>
                            <a:schemeClr val="tx1"/>
                          </a:solidFill>
                        </a:rPr>
                        <a:t>Characters</a:t>
                      </a:r>
                      <a:endParaRPr lang="en-GB" sz="1100" b="1" dirty="0">
                        <a:solidFill>
                          <a:schemeClr val="tx1"/>
                        </a:solidFill>
                      </a:endParaRPr>
                    </a:p>
                  </a:txBody>
                  <a:tcPr marT="45721" marB="45721">
                    <a:solidFill>
                      <a:schemeClr val="bg1">
                        <a:lumMod val="75000"/>
                      </a:schemeClr>
                    </a:solidFill>
                  </a:tcPr>
                </a:tc>
                <a:tc hMerge="1">
                  <a:txBody>
                    <a:bodyPr/>
                    <a:lstStyle/>
                    <a:p>
                      <a:endParaRPr lang="en-GB"/>
                    </a:p>
                  </a:txBody>
                  <a:tcPr/>
                </a:tc>
                <a:extLst>
                  <a:ext uri="{0D108BD9-81ED-4DB2-BD59-A6C34878D82A}">
                    <a16:rowId xmlns:a16="http://schemas.microsoft.com/office/drawing/2014/main" val="10002"/>
                  </a:ext>
                </a:extLst>
              </a:tr>
              <a:tr h="760800">
                <a:tc rowSpan="2" gridSpan="2">
                  <a:txBody>
                    <a:bodyPr/>
                    <a:lstStyle/>
                    <a:p>
                      <a:r>
                        <a:rPr lang="en-US" sz="900" b="0" i="0" kern="1200" dirty="0">
                          <a:solidFill>
                            <a:schemeClr val="tx1"/>
                          </a:solidFill>
                          <a:effectLst/>
                          <a:latin typeface="+mn-lt"/>
                          <a:ea typeface="+mn-ea"/>
                          <a:cs typeface="+mn-cs"/>
                        </a:rPr>
                        <a:t>The Great Depression of the 1930s happened after the Wall Street Crash in October 1929 (but was not entirely caused by it) and was the source of major economic crisis in America and elsewhere.</a:t>
                      </a:r>
                      <a:r>
                        <a:rPr lang="en-GB" sz="900" b="0" i="0" kern="1200" dirty="0">
                          <a:solidFill>
                            <a:schemeClr val="tx1"/>
                          </a:solidFill>
                          <a:effectLst/>
                          <a:latin typeface="+mn-lt"/>
                          <a:ea typeface="+mn-ea"/>
                          <a:cs typeface="+mn-cs"/>
                        </a:rPr>
                        <a:t> </a:t>
                      </a:r>
                      <a:r>
                        <a:rPr lang="en-US" sz="900" b="0" i="0" kern="1200" dirty="0">
                          <a:solidFill>
                            <a:schemeClr val="tx1"/>
                          </a:solidFill>
                          <a:effectLst/>
                          <a:latin typeface="+mn-lt"/>
                          <a:ea typeface="+mn-ea"/>
                          <a:cs typeface="+mn-cs"/>
                        </a:rPr>
                        <a:t>At the peak of the Great Depression, it is thought that between 13 million and 15 million people in the USA were unemployed.</a:t>
                      </a:r>
                      <a:endParaRPr lang="en-GB" sz="900" b="0" i="0" kern="1200" dirty="0">
                        <a:solidFill>
                          <a:schemeClr val="tx1"/>
                        </a:solidFill>
                        <a:effectLst/>
                        <a:latin typeface="+mn-lt"/>
                        <a:ea typeface="+mn-ea"/>
                        <a:cs typeface="+mn-cs"/>
                      </a:endParaRPr>
                    </a:p>
                    <a:p>
                      <a:pPr fontAlgn="base"/>
                      <a:r>
                        <a:rPr lang="en-US" sz="900" b="0" i="0" kern="1200" dirty="0">
                          <a:solidFill>
                            <a:schemeClr val="tx1"/>
                          </a:solidFill>
                          <a:effectLst/>
                          <a:latin typeface="+mn-lt"/>
                          <a:ea typeface="+mn-ea"/>
                          <a:cs typeface="+mn-cs"/>
                        </a:rPr>
                        <a:t>Mass unemployment spread across the USA in most industries, particularly in agriculture. </a:t>
                      </a:r>
                    </a:p>
                    <a:p>
                      <a:r>
                        <a:rPr lang="en-US" sz="900" b="0" i="0" kern="1200" dirty="0">
                          <a:solidFill>
                            <a:schemeClr val="tx1"/>
                          </a:solidFill>
                          <a:effectLst/>
                          <a:latin typeface="+mn-lt"/>
                          <a:ea typeface="+mn-ea"/>
                          <a:cs typeface="+mn-cs"/>
                        </a:rPr>
                        <a:t>The Great Depression meant that hundreds of thousands of people who deposited savings in banks lost their money. At the time, America did not have unemployment benefits that we are used to having access to today and so people who lost their jobs could also lose their homes and found it very difficult to buy food. If men lost their jobs, they lost everything – many such families ended up living in cardboard shantytowns which became known as ‘Hoovervilles’.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During the 1930s, more women entered the workforce because they were considered much cheaper than men. </a:t>
                      </a:r>
                    </a:p>
                    <a:p>
                      <a:r>
                        <a:rPr lang="en-US" sz="900" b="0" i="0" kern="1200" dirty="0">
                          <a:solidFill>
                            <a:schemeClr val="tx1"/>
                          </a:solidFill>
                          <a:effectLst/>
                          <a:latin typeface="+mn-lt"/>
                          <a:ea typeface="+mn-ea"/>
                          <a:cs typeface="+mn-cs"/>
                        </a:rPr>
                        <a:t>During the time of the Great Depression, there was also the Dust Bowl – drought and dust storms swept across several states in mid-west America. This resulted in crops being very poor in these areas. </a:t>
                      </a:r>
                      <a:endParaRPr lang="en-GB"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In worse case scenarios, this led to banks repossessing farms, making the farmers and their families homeless.</a:t>
                      </a:r>
                      <a:endParaRPr lang="en-GB"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As a result, many farmers migrated to California to look for work, as this state was perceived to have spare land and a lot of work. However, because so many people moved to California (an estimated 1.3 million), work was not so easy to find.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The American Dream is written into the </a:t>
                      </a:r>
                      <a:r>
                        <a:rPr lang="en-US" sz="900" b="0" i="1" kern="1200" dirty="0">
                          <a:solidFill>
                            <a:schemeClr val="tx1"/>
                          </a:solidFill>
                          <a:effectLst/>
                          <a:latin typeface="+mn-lt"/>
                          <a:ea typeface="+mn-ea"/>
                          <a:cs typeface="+mn-cs"/>
                        </a:rPr>
                        <a:t>Declaration of Independence</a:t>
                      </a:r>
                      <a:r>
                        <a:rPr lang="en-US" sz="900" b="0" i="0" kern="1200" dirty="0">
                          <a:solidFill>
                            <a:schemeClr val="tx1"/>
                          </a:solidFill>
                          <a:effectLst/>
                          <a:latin typeface="+mn-lt"/>
                          <a:ea typeface="+mn-ea"/>
                          <a:cs typeface="+mn-cs"/>
                        </a:rPr>
                        <a:t>: "life, liberty, and the pursuit of happiness." </a:t>
                      </a:r>
                      <a:r>
                        <a:rPr lang="en-US" sz="900" b="0" i="0" u="none" strike="noStrike" kern="1200" dirty="0">
                          <a:solidFill>
                            <a:schemeClr val="tx1"/>
                          </a:solidFill>
                          <a:effectLst/>
                          <a:latin typeface="+mn-lt"/>
                          <a:ea typeface="+mn-ea"/>
                          <a:cs typeface="+mn-cs"/>
                        </a:rPr>
                        <a:t>Lennie and</a:t>
                      </a:r>
                      <a:r>
                        <a:rPr lang="en-US" sz="900" b="0" i="0" kern="1200" dirty="0">
                          <a:solidFill>
                            <a:schemeClr val="tx1"/>
                          </a:solidFill>
                          <a:effectLst/>
                          <a:latin typeface="+mn-lt"/>
                          <a:ea typeface="+mn-ea"/>
                          <a:cs typeface="+mn-cs"/>
                        </a:rPr>
                        <a:t> </a:t>
                      </a:r>
                      <a:r>
                        <a:rPr lang="en-US" sz="900" b="0" i="0" u="none" strike="noStrike" kern="1200" dirty="0">
                          <a:solidFill>
                            <a:schemeClr val="tx1"/>
                          </a:solidFill>
                          <a:effectLst/>
                          <a:latin typeface="+mn-lt"/>
                          <a:ea typeface="+mn-ea"/>
                          <a:cs typeface="+mn-cs"/>
                        </a:rPr>
                        <a:t>George</a:t>
                      </a:r>
                      <a:r>
                        <a:rPr lang="en-US" sz="900" b="0" i="0" kern="1200" dirty="0">
                          <a:solidFill>
                            <a:schemeClr val="tx1"/>
                          </a:solidFill>
                          <a:effectLst/>
                          <a:latin typeface="+mn-lt"/>
                          <a:ea typeface="+mn-ea"/>
                          <a:cs typeface="+mn-cs"/>
                        </a:rPr>
                        <a:t>'s dream of owning a farm and living off the "</a:t>
                      </a:r>
                      <a:r>
                        <a:rPr lang="en-US" sz="900" b="0" i="0" kern="1200" dirty="0" err="1">
                          <a:solidFill>
                            <a:schemeClr val="tx1"/>
                          </a:solidFill>
                          <a:effectLst/>
                          <a:latin typeface="+mn-lt"/>
                          <a:ea typeface="+mn-ea"/>
                          <a:cs typeface="+mn-cs"/>
                        </a:rPr>
                        <a:t>fatta</a:t>
                      </a:r>
                      <a:r>
                        <a:rPr lang="en-US" sz="900" b="0" i="0" kern="1200" dirty="0">
                          <a:solidFill>
                            <a:schemeClr val="tx1"/>
                          </a:solidFill>
                          <a:effectLst/>
                          <a:latin typeface="+mn-lt"/>
                          <a:ea typeface="+mn-ea"/>
                          <a:cs typeface="+mn-cs"/>
                        </a:rPr>
                        <a:t> the </a:t>
                      </a:r>
                      <a:r>
                        <a:rPr lang="en-US" sz="900" b="0" i="0" kern="1200" dirty="0" err="1">
                          <a:solidFill>
                            <a:schemeClr val="tx1"/>
                          </a:solidFill>
                          <a:effectLst/>
                          <a:latin typeface="+mn-lt"/>
                          <a:ea typeface="+mn-ea"/>
                          <a:cs typeface="+mn-cs"/>
                        </a:rPr>
                        <a:t>lan</a:t>
                      </a:r>
                      <a:r>
                        <a:rPr lang="en-US" sz="900" b="0" i="0" kern="1200" dirty="0">
                          <a:solidFill>
                            <a:schemeClr val="tx1"/>
                          </a:solidFill>
                          <a:effectLst/>
                          <a:latin typeface="+mn-lt"/>
                          <a:ea typeface="+mn-ea"/>
                          <a:cs typeface="+mn-cs"/>
                        </a:rPr>
                        <a:t>" </a:t>
                      </a:r>
                      <a:r>
                        <a:rPr lang="en-US" sz="900" b="0" i="0" kern="1200" dirty="0" err="1">
                          <a:solidFill>
                            <a:schemeClr val="tx1"/>
                          </a:solidFill>
                          <a:effectLst/>
                          <a:latin typeface="+mn-lt"/>
                          <a:ea typeface="+mn-ea"/>
                          <a:cs typeface="+mn-cs"/>
                        </a:rPr>
                        <a:t>symbolises</a:t>
                      </a:r>
                      <a:r>
                        <a:rPr lang="en-US" sz="900" b="0" i="0" kern="1200" dirty="0">
                          <a:solidFill>
                            <a:schemeClr val="tx1"/>
                          </a:solidFill>
                          <a:effectLst/>
                          <a:latin typeface="+mn-lt"/>
                          <a:ea typeface="+mn-ea"/>
                          <a:cs typeface="+mn-cs"/>
                        </a:rPr>
                        <a:t> this dream. </a:t>
                      </a:r>
                      <a:r>
                        <a:rPr lang="en-US" sz="900" b="0" i="1" kern="1200" dirty="0">
                          <a:solidFill>
                            <a:schemeClr val="tx1"/>
                          </a:solidFill>
                          <a:effectLst/>
                          <a:latin typeface="+mn-lt"/>
                          <a:ea typeface="+mn-ea"/>
                          <a:cs typeface="+mn-cs"/>
                        </a:rPr>
                        <a:t>Of Mice and Men</a:t>
                      </a:r>
                      <a:r>
                        <a:rPr lang="en-US" sz="900" b="0" i="0" kern="1200" dirty="0">
                          <a:solidFill>
                            <a:schemeClr val="tx1"/>
                          </a:solidFill>
                          <a:effectLst/>
                          <a:latin typeface="+mn-lt"/>
                          <a:ea typeface="+mn-ea"/>
                          <a:cs typeface="+mn-cs"/>
                        </a:rPr>
                        <a:t> shows that for poor migrant workers during the Depression, the American Dream became an illusion and a trap. </a:t>
                      </a:r>
                      <a:endParaRPr lang="en-GB" sz="900" dirty="0"/>
                    </a:p>
                  </a:txBody>
                  <a:tcPr marT="45721" marB="45721"/>
                </a:tc>
                <a:tc rowSpan="2"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p>
                  </a:txBody>
                  <a:tcPr marT="45721" marB="45721"/>
                </a:tc>
                <a:tc>
                  <a:txBody>
                    <a:bodyPr/>
                    <a:lstStyle/>
                    <a:p>
                      <a:r>
                        <a:rPr lang="en-GB" sz="900" b="1" u="sng" dirty="0"/>
                        <a:t>George</a:t>
                      </a:r>
                      <a:r>
                        <a:rPr lang="en-GB" sz="900" dirty="0"/>
                        <a:t>- Lennie’s closest friend, George is protective of Lennie and loyal towards him, claiming Lennie stops him from getting mean.  However, George can sometimes lack patience with Lennie’s optimism.</a:t>
                      </a:r>
                    </a:p>
                  </a:txBody>
                  <a:tcPr marT="45721" marB="45721"/>
                </a:tc>
                <a:tc>
                  <a:txBody>
                    <a:bodyPr/>
                    <a:lstStyle/>
                    <a:p>
                      <a:r>
                        <a:rPr lang="en-GB" sz="900" b="1" u="sng" dirty="0"/>
                        <a:t>Lennie</a:t>
                      </a:r>
                      <a:r>
                        <a:rPr lang="en-GB" sz="900" dirty="0"/>
                        <a:t>- naïve, immensely strong and gentle, Lennie has a mental disability that means he is solely reliant upon George. As a result, Lennie is the focus of Curley’s cruelty.</a:t>
                      </a:r>
                    </a:p>
                  </a:txBody>
                  <a:tcPr marT="45721" marB="45721"/>
                </a:tc>
                <a:extLst>
                  <a:ext uri="{0D108BD9-81ED-4DB2-BD59-A6C34878D82A}">
                    <a16:rowId xmlns:a16="http://schemas.microsoft.com/office/drawing/2014/main" val="10003"/>
                  </a:ext>
                </a:extLst>
              </a:tr>
              <a:tr h="1611101">
                <a:tc gridSpan="2" vMerge="1">
                  <a:txBody>
                    <a:bodyPr/>
                    <a:lstStyle/>
                    <a:p>
                      <a:endParaRPr lang="en-GB"/>
                    </a:p>
                  </a:txBody>
                  <a:tcPr/>
                </a:tc>
                <a:tc hMerge="1" vMerge="1">
                  <a:txBody>
                    <a:bodyPr/>
                    <a:lstStyle/>
                    <a:p>
                      <a:endParaRPr lang="en-GB"/>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u="sng" dirty="0"/>
                        <a:t>Curley</a:t>
                      </a:r>
                      <a:r>
                        <a:rPr lang="en-GB" sz="900" dirty="0"/>
                        <a:t>: an insecure, violent man who actively looks for violence or opportunities to prove his worth. Incredibly possessive of his wife, Curley seems to pick fights to compensate for his lack of size.</a:t>
                      </a:r>
                    </a:p>
                  </a:txBody>
                  <a:tcPr marT="45721" marB="45721"/>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u="sng" dirty="0"/>
                        <a:t>Curley’s Wife</a:t>
                      </a:r>
                      <a:r>
                        <a:rPr lang="en-GB" sz="900" dirty="0"/>
                        <a:t>: flirtatious and lonely, Curley’s wife is presented a s a danger to the other men because of the consequences if Curley suspects that they have interacted with her. She shares her lost dreams with Lennie, emphasising her lack of companionship. </a:t>
                      </a:r>
                    </a:p>
                  </a:txBody>
                  <a:tcPr marT="45721" marB="45721"/>
                </a:tc>
                <a:extLst>
                  <a:ext uri="{0D108BD9-81ED-4DB2-BD59-A6C34878D82A}">
                    <a16:rowId xmlns:a16="http://schemas.microsoft.com/office/drawing/2014/main" val="1875538597"/>
                  </a:ext>
                </a:extLst>
              </a:tr>
              <a:tr h="89505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i="0" dirty="0"/>
                        <a:t>John Steinbeck was an American writer</a:t>
                      </a:r>
                      <a:r>
                        <a:rPr lang="en-GB" sz="900" i="0" baseline="0" dirty="0"/>
                        <a:t> (1902-1968) who was born in Salinas, where the novella is set. </a:t>
                      </a:r>
                      <a:r>
                        <a:rPr lang="en-GB" sz="900" i="0" kern="1200" baseline="0" dirty="0">
                          <a:solidFill>
                            <a:schemeClr val="tx1"/>
                          </a:solidFill>
                          <a:latin typeface="+mn-lt"/>
                          <a:ea typeface="+mn-ea"/>
                          <a:cs typeface="+mn-cs"/>
                        </a:rPr>
                        <a:t>As a teenager, John Steinbeck spent his summers working as a hired hand on neighbouring ranches, where his experiences of rural California and its people impressed him deeply. Many of John Steinbeck’s characters in his books are immigrants who went to California looking for work or a better life. The characters in Steinbeck’s novels strive for a better life. He details their hopes and dreams.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i="0" baseline="0" dirty="0"/>
                    </a:p>
                    <a:p>
                      <a:r>
                        <a:rPr lang="en-GB" sz="900" i="0" baseline="0" dirty="0"/>
                        <a:t>Other notable works include </a:t>
                      </a:r>
                      <a:r>
                        <a:rPr lang="en-GB" sz="900" i="1" baseline="0" dirty="0"/>
                        <a:t>The Grapes of Wrath, The Pearl and East of Eden. </a:t>
                      </a:r>
                      <a:endParaRPr lang="en-GB" sz="900" i="1" dirty="0"/>
                    </a:p>
                  </a:txBody>
                  <a:tcPr marT="45721" marB="45721"/>
                </a:tc>
                <a:tc hMerge="1">
                  <a:txBody>
                    <a:bodyPr/>
                    <a:lstStyle/>
                    <a:p>
                      <a:endParaRPr lang="en-GB" sz="900" i="1" dirty="0"/>
                    </a:p>
                  </a:txBody>
                  <a:tcPr marT="45721" marB="45721"/>
                </a:tc>
                <a:tc>
                  <a:txBody>
                    <a:bodyPr/>
                    <a:lstStyle/>
                    <a:p>
                      <a:r>
                        <a:rPr lang="en-GB" sz="900" b="1" u="sng" dirty="0"/>
                        <a:t>Crooks</a:t>
                      </a:r>
                      <a:r>
                        <a:rPr lang="en-GB" sz="900" dirty="0"/>
                        <a:t>: Cynical and yet to an extent a believer in the American Dream, stable manager and the only black migrant worker on the farm. As a result of this, he sleeps in the stables, segregated from the other men. </a:t>
                      </a:r>
                    </a:p>
                  </a:txBody>
                  <a:tcPr marT="45721" marB="45721"/>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GB" sz="900" b="1" u="sng" baseline="0" dirty="0"/>
                        <a:t>Slim: </a:t>
                      </a:r>
                      <a:r>
                        <a:rPr lang="en-GB" sz="900" baseline="0" dirty="0"/>
                        <a:t>self assured and respected, Slim is the calm, quiet authority of the men at the ranch. He understands George and Lennie’s friendship but even he cannot protect others.</a:t>
                      </a:r>
                      <a:endParaRPr lang="en-GB" sz="900" dirty="0"/>
                    </a:p>
                  </a:txBody>
                  <a:tcPr marT="45721" marB="45721"/>
                </a:tc>
                <a:extLst>
                  <a:ext uri="{0D108BD9-81ED-4DB2-BD59-A6C34878D82A}">
                    <a16:rowId xmlns:a16="http://schemas.microsoft.com/office/drawing/2014/main" val="10004"/>
                  </a:ext>
                </a:extLst>
              </a:tr>
              <a:tr h="492283">
                <a:tc gridSpan="2">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lang="en-US" sz="900" b="1" baseline="0" dirty="0"/>
                        <a:t>Themes</a:t>
                      </a:r>
                    </a:p>
                    <a:p>
                      <a:pPr marL="0" marR="0" lvl="0" indent="0" algn="ctr" defTabSz="914423" rtl="0" eaLnBrk="1" fontAlgn="auto" latinLnBrk="0" hangingPunct="1">
                        <a:lnSpc>
                          <a:spcPct val="100000"/>
                        </a:lnSpc>
                        <a:spcBef>
                          <a:spcPts val="0"/>
                        </a:spcBef>
                        <a:spcAft>
                          <a:spcPts val="0"/>
                        </a:spcAft>
                        <a:buClrTx/>
                        <a:buSzTx/>
                        <a:buFontTx/>
                        <a:buNone/>
                        <a:tabLst/>
                        <a:defRPr/>
                      </a:pPr>
                      <a:r>
                        <a:rPr lang="en-US" sz="900" b="0" baseline="0" dirty="0"/>
                        <a:t>Hopes and Dreams, Loneliness and Companionship, Brutality and Dignity, Inequality</a:t>
                      </a:r>
                    </a:p>
                    <a:p>
                      <a:pPr algn="ctr"/>
                      <a:endParaRPr lang="en-GB" sz="900" i="1" dirty="0"/>
                    </a:p>
                  </a:txBody>
                  <a:tcPr marT="45721" marB="45721">
                    <a:noFill/>
                  </a:tcPr>
                </a:tc>
                <a:tc hMerge="1">
                  <a:txBody>
                    <a:bodyPr/>
                    <a:lstStyle/>
                    <a:p>
                      <a:endParaRPr lang="en-GB" sz="900" i="1" dirty="0"/>
                    </a:p>
                  </a:txBody>
                  <a:tcPr marT="45721" marB="45721">
                    <a:solidFill>
                      <a:schemeClr val="tx1"/>
                    </a:solidFill>
                  </a:tcPr>
                </a:tc>
                <a:tc gridSpan="2">
                  <a:txBody>
                    <a:bodyPr/>
                    <a:lstStyle/>
                    <a:p>
                      <a:r>
                        <a:rPr lang="en-GB" sz="900" b="1" u="sng" dirty="0"/>
                        <a:t>Candy</a:t>
                      </a:r>
                      <a:r>
                        <a:rPr lang="en-GB" sz="900" dirty="0"/>
                        <a:t> The oldest worker, Candy is a crippled handyman with a feeble dog. Broken by life, Candy is desperate to believe in a dream or plan. He offers to help George and Lennie by cashing in his life savings to help them buy a farm.</a:t>
                      </a:r>
                    </a:p>
                  </a:txBody>
                  <a:tcPr marT="45721" marB="45721"/>
                </a:tc>
                <a:tc hMerge="1">
                  <a:txBody>
                    <a:bodyPr/>
                    <a:lstStyle/>
                    <a:p>
                      <a:endParaRPr lang="en-GB" dirty="0"/>
                    </a:p>
                  </a:txBody>
                  <a:tcPr/>
                </a:tc>
                <a:extLst>
                  <a:ext uri="{0D108BD9-81ED-4DB2-BD59-A6C34878D82A}">
                    <a16:rowId xmlns:a16="http://schemas.microsoft.com/office/drawing/2014/main" val="10005"/>
                  </a:ext>
                </a:extLst>
              </a:tr>
              <a:tr h="299652">
                <a:tc gridSpan="4">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Tier 2 Vocabulary for ‘Of Mice &amp; Men’</a:t>
                      </a:r>
                      <a:endParaRPr lang="en-GB" sz="1100" b="1" dirty="0">
                        <a:solidFill>
                          <a:schemeClr val="tx1"/>
                        </a:solidFill>
                      </a:endParaRPr>
                    </a:p>
                  </a:txBody>
                  <a:tcPr marT="45721" marB="45721">
                    <a:solidFill>
                      <a:schemeClr val="bg1">
                        <a:lumMod val="75000"/>
                      </a:schemeClr>
                    </a:solidFill>
                  </a:tcPr>
                </a:tc>
                <a:tc hMerge="1">
                  <a:txBody>
                    <a:bodyPr/>
                    <a:lstStyle/>
                    <a:p>
                      <a:endParaRPr lang="en-GB"/>
                    </a:p>
                  </a:txBody>
                  <a:tcPr/>
                </a:tc>
                <a:tc hMerge="1">
                  <a:txBody>
                    <a:bodyPr/>
                    <a:lstStyle/>
                    <a:p>
                      <a:endParaRPr lang="en-GB" dirty="0"/>
                    </a:p>
                  </a:txBody>
                  <a:tcPr>
                    <a:solidFill>
                      <a:schemeClr val="bg1">
                        <a:lumMod val="75000"/>
                      </a:schemeClr>
                    </a:solidFill>
                  </a:tcPr>
                </a:tc>
                <a:tc hMerge="1">
                  <a:txBody>
                    <a:bodyPr/>
                    <a:lstStyle/>
                    <a:p>
                      <a:endParaRPr lang="en-GB"/>
                    </a:p>
                  </a:txBody>
                  <a:tcPr/>
                </a:tc>
                <a:extLst>
                  <a:ext uri="{0D108BD9-81ED-4DB2-BD59-A6C34878D82A}">
                    <a16:rowId xmlns:a16="http://schemas.microsoft.com/office/drawing/2014/main" val="10008"/>
                  </a:ext>
                </a:extLst>
              </a:tr>
              <a:tr h="1864702">
                <a:tc>
                  <a:txBody>
                    <a:bodyPr/>
                    <a:lstStyle/>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Destitute</a:t>
                      </a:r>
                      <a:r>
                        <a:rPr lang="en-GB" sz="1000" kern="1200" dirty="0">
                          <a:solidFill>
                            <a:schemeClr val="tx1"/>
                          </a:solidFill>
                          <a:latin typeface="+mn-lt"/>
                          <a:ea typeface="+mn-ea"/>
                          <a:cs typeface="+mn-cs"/>
                        </a:rPr>
                        <a:t>: living without the basics in life.</a:t>
                      </a:r>
                    </a:p>
                    <a:p>
                      <a:pPr marL="228600" indent="-228600">
                        <a:buAutoNum type="arabicPeriod"/>
                      </a:pPr>
                      <a:r>
                        <a:rPr lang="en-GB" sz="1000" b="1" kern="1200" dirty="0">
                          <a:solidFill>
                            <a:schemeClr val="tx1"/>
                          </a:solidFill>
                          <a:latin typeface="+mn-lt"/>
                          <a:ea typeface="+mn-ea"/>
                          <a:cs typeface="+mn-cs"/>
                        </a:rPr>
                        <a:t>Dustbowl</a:t>
                      </a:r>
                      <a:r>
                        <a:rPr lang="en-GB" sz="1000" kern="1200" dirty="0">
                          <a:solidFill>
                            <a:schemeClr val="tx1"/>
                          </a:solidFill>
                          <a:latin typeface="+mn-lt"/>
                          <a:ea typeface="+mn-ea"/>
                          <a:cs typeface="+mn-cs"/>
                        </a:rPr>
                        <a:t>: the </a:t>
                      </a:r>
                      <a:r>
                        <a:rPr lang="en-US" sz="1000" kern="1200" dirty="0">
                          <a:solidFill>
                            <a:schemeClr val="tx1"/>
                          </a:solidFill>
                          <a:latin typeface="+mn-lt"/>
                          <a:ea typeface="+mn-ea"/>
                          <a:cs typeface="+mn-cs"/>
                        </a:rPr>
                        <a:t>drought and dust storms which swept across several states in mid-west America in 1930s</a:t>
                      </a:r>
                      <a:r>
                        <a:rPr lang="en-GB" sz="1000" kern="1200" dirty="0">
                          <a:solidFill>
                            <a:schemeClr val="tx1"/>
                          </a:solidFill>
                          <a:latin typeface="+mn-lt"/>
                          <a:ea typeface="+mn-ea"/>
                          <a:cs typeface="+mn-cs"/>
                        </a:rPr>
                        <a:t>.</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Nomadic</a:t>
                      </a:r>
                      <a:r>
                        <a:rPr lang="en-GB" sz="1000" kern="1200" dirty="0">
                          <a:solidFill>
                            <a:schemeClr val="tx1"/>
                          </a:solidFill>
                          <a:latin typeface="+mn-lt"/>
                          <a:ea typeface="+mn-ea"/>
                          <a:cs typeface="+mn-cs"/>
                        </a:rPr>
                        <a:t>: wandering from place to place.</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Liberty:</a:t>
                      </a:r>
                      <a:r>
                        <a:rPr lang="en-GB" sz="1000" kern="1200" dirty="0">
                          <a:solidFill>
                            <a:schemeClr val="tx1"/>
                          </a:solidFill>
                          <a:latin typeface="+mn-lt"/>
                          <a:ea typeface="+mn-ea"/>
                          <a:cs typeface="+mn-cs"/>
                        </a:rPr>
                        <a:t> the state of being free within society from restrictions imposed by authority on one's way of life, behaviour, or political views.</a:t>
                      </a:r>
                    </a:p>
                    <a:p>
                      <a:pPr marL="228600" indent="-228600" algn="l" defTabSz="914423" rtl="0" eaLnBrk="1" latinLnBrk="0" hangingPunct="1">
                        <a:buAutoNum type="arabicPeriod"/>
                      </a:pPr>
                      <a:r>
                        <a:rPr lang="en-GB" sz="1000" b="1" kern="1200" dirty="0">
                          <a:solidFill>
                            <a:schemeClr val="tx1"/>
                          </a:solidFill>
                          <a:latin typeface="+mn-lt"/>
                          <a:ea typeface="+mn-ea"/>
                          <a:cs typeface="+mn-cs"/>
                        </a:rPr>
                        <a:t>Prejudice</a:t>
                      </a:r>
                      <a:r>
                        <a:rPr lang="en-GB" sz="1000" kern="1200" dirty="0">
                          <a:solidFill>
                            <a:schemeClr val="tx1"/>
                          </a:solidFill>
                          <a:latin typeface="+mn-lt"/>
                          <a:ea typeface="+mn-ea"/>
                          <a:cs typeface="+mn-cs"/>
                        </a:rPr>
                        <a:t>: an </a:t>
                      </a:r>
                      <a:r>
                        <a:rPr lang="en-US" sz="1000" kern="1200" dirty="0">
                          <a:solidFill>
                            <a:schemeClr val="tx1"/>
                          </a:solidFill>
                          <a:latin typeface="+mn-lt"/>
                          <a:ea typeface="+mn-ea"/>
                          <a:cs typeface="+mn-cs"/>
                        </a:rPr>
                        <a:t>opinion that is not based on reason or actual experience.</a:t>
                      </a:r>
                      <a:endParaRPr lang="en-GB" sz="1000" kern="1200" dirty="0">
                        <a:solidFill>
                          <a:schemeClr val="tx1"/>
                        </a:solidFill>
                        <a:latin typeface="+mn-lt"/>
                        <a:ea typeface="+mn-ea"/>
                        <a:cs typeface="+mn-cs"/>
                      </a:endParaRP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Symbiotic</a:t>
                      </a:r>
                      <a:r>
                        <a:rPr lang="en-GB" sz="1000" kern="1200" dirty="0">
                          <a:solidFill>
                            <a:schemeClr val="tx1"/>
                          </a:solidFill>
                          <a:latin typeface="+mn-lt"/>
                          <a:ea typeface="+mn-ea"/>
                          <a:cs typeface="+mn-cs"/>
                        </a:rPr>
                        <a:t>: a mutually beneficial relationship between different people or groups.</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Isolation</a:t>
                      </a:r>
                      <a:r>
                        <a:rPr lang="en-GB" sz="1000" kern="1200" dirty="0">
                          <a:solidFill>
                            <a:schemeClr val="tx1"/>
                          </a:solidFill>
                          <a:latin typeface="+mn-lt"/>
                          <a:ea typeface="+mn-ea"/>
                          <a:cs typeface="+mn-cs"/>
                        </a:rPr>
                        <a:t>: having minimal contact with others.</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GB" sz="1000" b="1" kern="1200" dirty="0">
                          <a:solidFill>
                            <a:schemeClr val="tx1"/>
                          </a:solidFill>
                          <a:latin typeface="+mn-lt"/>
                          <a:ea typeface="+mn-ea"/>
                          <a:cs typeface="+mn-cs"/>
                        </a:rPr>
                        <a:t>Pugnacious</a:t>
                      </a:r>
                      <a:r>
                        <a:rPr lang="en-GB" sz="1000" kern="1200" dirty="0">
                          <a:solidFill>
                            <a:schemeClr val="tx1"/>
                          </a:solidFill>
                          <a:latin typeface="+mn-lt"/>
                          <a:ea typeface="+mn-ea"/>
                          <a:cs typeface="+mn-cs"/>
                        </a:rPr>
                        <a:t>: eager or quick to argue, quarrel or fight.</a:t>
                      </a:r>
                    </a:p>
                    <a:p>
                      <a:pPr marL="228600" indent="-228600" algn="l" defTabSz="914423" rtl="0" eaLnBrk="1" latinLnBrk="0" hangingPunct="1">
                        <a:buAutoNum type="arabicPeriod"/>
                      </a:pPr>
                      <a:r>
                        <a:rPr lang="en-GB" sz="1000" b="1" kern="1200" dirty="0">
                          <a:solidFill>
                            <a:schemeClr val="tx1"/>
                          </a:solidFill>
                          <a:latin typeface="+mn-lt"/>
                          <a:ea typeface="+mn-ea"/>
                          <a:cs typeface="+mn-cs"/>
                        </a:rPr>
                        <a:t>Calculating</a:t>
                      </a:r>
                      <a:r>
                        <a:rPr lang="en-GB" sz="1000" kern="1200" dirty="0">
                          <a:solidFill>
                            <a:schemeClr val="tx1"/>
                          </a:solidFill>
                          <a:latin typeface="+mn-lt"/>
                          <a:ea typeface="+mn-ea"/>
                          <a:cs typeface="+mn-cs"/>
                        </a:rPr>
                        <a:t>: acting in a secret and underhand way.</a:t>
                      </a:r>
                    </a:p>
                    <a:p>
                      <a:pPr marL="228600" indent="-228600">
                        <a:buAutoNum type="arabicPeriod"/>
                      </a:pPr>
                      <a:r>
                        <a:rPr lang="en-GB" sz="1000" b="1" u="none" kern="1200" dirty="0">
                          <a:solidFill>
                            <a:schemeClr val="tx1"/>
                          </a:solidFill>
                          <a:latin typeface="+mn-lt"/>
                          <a:ea typeface="+mn-ea"/>
                          <a:cs typeface="+mn-cs"/>
                        </a:rPr>
                        <a:t>Derogatory: </a:t>
                      </a:r>
                      <a:r>
                        <a:rPr lang="en-US" sz="1000" u="none" kern="1200" dirty="0">
                          <a:solidFill>
                            <a:schemeClr val="tx1"/>
                          </a:solidFill>
                          <a:latin typeface="+mn-lt"/>
                          <a:ea typeface="+mn-ea"/>
                          <a:cs typeface="+mn-cs"/>
                        </a:rPr>
                        <a:t>showing a critical or disrespectful attitude.</a:t>
                      </a:r>
                      <a:endParaRPr lang="en-GB" sz="1000" u="none" kern="1200" dirty="0">
                        <a:solidFill>
                          <a:schemeClr val="tx1"/>
                        </a:solidFill>
                        <a:latin typeface="+mn-lt"/>
                        <a:ea typeface="+mn-ea"/>
                        <a:cs typeface="+mn-cs"/>
                      </a:endParaRPr>
                    </a:p>
                  </a:txBody>
                  <a:tcPr marT="45721" marB="45721"/>
                </a:tc>
                <a:tc gridSpan="3">
                  <a:txBody>
                    <a:bodyPr/>
                    <a:lstStyle/>
                    <a:p>
                      <a:pPr marL="228600" indent="-228600">
                        <a:buFont typeface="+mj-lt"/>
                        <a:buAutoNum type="arabicPeriod" startAt="11"/>
                      </a:pPr>
                      <a:r>
                        <a:rPr lang="en-GB" sz="1000" b="1" kern="1200" dirty="0">
                          <a:solidFill>
                            <a:schemeClr val="tx1"/>
                          </a:solidFill>
                          <a:latin typeface="+mn-lt"/>
                          <a:ea typeface="+mn-ea"/>
                          <a:cs typeface="+mn-cs"/>
                        </a:rPr>
                        <a:t>Hierarchy</a:t>
                      </a:r>
                      <a:r>
                        <a:rPr lang="en-GB" sz="1000" kern="1200" dirty="0">
                          <a:solidFill>
                            <a:schemeClr val="tx1"/>
                          </a:solidFill>
                          <a:latin typeface="+mn-lt"/>
                          <a:ea typeface="+mn-ea"/>
                          <a:cs typeface="+mn-cs"/>
                        </a:rPr>
                        <a:t>: a system in which members of a group are ranked according to relative status or authority. </a:t>
                      </a:r>
                    </a:p>
                    <a:p>
                      <a:pPr marL="228600" indent="-228600">
                        <a:buFont typeface="+mj-lt"/>
                        <a:buAutoNum type="arabicPeriod" startAt="11"/>
                      </a:pPr>
                      <a:r>
                        <a:rPr lang="en-GB" sz="1000" b="1" kern="1200" dirty="0">
                          <a:solidFill>
                            <a:schemeClr val="tx1"/>
                          </a:solidFill>
                          <a:latin typeface="+mn-lt"/>
                          <a:ea typeface="+mn-ea"/>
                          <a:cs typeface="+mn-cs"/>
                        </a:rPr>
                        <a:t>Microcosm</a:t>
                      </a:r>
                      <a:r>
                        <a:rPr lang="en-GB" sz="1000" kern="1200" dirty="0">
                          <a:solidFill>
                            <a:schemeClr val="tx1"/>
                          </a:solidFill>
                          <a:latin typeface="+mn-lt"/>
                          <a:ea typeface="+mn-ea"/>
                          <a:cs typeface="+mn-cs"/>
                        </a:rPr>
                        <a:t>: representing the characteristics of something much larger, in miniature.</a:t>
                      </a:r>
                    </a:p>
                    <a:p>
                      <a:pPr marL="228600" indent="-228600">
                        <a:buFont typeface="+mj-lt"/>
                        <a:buAutoNum type="arabicPeriod" startAt="11"/>
                      </a:pPr>
                      <a:r>
                        <a:rPr lang="en-GB" sz="1000" b="1" kern="1200" dirty="0">
                          <a:solidFill>
                            <a:schemeClr val="tx1"/>
                          </a:solidFill>
                          <a:latin typeface="+mn-lt"/>
                          <a:ea typeface="+mn-ea"/>
                          <a:cs typeface="+mn-cs"/>
                        </a:rPr>
                        <a:t>Disengaged</a:t>
                      </a:r>
                      <a:r>
                        <a:rPr lang="en-GB" sz="1000" kern="1200" dirty="0">
                          <a:solidFill>
                            <a:schemeClr val="tx1"/>
                          </a:solidFill>
                          <a:latin typeface="+mn-lt"/>
                          <a:ea typeface="+mn-ea"/>
                          <a:cs typeface="+mn-cs"/>
                        </a:rPr>
                        <a:t>: emotionally detached.</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Abhor</a:t>
                      </a:r>
                      <a:r>
                        <a:rPr lang="en-GB" sz="1000" kern="1200" dirty="0">
                          <a:solidFill>
                            <a:schemeClr val="tx1"/>
                          </a:solidFill>
                          <a:latin typeface="+mn-lt"/>
                          <a:ea typeface="+mn-ea"/>
                          <a:cs typeface="+mn-cs"/>
                        </a:rPr>
                        <a:t>: to strongly dislike.</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Ostracise</a:t>
                      </a:r>
                      <a:r>
                        <a:rPr lang="en-GB" sz="1000" kern="1200" dirty="0">
                          <a:solidFill>
                            <a:schemeClr val="tx1"/>
                          </a:solidFill>
                          <a:latin typeface="+mn-lt"/>
                          <a:ea typeface="+mn-ea"/>
                          <a:cs typeface="+mn-cs"/>
                        </a:rPr>
                        <a:t>: to exclude someone from a society or group.</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Indignation</a:t>
                      </a:r>
                      <a:r>
                        <a:rPr lang="en-GB" sz="1000" kern="1200" dirty="0">
                          <a:solidFill>
                            <a:schemeClr val="tx1"/>
                          </a:solidFill>
                          <a:latin typeface="+mn-lt"/>
                          <a:ea typeface="+mn-ea"/>
                          <a:cs typeface="+mn-cs"/>
                        </a:rPr>
                        <a:t>: strong dislike at something unfair.</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Charismatic</a:t>
                      </a:r>
                      <a:r>
                        <a:rPr lang="en-GB" sz="1000" kern="1200" dirty="0">
                          <a:solidFill>
                            <a:schemeClr val="tx1"/>
                          </a:solidFill>
                          <a:latin typeface="+mn-lt"/>
                          <a:ea typeface="+mn-ea"/>
                          <a:cs typeface="+mn-cs"/>
                        </a:rPr>
                        <a:t>: to be influential or powerful.</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Accustomed</a:t>
                      </a:r>
                      <a:r>
                        <a:rPr lang="en-GB" sz="1000" kern="1200" dirty="0">
                          <a:solidFill>
                            <a:schemeClr val="tx1"/>
                          </a:solidFill>
                          <a:latin typeface="+mn-lt"/>
                          <a:ea typeface="+mn-ea"/>
                          <a:cs typeface="+mn-cs"/>
                        </a:rPr>
                        <a:t>: being used to something.</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Belligerent</a:t>
                      </a:r>
                      <a:r>
                        <a:rPr lang="en-GB" sz="1000" kern="1200" dirty="0">
                          <a:solidFill>
                            <a:schemeClr val="tx1"/>
                          </a:solidFill>
                          <a:latin typeface="+mn-lt"/>
                          <a:ea typeface="+mn-ea"/>
                          <a:cs typeface="+mn-cs"/>
                        </a:rPr>
                        <a:t>: aggressive in manner.</a:t>
                      </a:r>
                    </a:p>
                    <a:p>
                      <a:pPr marL="228600" marR="0" lvl="0" indent="-228600" algn="l" defTabSz="914423" rtl="0" eaLnBrk="1" fontAlgn="auto" latinLnBrk="0" hangingPunct="1">
                        <a:lnSpc>
                          <a:spcPct val="100000"/>
                        </a:lnSpc>
                        <a:spcBef>
                          <a:spcPts val="0"/>
                        </a:spcBef>
                        <a:spcAft>
                          <a:spcPts val="0"/>
                        </a:spcAft>
                        <a:buClrTx/>
                        <a:buSzTx/>
                        <a:buFont typeface="+mj-lt"/>
                        <a:buAutoNum type="arabicPeriod" startAt="11"/>
                        <a:tabLst/>
                        <a:defRPr/>
                      </a:pPr>
                      <a:r>
                        <a:rPr lang="en-GB" sz="1000" b="1" kern="1200" dirty="0">
                          <a:solidFill>
                            <a:schemeClr val="tx1"/>
                          </a:solidFill>
                          <a:latin typeface="+mn-lt"/>
                          <a:ea typeface="+mn-ea"/>
                          <a:cs typeface="+mn-cs"/>
                        </a:rPr>
                        <a:t>Incongruous</a:t>
                      </a:r>
                      <a:r>
                        <a:rPr lang="en-GB" sz="1000" kern="1200" dirty="0">
                          <a:solidFill>
                            <a:schemeClr val="tx1"/>
                          </a:solidFill>
                          <a:latin typeface="+mn-lt"/>
                          <a:ea typeface="+mn-ea"/>
                          <a:cs typeface="+mn-cs"/>
                        </a:rPr>
                        <a:t>: out of place; inconsistent.</a:t>
                      </a:r>
                      <a:endParaRPr lang="en-GB" sz="1000" dirty="0"/>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T="45721" marB="45721"/>
                </a:tc>
                <a:tc hMerge="1">
                  <a:txBody>
                    <a:bodyPr/>
                    <a:lstStyle/>
                    <a:p>
                      <a:endParaRPr lang="en-US" sz="900" b="0" i="0" kern="1200" dirty="0">
                        <a:solidFill>
                          <a:schemeClr val="tx1"/>
                        </a:solidFill>
                        <a:effectLst/>
                        <a:latin typeface="+mn-lt"/>
                        <a:ea typeface="+mn-ea"/>
                        <a:cs typeface="+mn-cs"/>
                      </a:endParaRPr>
                    </a:p>
                  </a:txBody>
                  <a:tcPr marT="45721" marB="45721"/>
                </a:tc>
                <a:tc hMerge="1">
                  <a:txBody>
                    <a:bodyPr/>
                    <a:lstStyle/>
                    <a:p>
                      <a:endParaRPr lang="en-GB"/>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55049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81777281"/>
              </p:ext>
            </p:extLst>
          </p:nvPr>
        </p:nvGraphicFramePr>
        <p:xfrm>
          <a:off x="0" y="0"/>
          <a:ext cx="12191998" cy="6675056"/>
        </p:xfrm>
        <a:graphic>
          <a:graphicData uri="http://schemas.openxmlformats.org/drawingml/2006/table">
            <a:tbl>
              <a:tblPr firstRow="1" bandRow="1">
                <a:tableStyleId>{5940675A-B579-460E-94D1-54222C63F5DA}</a:tableStyleId>
              </a:tblPr>
              <a:tblGrid>
                <a:gridCol w="5936776">
                  <a:extLst>
                    <a:ext uri="{9D8B030D-6E8A-4147-A177-3AD203B41FA5}">
                      <a16:colId xmlns:a16="http://schemas.microsoft.com/office/drawing/2014/main" val="20000"/>
                    </a:ext>
                  </a:extLst>
                </a:gridCol>
                <a:gridCol w="6255222">
                  <a:extLst>
                    <a:ext uri="{9D8B030D-6E8A-4147-A177-3AD203B41FA5}">
                      <a16:colId xmlns:a16="http://schemas.microsoft.com/office/drawing/2014/main" val="20011"/>
                    </a:ext>
                  </a:extLst>
                </a:gridCol>
              </a:tblGrid>
              <a:tr h="304425">
                <a:tc gridSpan="2">
                  <a:txBody>
                    <a:bodyPr/>
                    <a:lstStyle/>
                    <a:p>
                      <a:pPr algn="ctr"/>
                      <a:r>
                        <a:rPr lang="en-US" sz="1400" b="1" dirty="0">
                          <a:solidFill>
                            <a:schemeClr val="bg1"/>
                          </a:solidFill>
                        </a:rPr>
                        <a:t>Year 9- Knowledge </a:t>
                      </a:r>
                      <a:r>
                        <a:rPr lang="en-US" sz="1400" b="1" dirty="0" err="1">
                          <a:solidFill>
                            <a:schemeClr val="bg1"/>
                          </a:solidFill>
                        </a:rPr>
                        <a:t>Organiser</a:t>
                      </a:r>
                      <a:r>
                        <a:rPr lang="en-US" sz="1400" b="1" dirty="0">
                          <a:solidFill>
                            <a:schemeClr val="bg1"/>
                          </a:solidFill>
                        </a:rPr>
                        <a:t>- Of Mice &amp; Men </a:t>
                      </a:r>
                    </a:p>
                  </a:txBody>
                  <a:tcPr marT="45721" marB="45721">
                    <a:solidFill>
                      <a:schemeClr val="tx1"/>
                    </a:solidFill>
                  </a:tcPr>
                </a:tc>
                <a:tc hMerge="1">
                  <a:txBody>
                    <a:bodyPr/>
                    <a:lstStyle/>
                    <a:p>
                      <a:endParaRPr lang="en-GB"/>
                    </a:p>
                  </a:txBody>
                  <a:tcPr/>
                </a:tc>
                <a:extLst>
                  <a:ext uri="{0D108BD9-81ED-4DB2-BD59-A6C34878D82A}">
                    <a16:rowId xmlns:a16="http://schemas.microsoft.com/office/drawing/2014/main" val="10000"/>
                  </a:ext>
                </a:extLst>
              </a:tr>
              <a:tr h="228319">
                <a:tc gridSpan="2">
                  <a:txBody>
                    <a:bodyPr/>
                    <a:lstStyle/>
                    <a:p>
                      <a:pPr marL="0" marR="0" indent="0" algn="l" defTabSz="685783" rtl="0" eaLnBrk="1" fontAlgn="auto" latinLnBrk="0" hangingPunct="1">
                        <a:lnSpc>
                          <a:spcPct val="100000"/>
                        </a:lnSpc>
                        <a:spcBef>
                          <a:spcPts val="0"/>
                        </a:spcBef>
                        <a:spcAft>
                          <a:spcPts val="0"/>
                        </a:spcAft>
                        <a:buClrTx/>
                        <a:buSzTx/>
                        <a:buFontTx/>
                        <a:buNone/>
                        <a:tabLst/>
                        <a:defRPr/>
                      </a:pPr>
                      <a:endParaRPr lang="en-GB" sz="900" i="1" dirty="0"/>
                    </a:p>
                  </a:txBody>
                  <a:tcPr marT="45721" marB="45721"/>
                </a:tc>
                <a:tc hMerge="1">
                  <a:txBody>
                    <a:bodyPr/>
                    <a:lstStyle/>
                    <a:p>
                      <a:endParaRPr lang="en-GB"/>
                    </a:p>
                  </a:txBody>
                  <a:tcPr/>
                </a:tc>
                <a:extLst>
                  <a:ext uri="{0D108BD9-81ED-4DB2-BD59-A6C34878D82A}">
                    <a16:rowId xmlns:a16="http://schemas.microsoft.com/office/drawing/2014/main" val="10001"/>
                  </a:ext>
                </a:extLst>
              </a:tr>
              <a:tr h="517521">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endParaRPr lang="en-GB" sz="1400" b="1" dirty="0">
                        <a:solidFill>
                          <a:schemeClr val="tx1"/>
                        </a:solidFill>
                      </a:endParaRPr>
                    </a:p>
                    <a:p>
                      <a:pPr marL="0" marR="0" lvl="0" indent="0" algn="ctr" defTabSz="914423"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Plot- The entire timeframe of the novella is four days.</a:t>
                      </a:r>
                      <a:endParaRPr lang="en-GB" sz="1400" b="1" dirty="0">
                        <a:solidFill>
                          <a:schemeClr val="tx1"/>
                        </a:solidFill>
                      </a:endParaRPr>
                    </a:p>
                  </a:txBody>
                  <a:tcPr marT="45721" marB="45721">
                    <a:solidFill>
                      <a:schemeClr val="bg1">
                        <a:lumMod val="75000"/>
                      </a:schemeClr>
                    </a:solidFill>
                  </a:tcPr>
                </a:tc>
                <a:tc>
                  <a:txBody>
                    <a:bodyPr/>
                    <a:lstStyle/>
                    <a:p>
                      <a:pPr marL="0" marR="0" lvl="0" indent="0" algn="ctr" defTabSz="914423"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Literary Techniques</a:t>
                      </a:r>
                      <a:endParaRPr lang="en-GB" sz="1400" b="1" dirty="0">
                        <a:solidFill>
                          <a:schemeClr val="tx1"/>
                        </a:solidFill>
                      </a:endParaRPr>
                    </a:p>
                  </a:txBody>
                  <a:tcPr marT="45721" marB="45721">
                    <a:solidFill>
                      <a:schemeClr val="bg1">
                        <a:lumMod val="75000"/>
                      </a:schemeClr>
                    </a:solidFill>
                  </a:tcPr>
                </a:tc>
                <a:extLst>
                  <a:ext uri="{0D108BD9-81ED-4DB2-BD59-A6C34878D82A}">
                    <a16:rowId xmlns:a16="http://schemas.microsoft.com/office/drawing/2014/main" val="10002"/>
                  </a:ext>
                </a:extLst>
              </a:tr>
              <a:tr h="937248">
                <a:tc>
                  <a:txBody>
                    <a:bodyPr/>
                    <a:lstStyle/>
                    <a:p>
                      <a:pPr marL="0" indent="0">
                        <a:buNone/>
                      </a:pPr>
                      <a:r>
                        <a:rPr lang="en-US" sz="1400" kern="1200" dirty="0">
                          <a:solidFill>
                            <a:schemeClr val="tx1"/>
                          </a:solidFill>
                          <a:latin typeface="+mn-lt"/>
                          <a:ea typeface="+mn-ea"/>
                          <a:cs typeface="+mn-cs"/>
                        </a:rPr>
                        <a:t>Chapter 1:</a:t>
                      </a:r>
                    </a:p>
                  </a:txBody>
                  <a:tcPr marT="45721" marB="45721"/>
                </a:tc>
                <a:tc rowSpan="6">
                  <a:txBody>
                    <a:bodyPr/>
                    <a:lstStyle/>
                    <a:p>
                      <a:endParaRPr lang="en-US" sz="900" dirty="0"/>
                    </a:p>
                    <a:p>
                      <a:pPr marL="228600" indent="-228600">
                        <a:buAutoNum type="arabicPeriod"/>
                      </a:pPr>
                      <a:r>
                        <a:rPr lang="en-US" sz="1400" b="1" dirty="0"/>
                        <a:t>Tone</a:t>
                      </a:r>
                      <a:r>
                        <a:rPr lang="en-US" sz="1400" dirty="0"/>
                        <a:t>: </a:t>
                      </a:r>
                      <a:r>
                        <a:rPr lang="en-GB" sz="1400" kern="1200" dirty="0">
                          <a:solidFill>
                            <a:schemeClr val="tx1"/>
                          </a:solidFill>
                          <a:latin typeface="+mn-lt"/>
                          <a:ea typeface="+mn-ea"/>
                          <a:cs typeface="+mn-cs"/>
                        </a:rPr>
                        <a:t>the general feeling or atmosphere that a piece of writing creates within the reader.</a:t>
                      </a:r>
                      <a:endParaRPr lang="en-US" sz="1400" kern="1200" dirty="0">
                        <a:solidFill>
                          <a:schemeClr val="tx1"/>
                        </a:solidFill>
                        <a:latin typeface="+mn-lt"/>
                        <a:ea typeface="+mn-ea"/>
                        <a:cs typeface="+mn-cs"/>
                      </a:endParaRPr>
                    </a:p>
                    <a:p>
                      <a:pPr marL="228600" indent="-228600">
                        <a:buAutoNum type="arabicPeriod"/>
                      </a:pPr>
                      <a:r>
                        <a:rPr lang="en-US" sz="1400" b="1" dirty="0"/>
                        <a:t>Mood</a:t>
                      </a:r>
                      <a:r>
                        <a:rPr lang="en-US" sz="1400" dirty="0"/>
                        <a:t>: </a:t>
                      </a:r>
                      <a:r>
                        <a:rPr lang="en-GB" sz="1400" u="none" kern="1200" dirty="0">
                          <a:solidFill>
                            <a:schemeClr val="tx1"/>
                          </a:solidFill>
                          <a:latin typeface="+mn-lt"/>
                          <a:ea typeface="+mn-ea"/>
                          <a:cs typeface="+mn-cs"/>
                        </a:rPr>
                        <a:t>the general feeling or atmosphere that a piece of writing creates within the reader.</a:t>
                      </a:r>
                      <a:endParaRPr lang="en-US" sz="1400" u="none" kern="1200" dirty="0">
                        <a:solidFill>
                          <a:schemeClr val="tx1"/>
                        </a:solidFill>
                        <a:latin typeface="+mn-lt"/>
                        <a:ea typeface="+mn-ea"/>
                        <a:cs typeface="+mn-cs"/>
                      </a:endParaRPr>
                    </a:p>
                    <a:p>
                      <a:pPr marL="228600" indent="-228600">
                        <a:buAutoNum type="arabicPeriod"/>
                      </a:pPr>
                      <a:r>
                        <a:rPr lang="en-US" sz="1400" b="1" dirty="0"/>
                        <a:t>Motif</a:t>
                      </a:r>
                      <a:r>
                        <a:rPr lang="en-US" sz="1400" dirty="0"/>
                        <a:t>: a recurring idea in a literary work.</a:t>
                      </a:r>
                    </a:p>
                    <a:p>
                      <a:pPr marL="228600" indent="-228600">
                        <a:buAutoNum type="arabicPeriod"/>
                      </a:pPr>
                      <a:r>
                        <a:rPr lang="en-US" sz="1400" b="1" dirty="0"/>
                        <a:t>Repetition</a:t>
                      </a:r>
                      <a:r>
                        <a:rPr lang="en-US" sz="1400" dirty="0"/>
                        <a:t>: repeating a word, phrase or structure to </a:t>
                      </a:r>
                      <a:r>
                        <a:rPr lang="en-US" sz="1400" dirty="0" err="1"/>
                        <a:t>emphasise</a:t>
                      </a:r>
                      <a:r>
                        <a:rPr lang="en-US" sz="1400" dirty="0"/>
                        <a:t> an idea.</a:t>
                      </a:r>
                    </a:p>
                    <a:p>
                      <a:pPr marL="228600" indent="-228600">
                        <a:buAutoNum type="arabicPeriod"/>
                      </a:pPr>
                      <a:r>
                        <a:rPr lang="en-US" sz="1400" b="1" dirty="0"/>
                        <a:t>Dialogue</a:t>
                      </a:r>
                      <a:r>
                        <a:rPr lang="en-US" sz="1400" dirty="0"/>
                        <a:t>: a conversation between two or more people.</a:t>
                      </a:r>
                    </a:p>
                    <a:p>
                      <a:pPr marL="228600" indent="-228600">
                        <a:buAutoNum type="arabicPeriod"/>
                      </a:pPr>
                      <a:r>
                        <a:rPr lang="en-US" sz="1400" b="1" dirty="0"/>
                        <a:t>Structure</a:t>
                      </a:r>
                      <a:r>
                        <a:rPr lang="en-US" sz="1400" dirty="0"/>
                        <a:t>: the order of events.</a:t>
                      </a:r>
                    </a:p>
                    <a:p>
                      <a:pPr marL="228600" indent="-228600">
                        <a:buAutoNum type="arabicPeriod"/>
                      </a:pPr>
                      <a:r>
                        <a:rPr lang="en-US" sz="1400" b="1" dirty="0"/>
                        <a:t>Tension</a:t>
                      </a:r>
                      <a:r>
                        <a:rPr lang="en-US" sz="1400" dirty="0"/>
                        <a:t>: the mental/emotional strain from vaguely knowing what an outcome will be but not knowing when or how it will happen.</a:t>
                      </a:r>
                    </a:p>
                    <a:p>
                      <a:pPr marL="228600" indent="-228600">
                        <a:buAutoNum type="arabicPeriod"/>
                      </a:pPr>
                      <a:r>
                        <a:rPr lang="en-US" sz="1400" b="1" dirty="0"/>
                        <a:t>Simile</a:t>
                      </a:r>
                      <a:r>
                        <a:rPr lang="en-US" sz="1400" dirty="0"/>
                        <a:t>: </a:t>
                      </a:r>
                      <a:r>
                        <a:rPr lang="en-GB" sz="1400" kern="1200" dirty="0">
                          <a:solidFill>
                            <a:schemeClr val="tx1"/>
                          </a:solidFill>
                          <a:latin typeface="+mn-lt"/>
                          <a:ea typeface="+mn-ea"/>
                          <a:cs typeface="+mn-cs"/>
                        </a:rPr>
                        <a:t>a direct comparison between two things using ‘as’ or ‘like.’</a:t>
                      </a:r>
                      <a:endParaRPr lang="en-US" sz="1400" kern="1200" dirty="0">
                        <a:solidFill>
                          <a:schemeClr val="tx1"/>
                        </a:solidFill>
                        <a:latin typeface="+mn-lt"/>
                        <a:ea typeface="+mn-ea"/>
                        <a:cs typeface="+mn-cs"/>
                      </a:endParaRP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US" sz="1400" b="1" dirty="0"/>
                        <a:t>Metaphor</a:t>
                      </a:r>
                      <a:r>
                        <a:rPr lang="en-US" sz="1400" dirty="0"/>
                        <a:t>: </a:t>
                      </a:r>
                      <a:r>
                        <a:rPr lang="en-GB" sz="1400" kern="1200" dirty="0">
                          <a:solidFill>
                            <a:schemeClr val="tx1"/>
                          </a:solidFill>
                          <a:latin typeface="+mn-lt"/>
                          <a:ea typeface="+mn-ea"/>
                          <a:cs typeface="+mn-cs"/>
                        </a:rPr>
                        <a:t>a comparison between two things where one thing is said to be another for effect.</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US" sz="1400" b="1" dirty="0"/>
                        <a:t>Zoomorphism</a:t>
                      </a:r>
                      <a:r>
                        <a:rPr lang="en-US" sz="1400" dirty="0"/>
                        <a:t>: </a:t>
                      </a:r>
                      <a:r>
                        <a:rPr lang="en-GB" sz="1400" kern="1200" dirty="0">
                          <a:solidFill>
                            <a:schemeClr val="tx1"/>
                          </a:solidFill>
                          <a:latin typeface="+mn-lt"/>
                          <a:ea typeface="+mn-ea"/>
                          <a:cs typeface="+mn-cs"/>
                        </a:rPr>
                        <a:t>the literary device of giving animal-like qualities to anything that is not that animal such as humans, gods, and inanimate objects.</a:t>
                      </a:r>
                    </a:p>
                    <a:p>
                      <a:pPr marL="228600" marR="0" lvl="0" indent="-228600" algn="l" defTabSz="914423" rtl="0" eaLnBrk="1" fontAlgn="auto" latinLnBrk="0" hangingPunct="1">
                        <a:lnSpc>
                          <a:spcPct val="100000"/>
                        </a:lnSpc>
                        <a:spcBef>
                          <a:spcPts val="0"/>
                        </a:spcBef>
                        <a:spcAft>
                          <a:spcPts val="0"/>
                        </a:spcAft>
                        <a:buClrTx/>
                        <a:buSzTx/>
                        <a:buFontTx/>
                        <a:buAutoNum type="arabicPeriod"/>
                        <a:tabLst/>
                        <a:defRPr/>
                      </a:pPr>
                      <a:r>
                        <a:rPr lang="en-US" sz="1400" b="1" dirty="0"/>
                        <a:t>Emphasis</a:t>
                      </a:r>
                      <a:r>
                        <a:rPr lang="en-US" sz="1400" dirty="0"/>
                        <a:t>: stressing something in particular way to indicate its importance.</a:t>
                      </a:r>
                    </a:p>
                    <a:p>
                      <a:pPr marL="228600" indent="-228600">
                        <a:buAutoNum type="arabicPeriod"/>
                      </a:pPr>
                      <a:r>
                        <a:rPr lang="en-US" sz="1400" b="1" dirty="0"/>
                        <a:t> Imperative</a:t>
                      </a:r>
                      <a:r>
                        <a:rPr lang="en-US" sz="1400" dirty="0"/>
                        <a:t>: a command.</a:t>
                      </a:r>
                    </a:p>
                    <a:p>
                      <a:pPr marL="228600" indent="-228600">
                        <a:buAutoNum type="arabicPeriod"/>
                      </a:pPr>
                      <a:r>
                        <a:rPr lang="en-US" sz="1400" dirty="0"/>
                        <a:t> </a:t>
                      </a:r>
                      <a:r>
                        <a:rPr lang="en-US" sz="1400" b="1" dirty="0"/>
                        <a:t>Foreshadowin</a:t>
                      </a:r>
                      <a:r>
                        <a:rPr lang="en-US" sz="1400" dirty="0"/>
                        <a:t>g: the suggestion or warning about a later event in a narrative.</a:t>
                      </a:r>
                    </a:p>
                    <a:p>
                      <a:pPr marL="228600" indent="-228600">
                        <a:buAutoNum type="arabicPeriod"/>
                      </a:pPr>
                      <a:r>
                        <a:rPr lang="en-US" sz="1400" b="1" dirty="0"/>
                        <a:t> Cyclical Narrative</a:t>
                      </a:r>
                      <a:r>
                        <a:rPr lang="en-US" sz="1400" dirty="0"/>
                        <a:t>: </a:t>
                      </a:r>
                      <a:r>
                        <a:rPr lang="en-GB" sz="1400" kern="1200" dirty="0">
                          <a:solidFill>
                            <a:schemeClr val="tx1"/>
                          </a:solidFill>
                          <a:latin typeface="+mn-lt"/>
                          <a:ea typeface="+mn-ea"/>
                          <a:cs typeface="+mn-cs"/>
                        </a:rPr>
                        <a:t>a story that ends in the same place it began. </a:t>
                      </a:r>
                      <a:endParaRPr lang="en-US" sz="1400" kern="1200" dirty="0">
                        <a:solidFill>
                          <a:schemeClr val="tx1"/>
                        </a:solidFill>
                        <a:latin typeface="+mn-lt"/>
                        <a:ea typeface="+mn-ea"/>
                        <a:cs typeface="+mn-cs"/>
                      </a:endParaRPr>
                    </a:p>
                    <a:p>
                      <a:pPr marL="228600" indent="-228600">
                        <a:buAutoNum type="arabicPeriod"/>
                      </a:pPr>
                      <a:r>
                        <a:rPr lang="en-US" sz="1400" b="1" dirty="0"/>
                        <a:t> Exposition: </a:t>
                      </a:r>
                      <a:r>
                        <a:rPr lang="en-US" sz="1400" dirty="0"/>
                        <a:t>t</a:t>
                      </a:r>
                      <a:r>
                        <a:rPr lang="en-US" sz="1400" kern="1200" dirty="0">
                          <a:solidFill>
                            <a:schemeClr val="tx1"/>
                          </a:solidFill>
                          <a:latin typeface="+mn-lt"/>
                          <a:ea typeface="+mn-ea"/>
                          <a:cs typeface="+mn-cs"/>
                        </a:rPr>
                        <a:t>he background information on the characters and setting explained at the beginning of the story. </a:t>
                      </a:r>
                    </a:p>
                    <a:p>
                      <a:pPr marL="228600" indent="-228600">
                        <a:buAutoNum type="arabicPeriod"/>
                      </a:pPr>
                      <a:r>
                        <a:rPr lang="en-US" sz="1400" dirty="0"/>
                        <a:t> </a:t>
                      </a:r>
                      <a:r>
                        <a:rPr lang="en-US" sz="1400" b="1" dirty="0"/>
                        <a:t>Denouement</a:t>
                      </a:r>
                      <a:r>
                        <a:rPr lang="en-US" sz="1400" dirty="0"/>
                        <a:t>: </a:t>
                      </a:r>
                      <a:r>
                        <a:rPr lang="en-US" sz="1400" kern="1200" dirty="0">
                          <a:solidFill>
                            <a:schemeClr val="tx1"/>
                          </a:solidFill>
                          <a:latin typeface="+mn-lt"/>
                          <a:ea typeface="+mn-ea"/>
                          <a:cs typeface="+mn-cs"/>
                        </a:rPr>
                        <a:t>conclusion after the climax of a narrative when the conflict is finally resolved.</a:t>
                      </a:r>
                    </a:p>
                    <a:p>
                      <a:pPr marL="0" indent="0">
                        <a:buNone/>
                      </a:pPr>
                      <a:endParaRPr lang="en-GB" sz="900" dirty="0"/>
                    </a:p>
                  </a:txBody>
                  <a:tcPr marT="45721" marB="45721"/>
                </a:tc>
                <a:extLst>
                  <a:ext uri="{0D108BD9-81ED-4DB2-BD59-A6C34878D82A}">
                    <a16:rowId xmlns:a16="http://schemas.microsoft.com/office/drawing/2014/main" val="10003"/>
                  </a:ext>
                </a:extLst>
              </a:tr>
              <a:tr h="937248">
                <a:tc>
                  <a:txBody>
                    <a:bodyPr/>
                    <a:lstStyle/>
                    <a:p>
                      <a:pPr marL="0" indent="0">
                        <a:buNone/>
                      </a:pPr>
                      <a:r>
                        <a:rPr lang="en-US" sz="1400" kern="1200" dirty="0">
                          <a:solidFill>
                            <a:schemeClr val="tx1"/>
                          </a:solidFill>
                          <a:latin typeface="+mn-lt"/>
                          <a:ea typeface="+mn-ea"/>
                          <a:cs typeface="+mn-cs"/>
                        </a:rPr>
                        <a:t>Chapter 2:</a:t>
                      </a:r>
                    </a:p>
                  </a:txBody>
                  <a:tcPr marT="45721" marB="45721"/>
                </a:tc>
                <a:tc vMerge="1">
                  <a:txBody>
                    <a:bodyPr/>
                    <a:lstStyle/>
                    <a:p>
                      <a:endParaRPr lang="en-GB"/>
                    </a:p>
                  </a:txBody>
                  <a:tcPr/>
                </a:tc>
                <a:extLst>
                  <a:ext uri="{0D108BD9-81ED-4DB2-BD59-A6C34878D82A}">
                    <a16:rowId xmlns:a16="http://schemas.microsoft.com/office/drawing/2014/main" val="3839743731"/>
                  </a:ext>
                </a:extLst>
              </a:tr>
              <a:tr h="937249">
                <a:tc>
                  <a:txBody>
                    <a:bodyPr/>
                    <a:lstStyle/>
                    <a:p>
                      <a:pPr marL="0" indent="0">
                        <a:buNone/>
                      </a:pPr>
                      <a:r>
                        <a:rPr lang="en-US" sz="1400" kern="1200" dirty="0">
                          <a:solidFill>
                            <a:schemeClr val="tx1"/>
                          </a:solidFill>
                          <a:latin typeface="+mn-lt"/>
                          <a:ea typeface="+mn-ea"/>
                          <a:cs typeface="+mn-cs"/>
                        </a:rPr>
                        <a:t>Chapter 3:</a:t>
                      </a:r>
                    </a:p>
                  </a:txBody>
                  <a:tcPr marT="45721" marB="45721"/>
                </a:tc>
                <a:tc vMerge="1">
                  <a:txBody>
                    <a:bodyPr/>
                    <a:lstStyle/>
                    <a:p>
                      <a:endParaRPr lang="en-GB"/>
                    </a:p>
                  </a:txBody>
                  <a:tcPr/>
                </a:tc>
                <a:extLst>
                  <a:ext uri="{0D108BD9-81ED-4DB2-BD59-A6C34878D82A}">
                    <a16:rowId xmlns:a16="http://schemas.microsoft.com/office/drawing/2014/main" val="4044775242"/>
                  </a:ext>
                </a:extLst>
              </a:tr>
              <a:tr h="937249">
                <a:tc>
                  <a:txBody>
                    <a:bodyPr/>
                    <a:lstStyle/>
                    <a:p>
                      <a:pPr marL="0" indent="0">
                        <a:buNone/>
                      </a:pPr>
                      <a:r>
                        <a:rPr lang="en-US" sz="1400" kern="1200" dirty="0">
                          <a:solidFill>
                            <a:schemeClr val="tx1"/>
                          </a:solidFill>
                          <a:latin typeface="+mn-lt"/>
                          <a:ea typeface="+mn-ea"/>
                          <a:cs typeface="+mn-cs"/>
                        </a:rPr>
                        <a:t>Chapter 4:</a:t>
                      </a:r>
                    </a:p>
                  </a:txBody>
                  <a:tcPr marT="45721" marB="45721"/>
                </a:tc>
                <a:tc vMerge="1">
                  <a:txBody>
                    <a:bodyPr/>
                    <a:lstStyle/>
                    <a:p>
                      <a:endParaRPr lang="en-GB"/>
                    </a:p>
                  </a:txBody>
                  <a:tcPr/>
                </a:tc>
                <a:extLst>
                  <a:ext uri="{0D108BD9-81ED-4DB2-BD59-A6C34878D82A}">
                    <a16:rowId xmlns:a16="http://schemas.microsoft.com/office/drawing/2014/main" val="386613039"/>
                  </a:ext>
                </a:extLst>
              </a:tr>
              <a:tr h="937248">
                <a:tc>
                  <a:txBody>
                    <a:bodyPr/>
                    <a:lstStyle/>
                    <a:p>
                      <a:pPr marL="0" indent="0">
                        <a:buNone/>
                      </a:pPr>
                      <a:r>
                        <a:rPr lang="en-US" sz="1400" kern="1200" dirty="0">
                          <a:solidFill>
                            <a:schemeClr val="tx1"/>
                          </a:solidFill>
                          <a:latin typeface="+mn-lt"/>
                          <a:ea typeface="+mn-ea"/>
                          <a:cs typeface="+mn-cs"/>
                        </a:rPr>
                        <a:t>Chapter 5:</a:t>
                      </a:r>
                    </a:p>
                  </a:txBody>
                  <a:tcPr marT="45721" marB="45721"/>
                </a:tc>
                <a:tc vMerge="1">
                  <a:txBody>
                    <a:bodyPr/>
                    <a:lstStyle/>
                    <a:p>
                      <a:endParaRPr lang="en-GB"/>
                    </a:p>
                  </a:txBody>
                  <a:tcPr/>
                </a:tc>
                <a:extLst>
                  <a:ext uri="{0D108BD9-81ED-4DB2-BD59-A6C34878D82A}">
                    <a16:rowId xmlns:a16="http://schemas.microsoft.com/office/drawing/2014/main" val="2901936892"/>
                  </a:ext>
                </a:extLst>
              </a:tr>
              <a:tr h="937248">
                <a:tc>
                  <a:txBody>
                    <a:bodyPr/>
                    <a:lstStyle/>
                    <a:p>
                      <a:pPr marL="0" indent="0">
                        <a:buNone/>
                      </a:pPr>
                      <a:r>
                        <a:rPr lang="en-US" sz="1400" kern="1200" dirty="0">
                          <a:solidFill>
                            <a:schemeClr val="tx1"/>
                          </a:solidFill>
                          <a:latin typeface="+mn-lt"/>
                          <a:ea typeface="+mn-ea"/>
                          <a:cs typeface="+mn-cs"/>
                        </a:rPr>
                        <a:t>Chapter 6: </a:t>
                      </a:r>
                    </a:p>
                  </a:txBody>
                  <a:tcPr marT="45721" marB="45721"/>
                </a:tc>
                <a:tc vMerge="1">
                  <a:txBody>
                    <a:bodyPr/>
                    <a:lstStyle/>
                    <a:p>
                      <a:endParaRPr lang="en-GB"/>
                    </a:p>
                  </a:txBody>
                  <a:tcPr/>
                </a:tc>
                <a:extLst>
                  <a:ext uri="{0D108BD9-81ED-4DB2-BD59-A6C34878D82A}">
                    <a16:rowId xmlns:a16="http://schemas.microsoft.com/office/drawing/2014/main" val="2330924558"/>
                  </a:ext>
                </a:extLst>
              </a:tr>
            </a:tbl>
          </a:graphicData>
        </a:graphic>
      </p:graphicFrame>
    </p:spTree>
    <p:extLst>
      <p:ext uri="{BB962C8B-B14F-4D97-AF65-F5344CB8AC3E}">
        <p14:creationId xmlns:p14="http://schemas.microsoft.com/office/powerpoint/2010/main" val="4022188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1afe388-d35b-41c5-bef2-098c0c59e5e5">
      <Terms xmlns="http://schemas.microsoft.com/office/infopath/2007/PartnerControls"/>
    </lcf76f155ced4ddcb4097134ff3c332f>
    <TaxCatchAll xmlns="59f809bc-3735-418c-bb6d-70663ffe1dd6" xsi:nil="true"/>
    <_ip_UnifiedCompliancePolicyUIAction xmlns="http://schemas.microsoft.com/sharepoint/v3" xsi:nil="true"/>
    <_ip_UnifiedCompliancePolicyProperties xmlns="http://schemas.microsoft.com/sharepoint/v3" xsi:nil="true"/>
    <LastSharedByUser xmlns="59f809bc-3735-418c-bb6d-70663ffe1dd6" xsi:nil="true"/>
    <SharedWithUsers xmlns="59f809bc-3735-418c-bb6d-70663ffe1dd6">
      <UserInfo>
        <DisplayName/>
        <AccountId xsi:nil="true"/>
        <AccountType/>
      </UserInfo>
    </SharedWithUsers>
    <MediaLengthInSeconds xmlns="81afe388-d35b-41c5-bef2-098c0c59e5e5" xsi:nil="true"/>
    <LastSharedByTime xmlns="59f809bc-3735-418c-bb6d-70663ffe1dd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DB31CEC4D8774C8C64C2435AC74A06" ma:contentTypeVersion="21" ma:contentTypeDescription="Create a new document." ma:contentTypeScope="" ma:versionID="9afa27c0c5bf846b4251cbadff4d8659">
  <xsd:schema xmlns:xsd="http://www.w3.org/2001/XMLSchema" xmlns:xs="http://www.w3.org/2001/XMLSchema" xmlns:p="http://schemas.microsoft.com/office/2006/metadata/properties" xmlns:ns1="http://schemas.microsoft.com/sharepoint/v3" xmlns:ns2="59f809bc-3735-418c-bb6d-70663ffe1dd6" xmlns:ns3="81afe388-d35b-41c5-bef2-098c0c59e5e5" targetNamespace="http://schemas.microsoft.com/office/2006/metadata/properties" ma:root="true" ma:fieldsID="e418c85247962beb88691160221ba1fd" ns1:_="" ns2:_="" ns3:_="">
    <xsd:import namespace="http://schemas.microsoft.com/sharepoint/v3"/>
    <xsd:import namespace="59f809bc-3735-418c-bb6d-70663ffe1dd6"/>
    <xsd:import namespace="81afe388-d35b-41c5-bef2-098c0c59e5e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1:_ip_UnifiedCompliancePolicyProperties" minOccurs="0"/>
                <xsd:element ref="ns1:_ip_UnifiedCompliancePolicyUIAction" minOccurs="0"/>
                <xsd:element ref="ns3:MediaServiceEventHashCode" minOccurs="0"/>
                <xsd:element ref="ns3:MediaServiceGenerationTime" minOccurs="0"/>
                <xsd:element ref="ns3:MediaServiceDateTaken" minOccurs="0"/>
                <xsd:element ref="ns3:MediaServiceOCR" minOccurs="0"/>
                <xsd:element ref="ns3:MediaServiceAutoKeyPoints" minOccurs="0"/>
                <xsd:element ref="ns3:MediaServiceKeyPoints" minOccurs="0"/>
                <xsd:element ref="ns3:lcf76f155ced4ddcb4097134ff3c332f" minOccurs="0"/>
                <xsd:element ref="ns2:TaxCatchAll" minOccurs="0"/>
                <xsd:element ref="ns3:MediaServiceSearchProperties"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description="" ma:hidden="true" ma:internalName="_ip_UnifiedCompliancePolicyProperties">
      <xsd:simpleType>
        <xsd:restriction base="dms:Note"/>
      </xsd:simpleType>
    </xsd:element>
    <xsd:element name="_ip_UnifiedCompliancePolicyUIAction" ma:index="15"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f809bc-3735-418c-bb6d-70663ffe1d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4" nillable="true" ma:displayName="Taxonomy Catch All Column" ma:hidden="true" ma:list="{10a6854a-41b0-44b5-ba77-b6ca9ed5d347}" ma:internalName="TaxCatchAll" ma:showField="CatchAllData" ma:web="59f809bc-3735-418c-bb6d-70663ffe1dd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1afe388-d35b-41c5-bef2-098c0c59e5e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a0a805e-4de0-4ad0-bc39-d68b78b3bd87"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848758-8415-4DF6-89EE-1D34B8F0320D}">
  <ds:schemaRefs>
    <ds:schemaRef ds:uri="f6f5f8bd-fe95-4ed6-9736-e978832514f1"/>
    <ds:schemaRef ds:uri="http://schemas.microsoft.com/office/2006/documentManagement/types"/>
    <ds:schemaRef ds:uri="http://schemas.microsoft.com/office/2006/metadata/properties"/>
    <ds:schemaRef ds:uri="de132513-010f-4754-986e-984f528d98f4"/>
    <ds:schemaRef ds:uri="http://schemas.microsoft.com/office/infopath/2007/PartnerControls"/>
    <ds:schemaRef ds:uri="http://schemas.openxmlformats.org/package/2006/metadata/core-properties"/>
    <ds:schemaRef ds:uri="http://purl.org/dc/elements/1.1/"/>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F197B4AA-42ED-47B5-B83A-386BADE8A969}">
  <ds:schemaRefs>
    <ds:schemaRef ds:uri="http://schemas.microsoft.com/sharepoint/v3/contenttype/forms"/>
  </ds:schemaRefs>
</ds:datastoreItem>
</file>

<file path=customXml/itemProps3.xml><?xml version="1.0" encoding="utf-8"?>
<ds:datastoreItem xmlns:ds="http://schemas.openxmlformats.org/officeDocument/2006/customXml" ds:itemID="{B11C62BC-EF9F-4B61-94BE-737FABEFB8BA}"/>
</file>

<file path=docProps/app.xml><?xml version="1.0" encoding="utf-8"?>
<Properties xmlns="http://schemas.openxmlformats.org/officeDocument/2006/extended-properties" xmlns:vt="http://schemas.openxmlformats.org/officeDocument/2006/docPropsVTypes">
  <Template>Office Theme 2013 - 2022</Template>
  <TotalTime>908</TotalTime>
  <Words>1318</Words>
  <Application>Microsoft Office PowerPoint</Application>
  <PresentationFormat>Widescreen</PresentationFormat>
  <Paragraphs>72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KAH</dc:creator>
  <cp:lastModifiedBy>Mrs C Hollins</cp:lastModifiedBy>
  <cp:revision>3</cp:revision>
  <cp:lastPrinted>2023-06-28T13:29:09Z</cp:lastPrinted>
  <dcterms:created xsi:type="dcterms:W3CDTF">2017-06-29T18:12:33Z</dcterms:created>
  <dcterms:modified xsi:type="dcterms:W3CDTF">2024-03-09T19:44:58Z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0x010100A6DB31CEC4D8774C8C64C2435AC74A06</vt:lpwstr>
  </property>
  <property fmtid="{D5CDD505-2E9C-101B-9397-08002B2CF9AE}" pid="3" name="Order">
    <vt:r8>21796400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