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EE77D-5088-49C4-AC01-C3B793B87036}" v="617" dt="2022-05-03T16:04:0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92" autoAdjust="0"/>
  </p:normalViewPr>
  <p:slideViewPr>
    <p:cSldViewPr snapToGrid="0">
      <p:cViewPr>
        <p:scale>
          <a:sx n="84" d="100"/>
          <a:sy n="84" d="100"/>
        </p:scale>
        <p:origin x="21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0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5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8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1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8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2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CFB8-67B0-40AB-AF32-9BC287474C5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7304-730B-460F-8E90-09246E84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image" Target="../media/image2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24" Type="http://schemas.openxmlformats.org/officeDocument/2006/relationships/image" Target="../media/image32.png"/><Relationship Id="rId5" Type="http://schemas.openxmlformats.org/officeDocument/2006/relationships/image" Target="../media/image16.png"/><Relationship Id="rId23" Type="http://schemas.openxmlformats.org/officeDocument/2006/relationships/image" Target="../media/image31.png"/><Relationship Id="rId10" Type="http://schemas.openxmlformats.org/officeDocument/2006/relationships/image" Target="../media/image21.png"/><Relationship Id="rId19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98323"/>
              </p:ext>
            </p:extLst>
          </p:nvPr>
        </p:nvGraphicFramePr>
        <p:xfrm>
          <a:off x="252414" y="303745"/>
          <a:ext cx="11298236" cy="5425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0015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1 </a:t>
                      </a:r>
                      <a:endParaRPr lang="en-GB" sz="1400" dirty="0"/>
                    </a:p>
                  </a:txBody>
                  <a:tcPr marL="91441" marR="91441" marT="45710" marB="4571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2. </a:t>
                      </a:r>
                    </a:p>
                  </a:txBody>
                  <a:tcPr marL="91441" marR="91441" marT="45710" marB="4571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 marT="45710" marB="45710" anchor="ctr">
                    <a:blipFill rotWithShape="0">
                      <a:blip r:embed="rId2"/>
                      <a:stretch>
                        <a:fillRect l="-200000" t="-317" r="-100216" b="-1834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91441" marR="91441" marT="45710" marB="4571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0" marB="45710" anchor="ctr">
                    <a:blipFill rotWithShape="0">
                      <a:blip r:embed="rId2"/>
                      <a:stretch>
                        <a:fillRect l="-216" t="-98442" r="-300000" b="-800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marL="91441" marR="91441" marT="45710" marB="4571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91441" marR="91441" marT="45710" marB="4571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8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 marL="91441" marR="91441" marT="45710" marB="4571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296">
                <a:tc>
                  <a:txBody>
                    <a:bodyPr/>
                    <a:lstStyle/>
                    <a:p>
                      <a:pPr algn="ctr"/>
                      <a:endParaRPr lang="en-GB" sz="2400" baseline="0" dirty="0"/>
                    </a:p>
                  </a:txBody>
                  <a:tcPr marL="91441" marR="91441" marT="45710" marB="4571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1" marR="91441" marT="45710" marB="45710" anchor="ctr">
                    <a:blipFill rotWithShape="0">
                      <a:blip r:embed="rId2"/>
                      <a:stretch>
                        <a:fillRect l="-100432" t="-249804" r="-200648" b="-78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 dirty="0"/>
                    </a:p>
                    <a:p>
                      <a:pPr algn="ctr"/>
                      <a:endParaRPr lang="en-GB" sz="2400" baseline="0" dirty="0"/>
                    </a:p>
                  </a:txBody>
                  <a:tcPr marL="91441" marR="91441" marT="45710" marB="4571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12. </a:t>
                      </a:r>
                    </a:p>
                  </a:txBody>
                  <a:tcPr marL="91441" marR="91441" marT="45710" marB="4571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840288" y="-9525"/>
            <a:ext cx="671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Knowledge Retrieval Quiz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95566"/>
              </p:ext>
            </p:extLst>
          </p:nvPr>
        </p:nvGraphicFramePr>
        <p:xfrm>
          <a:off x="1249363" y="5749925"/>
          <a:ext cx="8875712" cy="1189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8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This</a:t>
                      </a:r>
                      <a:r>
                        <a:rPr lang="en-GB" sz="2400" b="1" baseline="0" dirty="0"/>
                        <a:t> topic</a:t>
                      </a:r>
                    </a:p>
                    <a:p>
                      <a:pPr algn="ctr"/>
                      <a:r>
                        <a:rPr lang="en-GB" sz="2400" b="1" baseline="0" dirty="0"/>
                        <a:t>1 point</a:t>
                      </a:r>
                      <a:endParaRPr lang="en-GB" sz="2400" b="1" dirty="0"/>
                    </a:p>
                  </a:txBody>
                  <a:tcPr marL="91445" marR="91445" marT="45712" marB="457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baseline="0" dirty="0"/>
                        <a:t>Last topic</a:t>
                      </a:r>
                    </a:p>
                    <a:p>
                      <a:pPr algn="ctr"/>
                      <a:r>
                        <a:rPr lang="en-GB" sz="2400" b="1" baseline="0" dirty="0"/>
                        <a:t>2 point</a:t>
                      </a:r>
                      <a:endParaRPr lang="en-GB" sz="2400" b="1" dirty="0"/>
                    </a:p>
                    <a:p>
                      <a:pPr algn="ctr"/>
                      <a:endParaRPr lang="en-GB" sz="2400" b="1" dirty="0"/>
                    </a:p>
                  </a:txBody>
                  <a:tcPr marL="91445" marR="91445" marT="45712" marB="45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Previous topic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/>
                        <a:t>3 points</a:t>
                      </a:r>
                      <a:endParaRPr lang="en-GB" sz="2400" b="1" dirty="0"/>
                    </a:p>
                  </a:txBody>
                  <a:tcPr marL="91445" marR="91445" marT="45712" marB="4571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Way</a:t>
                      </a:r>
                      <a:r>
                        <a:rPr lang="en-GB" sz="2400" b="1" baseline="0" dirty="0"/>
                        <a:t> back!</a:t>
                      </a:r>
                      <a:endParaRPr lang="en-GB" sz="2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baseline="0" dirty="0"/>
                        <a:t>4 points</a:t>
                      </a:r>
                      <a:endParaRPr lang="en-GB" sz="2400" b="1" dirty="0"/>
                    </a:p>
                  </a:txBody>
                  <a:tcPr marL="91445" marR="91445" marT="45712" marB="4571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62" name="TextBox 6"/>
          <p:cNvSpPr txBox="1">
            <a:spLocks noChangeArrowheads="1"/>
          </p:cNvSpPr>
          <p:nvPr/>
        </p:nvSpPr>
        <p:spPr bwMode="auto">
          <a:xfrm>
            <a:off x="3126368" y="2131085"/>
            <a:ext cx="274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/>
              <a:t>6</a:t>
            </a:r>
            <a:endParaRPr lang="en-GB" altLang="en-US" sz="1800" dirty="0"/>
          </a:p>
        </p:txBody>
      </p:sp>
      <p:pic>
        <p:nvPicPr>
          <p:cNvPr id="616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17883"/>
            <a:ext cx="28067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64465" y="4295775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3474" y="292979"/>
            <a:ext cx="287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 Find the value of x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5501" y="332409"/>
            <a:ext cx="2847974" cy="19202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73297" y="2223999"/>
            <a:ext cx="2783253" cy="19202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090435" y="4172917"/>
            <a:ext cx="2783253" cy="15308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43650" y="527575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 Work out in standard form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498" y="2437329"/>
            <a:ext cx="22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5.  Work out</a:t>
            </a:r>
          </a:p>
          <a:p>
            <a:pPr marL="342900" indent="-342900">
              <a:buAutoNum type="arabicPlain" startAt="3"/>
            </a:pPr>
            <a:endParaRPr lang="en-GB" sz="2400" dirty="0"/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(2a</a:t>
            </a:r>
            <a:r>
              <a:rPr lang="en-GB" sz="2400" baseline="30000" dirty="0">
                <a:latin typeface="Comic Sans MS" panose="030F0702030302020204" pitchFamily="66" charset="0"/>
              </a:rPr>
              <a:t>6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en-GB" sz="24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lang="en-GB" sz="2400" baseline="30000" dirty="0"/>
              <a:t> </a:t>
            </a:r>
            <a:r>
              <a:rPr lang="en-GB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14713" y="4258329"/>
                <a:ext cx="2228850" cy="134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10.  Evaluate</a:t>
                </a:r>
              </a:p>
              <a:p>
                <a:pPr marL="342900" indent="-342900">
                  <a:buAutoNum type="arabicPlain" startAt="3"/>
                </a:pPr>
                <a:endParaRPr lang="en-GB" sz="24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GB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2400" baseline="30000" dirty="0"/>
                  <a:t> </a:t>
                </a:r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713" y="4258329"/>
                <a:ext cx="2228850" cy="1349857"/>
              </a:xfrm>
              <a:prstGeom prst="rect">
                <a:avLst/>
              </a:prstGeom>
              <a:blipFill>
                <a:blip r:embed="rId5"/>
                <a:stretch>
                  <a:fillRect l="-4098" t="-3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389F8DF-4418-AD60-6316-008FBFC2FE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8" t="10051" b="5693"/>
          <a:stretch/>
        </p:blipFill>
        <p:spPr>
          <a:xfrm>
            <a:off x="9293431" y="4757440"/>
            <a:ext cx="2033677" cy="7354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DD32BC-8C26-498C-14AD-100C09845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515" y="2277557"/>
            <a:ext cx="1573914" cy="17855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3E2D8A-C0C9-6E8B-EA6F-9703B8C7CFA0}"/>
              </a:ext>
            </a:extLst>
          </p:cNvPr>
          <p:cNvSpPr txBox="1"/>
          <p:nvPr/>
        </p:nvSpPr>
        <p:spPr>
          <a:xfrm>
            <a:off x="8971509" y="2778576"/>
            <a:ext cx="93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volume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818D1-BA5B-DCA6-0D25-65508051E73E}"/>
              </a:ext>
            </a:extLst>
          </p:cNvPr>
          <p:cNvSpPr txBox="1"/>
          <p:nvPr/>
        </p:nvSpPr>
        <p:spPr>
          <a:xfrm>
            <a:off x="5912366" y="2223999"/>
            <a:ext cx="212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7) </a:t>
            </a:r>
            <a:r>
              <a:rPr lang="en-GB" altLang="en-US" sz="1800" dirty="0"/>
              <a:t>Find the length of side x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8C88BA-4240-7E9F-B39F-F6F2F51113A7}"/>
              </a:ext>
            </a:extLst>
          </p:cNvPr>
          <p:cNvSpPr txBox="1"/>
          <p:nvPr/>
        </p:nvSpPr>
        <p:spPr>
          <a:xfrm>
            <a:off x="388122" y="4138695"/>
            <a:ext cx="317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9) Find the </a:t>
            </a:r>
          </a:p>
          <a:p>
            <a:r>
              <a:rPr lang="en-US" dirty="0"/>
              <a:t>side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9758FB-0530-11ED-108F-5E3F64C01103}"/>
              </a:ext>
            </a:extLst>
          </p:cNvPr>
          <p:cNvSpPr txBox="1"/>
          <p:nvPr/>
        </p:nvSpPr>
        <p:spPr>
          <a:xfrm>
            <a:off x="8939467" y="4197974"/>
            <a:ext cx="254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12) Find the surface area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0857B-4231-9166-1FD8-F1B0A5361958}"/>
              </a:ext>
            </a:extLst>
          </p:cNvPr>
          <p:cNvSpPr txBox="1"/>
          <p:nvPr/>
        </p:nvSpPr>
        <p:spPr>
          <a:xfrm>
            <a:off x="5967841" y="422293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11)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992150-CE02-851B-AE2C-16A9D3DA2D5D}"/>
                  </a:ext>
                </a:extLst>
              </p:cNvPr>
              <p:cNvSpPr txBox="1"/>
              <p:nvPr/>
            </p:nvSpPr>
            <p:spPr>
              <a:xfrm>
                <a:off x="5833635" y="1389541"/>
                <a:ext cx="3048000" cy="449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/>
                        </a:rPr>
                        <m:t>(8.1</m:t>
                      </m:r>
                      <m:r>
                        <a:rPr lang="en-GB" sz="1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</m:sup>
                      </m:sSup>
                      <m:r>
                        <a:rPr lang="en-GB" sz="1800" b="0" i="1" smtClean="0">
                          <a:latin typeface="Cambria Math"/>
                          <a:ea typeface="Cambria Math"/>
                        </a:rPr>
                        <m:t>)×(3×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992150-CE02-851B-AE2C-16A9D3DA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35" y="1389541"/>
                <a:ext cx="3048000" cy="4493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259C592-B3A4-7FBE-4D77-DA196D65B0B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970" t="22248" r="37347" b="21825"/>
          <a:stretch/>
        </p:blipFill>
        <p:spPr>
          <a:xfrm>
            <a:off x="7181963" y="2566678"/>
            <a:ext cx="1472332" cy="1496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C09CD-FF3C-1FC1-7952-DC6D98DE1A9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887" t="18224" r="30847" b="24682"/>
          <a:stretch/>
        </p:blipFill>
        <p:spPr>
          <a:xfrm>
            <a:off x="1542628" y="4258329"/>
            <a:ext cx="1525899" cy="13741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39A33A-8ED6-CAFC-4B98-64FFF8EB10B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8695" t="34817" r="27513" b="33402"/>
          <a:stretch/>
        </p:blipFill>
        <p:spPr>
          <a:xfrm>
            <a:off x="6413644" y="4564238"/>
            <a:ext cx="2149882" cy="10401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DB364F-B5CF-4F35-275B-6DED595FFFD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5447" t="73702" r="17037" b="14028"/>
          <a:stretch/>
        </p:blipFill>
        <p:spPr>
          <a:xfrm>
            <a:off x="9010649" y="883240"/>
            <a:ext cx="2365121" cy="11044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594D6C-8323-C08D-1866-AB17A451945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5819" t="22247" r="30929" b="21112"/>
          <a:stretch/>
        </p:blipFill>
        <p:spPr>
          <a:xfrm>
            <a:off x="3559628" y="353245"/>
            <a:ext cx="2093031" cy="18272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295129-2900-D715-421F-0094F758F8D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5819" t="24665" r="27287" b="23147"/>
          <a:stretch/>
        </p:blipFill>
        <p:spPr>
          <a:xfrm>
            <a:off x="687532" y="433652"/>
            <a:ext cx="2174251" cy="16131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872B09-8A02-88A5-27C6-01C1BB65707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6023" t="18224" r="27288" b="28778"/>
          <a:stretch/>
        </p:blipFill>
        <p:spPr>
          <a:xfrm>
            <a:off x="3535174" y="2350200"/>
            <a:ext cx="2240121" cy="16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60757"/>
              </p:ext>
            </p:extLst>
          </p:nvPr>
        </p:nvGraphicFramePr>
        <p:xfrm>
          <a:off x="471488" y="212725"/>
          <a:ext cx="11298237" cy="5815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3187">
                <a:tc>
                  <a:txBody>
                    <a:bodyPr/>
                    <a:lstStyle/>
                    <a:p>
                      <a:r>
                        <a:rPr lang="en-GB" sz="2400" baseline="0" dirty="0"/>
                        <a:t>1 </a:t>
                      </a:r>
                    </a:p>
                    <a:p>
                      <a:r>
                        <a:rPr lang="en-GB" sz="2400" baseline="0" dirty="0"/>
                        <a:t>5 x 3.5 x 2.3 = 40.25</a:t>
                      </a:r>
                    </a:p>
                    <a:p>
                      <a:pPr algn="ctr"/>
                      <a:endParaRPr lang="en-GB" sz="2400" baseline="0" dirty="0"/>
                    </a:p>
                  </a:txBody>
                  <a:tcPr marL="91441" marR="91441"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 </a:t>
                      </a:r>
                    </a:p>
                  </a:txBody>
                  <a:tcPr marL="91441" marR="91441" marT="45713" marB="4571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 </a:t>
                      </a:r>
                    </a:p>
                  </a:txBody>
                  <a:tcPr marL="91441" marR="91441" marT="45713" marB="457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 marL="91441" marR="91441" marT="45713" marB="4571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165">
                <a:tc>
                  <a:txBody>
                    <a:bodyPr/>
                    <a:lstStyle/>
                    <a:p>
                      <a:r>
                        <a:rPr lang="en-GB" sz="2400" dirty="0"/>
                        <a:t>5 </a:t>
                      </a:r>
                    </a:p>
                    <a:p>
                      <a:endParaRPr lang="en-GB" sz="2400" dirty="0"/>
                    </a:p>
                  </a:txBody>
                  <a:tcPr marL="91441" marR="91441" marT="45713" marB="457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</a:t>
                      </a:r>
                    </a:p>
                    <a:p>
                      <a:endParaRPr lang="en-GB" sz="2400" dirty="0"/>
                    </a:p>
                  </a:txBody>
                  <a:tcPr marL="91441" marR="91441"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</a:t>
                      </a:r>
                    </a:p>
                  </a:txBody>
                  <a:tcPr marL="91441" marR="91441" marT="45713" marB="4571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8</a:t>
                      </a:r>
                    </a:p>
                  </a:txBody>
                  <a:tcPr marL="91441" marR="91441" marT="45713" marB="4571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661">
                <a:tc>
                  <a:txBody>
                    <a:bodyPr/>
                    <a:lstStyle/>
                    <a:p>
                      <a:r>
                        <a:rPr lang="en-GB" sz="2400" dirty="0"/>
                        <a:t>9</a:t>
                      </a:r>
                    </a:p>
                    <a:p>
                      <a:r>
                        <a:rPr lang="en-GB" sz="2400" baseline="0" dirty="0"/>
                        <a:t>  </a:t>
                      </a:r>
                      <a:endParaRPr lang="en-GB" sz="2400" dirty="0"/>
                    </a:p>
                    <a:p>
                      <a:r>
                        <a:rPr lang="en-GB" sz="2400" dirty="0"/>
                        <a:t>=2.81cm</a:t>
                      </a:r>
                    </a:p>
                  </a:txBody>
                  <a:tcPr marL="91441" marR="91441" marT="45713" marB="4571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400" dirty="0"/>
                    </a:p>
                  </a:txBody>
                  <a:tcPr marL="91441" marR="91441" marT="45713" marB="4571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11 </a:t>
                      </a:r>
                    </a:p>
                  </a:txBody>
                  <a:tcPr marL="91441" marR="91441" marT="45713" marB="4571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91441" marR="91441" marT="45713" marB="4571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01750" y="5967413"/>
          <a:ext cx="9336088" cy="890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4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058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This topic</a:t>
                      </a:r>
                    </a:p>
                    <a:p>
                      <a:pPr algn="ctr"/>
                      <a:r>
                        <a:rPr lang="en-GB" sz="1800" dirty="0"/>
                        <a:t>1 point</a:t>
                      </a:r>
                    </a:p>
                  </a:txBody>
                  <a:tcPr marL="91441" marR="91441" marT="45698" marB="4569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Last topic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2 points</a:t>
                      </a:r>
                    </a:p>
                  </a:txBody>
                  <a:tcPr marL="91441" marR="91441" marT="45698" marB="4569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Previous topic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3 points</a:t>
                      </a:r>
                    </a:p>
                  </a:txBody>
                  <a:tcPr marL="91441" marR="91441" marT="45698" marB="4569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Wayyy</a:t>
                      </a:r>
                      <a:r>
                        <a:rPr lang="en-GB" sz="1800" baseline="0" dirty="0"/>
                        <a:t> back</a:t>
                      </a:r>
                      <a:endParaRPr lang="en-GB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4 points</a:t>
                      </a:r>
                    </a:p>
                  </a:txBody>
                  <a:tcPr marL="91441" marR="91441" marT="45698" marB="4569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02788" y="2697163"/>
            <a:ext cx="1670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720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3381375"/>
            <a:ext cx="25860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04325" y="3552825"/>
            <a:ext cx="2516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12</a:t>
            </a:r>
            <a:r>
              <a:rPr lang="en-GB" sz="2400" dirty="0"/>
              <a:t> </a:t>
            </a:r>
          </a:p>
          <a:p>
            <a:pPr>
              <a:defRPr/>
            </a:pPr>
            <a:endParaRPr lang="en-GB" sz="2400" dirty="0">
              <a:latin typeface="+mn-lt"/>
            </a:endParaRPr>
          </a:p>
          <a:p>
            <a:pPr>
              <a:defRPr/>
            </a:pPr>
            <a:r>
              <a:rPr lang="en-GB" sz="2400" dirty="0"/>
              <a:t>= (3 x 7 x 2) </a:t>
            </a:r>
          </a:p>
          <a:p>
            <a:pPr>
              <a:defRPr/>
            </a:pPr>
            <a:r>
              <a:rPr lang="en-GB" sz="2400" dirty="0"/>
              <a:t>+ (7 x 2 x 2) </a:t>
            </a:r>
          </a:p>
          <a:p>
            <a:pPr>
              <a:defRPr/>
            </a:pPr>
            <a:r>
              <a:rPr lang="en-GB" sz="2400" dirty="0"/>
              <a:t>+ (3 x 2 x 2) </a:t>
            </a:r>
          </a:p>
          <a:p>
            <a:pPr>
              <a:defRPr/>
            </a:pPr>
            <a:r>
              <a:rPr lang="en-GB" sz="2400" dirty="0"/>
              <a:t>= 82cm^2</a:t>
            </a:r>
            <a:endParaRPr lang="en-GB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8888" y="1931988"/>
            <a:ext cx="26781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dirty="0">
                <a:latin typeface="+mn-lt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9526" y="1675105"/>
            <a:ext cx="2678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dirty="0">
                <a:latin typeface="+mn-lt"/>
              </a:rPr>
              <a:t> 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26775" y="581073"/>
            <a:ext cx="1557051" cy="616964"/>
          </a:xfrm>
          <a:prstGeom prst="rect">
            <a:avLst/>
          </a:prstGeom>
          <a:blipFill rotWithShape="0">
            <a:blip r:embed="rId3"/>
            <a:stretch>
              <a:fillRect l="-1961" b="-882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88301" y="570691"/>
            <a:ext cx="864151" cy="615425"/>
          </a:xfrm>
          <a:prstGeom prst="rect">
            <a:avLst/>
          </a:prstGeom>
          <a:blipFill rotWithShape="0">
            <a:blip r:embed="rId4"/>
            <a:stretch>
              <a:fillRect l="-2817" b="-8911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900" y="1826826"/>
            <a:ext cx="1492709" cy="616964"/>
          </a:xfrm>
          <a:prstGeom prst="rect">
            <a:avLst/>
          </a:prstGeom>
          <a:blipFill rotWithShape="0">
            <a:blip r:embed="rId5"/>
            <a:stretch>
              <a:fillRect l="-2041" b="-10891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92855" y="3705333"/>
            <a:ext cx="2676939" cy="619913"/>
          </a:xfrm>
          <a:prstGeom prst="rect">
            <a:avLst/>
          </a:prstGeom>
          <a:blipFill rotWithShape="0">
            <a:blip r:embed="rId6"/>
            <a:stretch>
              <a:fillRect l="-911" b="-882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3365" y="4368169"/>
            <a:ext cx="2676939" cy="619913"/>
          </a:xfrm>
          <a:prstGeom prst="rect">
            <a:avLst/>
          </a:prstGeom>
          <a:blipFill rotWithShape="0">
            <a:blip r:embed="rId7"/>
            <a:stretch>
              <a:fillRect l="-1139" b="-10891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92855" y="5053991"/>
            <a:ext cx="2676939" cy="619913"/>
          </a:xfrm>
          <a:prstGeom prst="rect">
            <a:avLst/>
          </a:prstGeom>
          <a:blipFill rotWithShape="0">
            <a:blip r:embed="rId8"/>
            <a:stretch>
              <a:fillRect l="-911" b="-882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8007" y="1955217"/>
            <a:ext cx="1074943" cy="63478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7225" name="TextBox 7"/>
          <p:cNvSpPr txBox="1">
            <a:spLocks noChangeArrowheads="1"/>
          </p:cNvSpPr>
          <p:nvPr/>
        </p:nvSpPr>
        <p:spPr bwMode="auto">
          <a:xfrm>
            <a:off x="2185988" y="2073275"/>
            <a:ext cx="45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8492" y="4409648"/>
            <a:ext cx="1794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sz="2400" dirty="0"/>
          </a:p>
          <a:p>
            <a:pPr eaLnBrk="1" hangingPunct="1"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68491" y="4872118"/>
            <a:ext cx="1794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sz="2400" dirty="0"/>
          </a:p>
          <a:p>
            <a:pPr eaLnBrk="1" hangingPunct="1">
              <a:defRPr/>
            </a:pPr>
            <a:endParaRPr lang="en-GB" sz="24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7853" y="5259220"/>
            <a:ext cx="179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86317" y="215474"/>
            <a:ext cx="2886544" cy="11712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99697" y="1461121"/>
            <a:ext cx="2783253" cy="19202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324457" y="3436068"/>
            <a:ext cx="3002627" cy="24843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915016" y="1950720"/>
            <a:ext cx="194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5.     128a</a:t>
            </a:r>
            <a:r>
              <a:rPr lang="en-GB" sz="2800" baseline="30000" dirty="0"/>
              <a:t>42</a:t>
            </a:r>
            <a:endParaRPr lang="en-GB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443579" y="3538072"/>
            <a:ext cx="212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10.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49C6F2-43C3-9944-BDD1-B365C0F36361}"/>
                  </a:ext>
                </a:extLst>
              </p:cNvPr>
              <p:cNvSpPr txBox="1"/>
              <p:nvPr/>
            </p:nvSpPr>
            <p:spPr>
              <a:xfrm>
                <a:off x="3382525" y="583174"/>
                <a:ext cx="28861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40 −75 −38 −252−40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= 135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49C6F2-43C3-9944-BDD1-B365C0F36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25" y="583174"/>
                <a:ext cx="2886175" cy="553998"/>
              </a:xfrm>
              <a:prstGeom prst="rect">
                <a:avLst/>
              </a:prstGeom>
              <a:blipFill>
                <a:blip r:embed="rId10"/>
                <a:stretch>
                  <a:fillRect l="-5074" r="-846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5C337A6-ADF7-34A3-E1DE-60CB46FC33DC}"/>
              </a:ext>
            </a:extLst>
          </p:cNvPr>
          <p:cNvSpPr txBox="1"/>
          <p:nvPr/>
        </p:nvSpPr>
        <p:spPr>
          <a:xfrm>
            <a:off x="6366793" y="251294"/>
            <a:ext cx="21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8.1 x 3 = 24.3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41B0BF-EF46-60A6-E727-E297BB534AFD}"/>
              </a:ext>
            </a:extLst>
          </p:cNvPr>
          <p:cNvSpPr txBox="1"/>
          <p:nvPr/>
        </p:nvSpPr>
        <p:spPr>
          <a:xfrm>
            <a:off x="6460498" y="606511"/>
            <a:ext cx="21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baseline="30000" dirty="0"/>
              <a:t>-15 </a:t>
            </a:r>
            <a:r>
              <a:rPr lang="en-US" dirty="0"/>
              <a:t>x 10</a:t>
            </a:r>
            <a:r>
              <a:rPr lang="en-US" baseline="30000" dirty="0"/>
              <a:t>3 </a:t>
            </a:r>
            <a:r>
              <a:rPr lang="en-US" dirty="0"/>
              <a:t> = 10</a:t>
            </a:r>
            <a:r>
              <a:rPr lang="en-US" baseline="30000" dirty="0"/>
              <a:t>-12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F55808-211A-1886-683B-923ACE17A63F}"/>
              </a:ext>
            </a:extLst>
          </p:cNvPr>
          <p:cNvSpPr txBox="1"/>
          <p:nvPr/>
        </p:nvSpPr>
        <p:spPr>
          <a:xfrm>
            <a:off x="6269156" y="933842"/>
            <a:ext cx="152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24.3 X  10</a:t>
            </a:r>
            <a:r>
              <a:rPr lang="en-US" baseline="30000" dirty="0"/>
              <a:t>-12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ED5661-A321-F107-47D0-5C399D2C469A}"/>
              </a:ext>
            </a:extLst>
          </p:cNvPr>
          <p:cNvSpPr txBox="1"/>
          <p:nvPr/>
        </p:nvSpPr>
        <p:spPr>
          <a:xfrm>
            <a:off x="7644289" y="994418"/>
            <a:ext cx="152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2.43 X  10</a:t>
            </a:r>
            <a:r>
              <a:rPr lang="en-US" baseline="30000" dirty="0"/>
              <a:t>-13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33AE49-53F6-0EAF-9FE9-40DA28188961}"/>
              </a:ext>
            </a:extLst>
          </p:cNvPr>
          <p:cNvSpPr txBox="1"/>
          <p:nvPr/>
        </p:nvSpPr>
        <p:spPr>
          <a:xfrm>
            <a:off x="9441798" y="238278"/>
            <a:ext cx="2538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 = </a:t>
            </a:r>
            <a:r>
              <a:rPr lang="en-GB" sz="1600" dirty="0">
                <a:latin typeface="+mn-lt"/>
              </a:rPr>
              <a:t>180 – 73 = 107</a:t>
            </a:r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>
                <a:latin typeface="+mn-lt"/>
              </a:rPr>
              <a:t>Because co-interior angles are equal </a:t>
            </a:r>
            <a:endParaRPr lang="en-GB" sz="24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5B269-CD03-BC3E-0810-FAA802C99D76}"/>
              </a:ext>
            </a:extLst>
          </p:cNvPr>
          <p:cNvSpPr txBox="1"/>
          <p:nvPr/>
        </p:nvSpPr>
        <p:spPr>
          <a:xfrm>
            <a:off x="3819345" y="1900611"/>
            <a:ext cx="188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=(5 x 7.1 x 8.2)/2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605412-AF48-1545-B779-63AF4FEB458D}"/>
              </a:ext>
            </a:extLst>
          </p:cNvPr>
          <p:cNvSpPr txBox="1"/>
          <p:nvPr/>
        </p:nvSpPr>
        <p:spPr>
          <a:xfrm>
            <a:off x="3763193" y="2530759"/>
            <a:ext cx="188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145.55 cm</a:t>
            </a:r>
            <a:r>
              <a:rPr lang="en-US" baseline="30000" dirty="0"/>
              <a:t>3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86D45C-77A1-C9BD-38A9-F3E4A2446BD6}"/>
              </a:ext>
            </a:extLst>
          </p:cNvPr>
          <p:cNvSpPr txBox="1"/>
          <p:nvPr/>
        </p:nvSpPr>
        <p:spPr>
          <a:xfrm>
            <a:off x="6649245" y="1603577"/>
            <a:ext cx="2678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</a:rPr>
              <a:t>= 3.32 cm</a:t>
            </a:r>
            <a:endParaRPr lang="en-GB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5834FA6-A8F0-2A79-7D58-6844C173A639}"/>
                  </a:ext>
                </a:extLst>
              </p:cNvPr>
              <p:cNvSpPr txBox="1"/>
              <p:nvPr/>
            </p:nvSpPr>
            <p:spPr>
              <a:xfrm>
                <a:off x="9578902" y="1733041"/>
                <a:ext cx="18813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GB" baseline="30000" dirty="0"/>
                  <a:t>2  </a:t>
                </a:r>
                <a:r>
                  <a:rPr lang="en-GB" dirty="0"/>
                  <a:t>+ </a:t>
                </a:r>
              </a:p>
              <a:p>
                <a:r>
                  <a:rPr lang="en-GB" dirty="0"/>
                  <a:t>6 x 2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x 2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5834FA6-A8F0-2A79-7D58-6844C173A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902" y="1733041"/>
                <a:ext cx="1881368" cy="646331"/>
              </a:xfrm>
              <a:prstGeom prst="rect">
                <a:avLst/>
              </a:prstGeom>
              <a:blipFill>
                <a:blip r:embed="rId18"/>
                <a:stretch>
                  <a:fillRect l="-258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3FFF05-F06C-289E-6DBE-784FA78FDDB2}"/>
                  </a:ext>
                </a:extLst>
              </p:cNvPr>
              <p:cNvSpPr txBox="1"/>
              <p:nvPr/>
            </p:nvSpPr>
            <p:spPr>
              <a:xfrm>
                <a:off x="9578902" y="2359629"/>
                <a:ext cx="1881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+24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3FFF05-F06C-289E-6DBE-784FA78F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902" y="2359629"/>
                <a:ext cx="1881368" cy="369332"/>
              </a:xfrm>
              <a:prstGeom prst="rect">
                <a:avLst/>
              </a:prstGeom>
              <a:blipFill>
                <a:blip r:embed="rId19"/>
                <a:stretch>
                  <a:fillRect l="-258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8B2701-BCEF-EA87-49F3-137C7CB14573}"/>
                  </a:ext>
                </a:extLst>
              </p:cNvPr>
              <p:cNvSpPr txBox="1"/>
              <p:nvPr/>
            </p:nvSpPr>
            <p:spPr>
              <a:xfrm>
                <a:off x="9608093" y="2619479"/>
                <a:ext cx="1881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32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= 100.5cm</a:t>
                </a:r>
                <a:r>
                  <a:rPr lang="en-GB" baseline="30000" dirty="0"/>
                  <a:t>2</a:t>
                </a:r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8B2701-BCEF-EA87-49F3-137C7CB1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093" y="2619479"/>
                <a:ext cx="1881368" cy="369332"/>
              </a:xfrm>
              <a:prstGeom prst="rect">
                <a:avLst/>
              </a:prstGeom>
              <a:blipFill>
                <a:blip r:embed="rId20"/>
                <a:stretch>
                  <a:fillRect l="-258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FAC32EC2-E998-EBF9-3522-34944A205CF5}"/>
              </a:ext>
            </a:extLst>
          </p:cNvPr>
          <p:cNvSpPr txBox="1"/>
          <p:nvPr/>
        </p:nvSpPr>
        <p:spPr>
          <a:xfrm>
            <a:off x="499697" y="3906480"/>
            <a:ext cx="2678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18A90-2F2D-6FF7-C578-10617875FF9F}"/>
                  </a:ext>
                </a:extLst>
              </p:cNvPr>
              <p:cNvSpPr txBox="1"/>
              <p:nvPr/>
            </p:nvSpPr>
            <p:spPr>
              <a:xfrm>
                <a:off x="4140429" y="3826705"/>
                <a:ext cx="1436914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27</a:t>
                </a:r>
                <a:r>
                  <a:rPr lang="en-US" baseline="300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30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18A90-2F2D-6FF7-C578-10617875F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29" y="3826705"/>
                <a:ext cx="1436914" cy="464871"/>
              </a:xfrm>
              <a:prstGeom prst="rect">
                <a:avLst/>
              </a:prstGeom>
              <a:blipFill>
                <a:blip r:embed="rId22"/>
                <a:stretch>
                  <a:fillRect l="-3390" t="-15789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DC80C9-C4EE-E93D-4879-20CC1F561669}"/>
                  </a:ext>
                </a:extLst>
              </p:cNvPr>
              <p:cNvSpPr txBox="1"/>
              <p:nvPr/>
            </p:nvSpPr>
            <p:spPr>
              <a:xfrm>
                <a:off x="4067722" y="4558246"/>
                <a:ext cx="1436914" cy="39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1/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GB" dirty="0"/>
                  <a:t>)</a:t>
                </a:r>
                <a:r>
                  <a:rPr lang="en-GB" baseline="30000" dirty="0"/>
                  <a:t>4</a:t>
                </a:r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DC80C9-C4EE-E93D-4879-20CC1F561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22" y="4558246"/>
                <a:ext cx="1436914" cy="395942"/>
              </a:xfrm>
              <a:prstGeom prst="rect">
                <a:avLst/>
              </a:prstGeom>
              <a:blipFill>
                <a:blip r:embed="rId23"/>
                <a:stretch>
                  <a:fillRect l="-3390" t="-1538" b="-2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074C6E-4B3E-2180-6D24-C592CBC16ACF}"/>
                  </a:ext>
                </a:extLst>
              </p:cNvPr>
              <p:cNvSpPr txBox="1"/>
              <p:nvPr/>
            </p:nvSpPr>
            <p:spPr>
              <a:xfrm>
                <a:off x="4018165" y="5007020"/>
                <a:ext cx="1436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1/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(3</m:t>
                    </m:r>
                  </m:oMath>
                </a14:m>
                <a:r>
                  <a:rPr lang="en-GB" dirty="0"/>
                  <a:t>)</a:t>
                </a:r>
                <a:r>
                  <a:rPr lang="en-GB" baseline="30000" dirty="0"/>
                  <a:t>4</a:t>
                </a:r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074C6E-4B3E-2180-6D24-C592CBC1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165" y="5007020"/>
                <a:ext cx="1436914" cy="369332"/>
              </a:xfrm>
              <a:prstGeom prst="rect">
                <a:avLst/>
              </a:prstGeom>
              <a:blipFill>
                <a:blip r:embed="rId24"/>
                <a:stretch>
                  <a:fillRect l="-339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9F2B1B1F-531A-F215-920C-8D3DA0A960A3}"/>
              </a:ext>
            </a:extLst>
          </p:cNvPr>
          <p:cNvSpPr txBox="1"/>
          <p:nvPr/>
        </p:nvSpPr>
        <p:spPr>
          <a:xfrm>
            <a:off x="4030149" y="5428651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1/ 81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920544-2AC4-C444-995F-B1714B1CA898}"/>
              </a:ext>
            </a:extLst>
          </p:cNvPr>
          <p:cNvSpPr txBox="1"/>
          <p:nvPr/>
        </p:nvSpPr>
        <p:spPr>
          <a:xfrm>
            <a:off x="7020892" y="4562048"/>
            <a:ext cx="1794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sz="2400" dirty="0"/>
          </a:p>
          <a:p>
            <a:pPr eaLnBrk="1" hangingPunct="1">
              <a:defRPr/>
            </a:pPr>
            <a:endParaRPr lang="en-GB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E70B2F-3064-F486-EE85-DBCA7C688E7C}"/>
                  </a:ext>
                </a:extLst>
              </p:cNvPr>
              <p:cNvSpPr txBox="1"/>
              <p:nvPr/>
            </p:nvSpPr>
            <p:spPr>
              <a:xfrm>
                <a:off x="6591387" y="3866858"/>
                <a:ext cx="217311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2400" dirty="0">
                    <a:latin typeface="+mn-lt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10.60</m:t>
                    </m:r>
                  </m:oMath>
                </a14:m>
                <a:endParaRPr lang="en-US" sz="2400" b="0" dirty="0">
                  <a:latin typeface="+mn-lt"/>
                </a:endParaRPr>
              </a:p>
              <a:p>
                <a:pPr>
                  <a:defRPr/>
                </a:pPr>
                <a:endParaRPr lang="en-GB" sz="2400" dirty="0"/>
              </a:p>
              <a:p>
                <a:pPr eaLnBrk="1" hangingPunct="1">
                  <a:defRPr/>
                </a:pPr>
                <a:endParaRPr lang="en-GB" sz="2400" dirty="0">
                  <a:latin typeface="+mn-lt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AE70B2F-3064-F486-EE85-DBCA7C688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87" y="3866858"/>
                <a:ext cx="2173114" cy="1200329"/>
              </a:xfrm>
              <a:prstGeom prst="rect">
                <a:avLst/>
              </a:prstGeom>
              <a:blipFill>
                <a:blip r:embed="rId25"/>
                <a:stretch>
                  <a:fillRect l="-112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DADB7AB-337A-75B4-C9DF-F79BFB55E1A6}"/>
              </a:ext>
            </a:extLst>
          </p:cNvPr>
          <p:cNvSpPr txBox="1"/>
          <p:nvPr/>
        </p:nvSpPr>
        <p:spPr>
          <a:xfrm>
            <a:off x="3829664" y="1581313"/>
            <a:ext cx="188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=base x height/2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93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B31CEC4D8774C8C64C2435AC74A06" ma:contentTypeVersion="21" ma:contentTypeDescription="Create a new document." ma:contentTypeScope="" ma:versionID="9afa27c0c5bf846b4251cbadff4d8659">
  <xsd:schema xmlns:xsd="http://www.w3.org/2001/XMLSchema" xmlns:xs="http://www.w3.org/2001/XMLSchema" xmlns:p="http://schemas.microsoft.com/office/2006/metadata/properties" xmlns:ns1="http://schemas.microsoft.com/sharepoint/v3" xmlns:ns2="59f809bc-3735-418c-bb6d-70663ffe1dd6" xmlns:ns3="81afe388-d35b-41c5-bef2-098c0c59e5e5" targetNamespace="http://schemas.microsoft.com/office/2006/metadata/properties" ma:root="true" ma:fieldsID="e418c85247962beb88691160221ba1fd" ns1:_="" ns2:_="" ns3:_="">
    <xsd:import namespace="http://schemas.microsoft.com/sharepoint/v3"/>
    <xsd:import namespace="59f809bc-3735-418c-bb6d-70663ffe1dd6"/>
    <xsd:import namespace="81afe388-d35b-41c5-bef2-098c0c59e5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809bc-3735-418c-bb6d-70663ffe1d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10a6854a-41b0-44b5-ba77-b6ca9ed5d347}" ma:internalName="TaxCatchAll" ma:showField="CatchAllData" ma:web="59f809bc-3735-418c-bb6d-70663ffe1d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fe388-d35b-41c5-bef2-098c0c59e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0a805e-4de0-4ad0-bc39-d68b78b3bd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f809bc-3735-418c-bb6d-70663ffe1dd6" xsi:nil="true"/>
    <lcf76f155ced4ddcb4097134ff3c332f xmlns="81afe388-d35b-41c5-bef2-098c0c59e5e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LastSharedByUser xmlns="59f809bc-3735-418c-bb6d-70663ffe1dd6" xsi:nil="true"/>
    <SharedWithUsers xmlns="59f809bc-3735-418c-bb6d-70663ffe1dd6">
      <UserInfo>
        <DisplayName/>
        <AccountId xsi:nil="true"/>
        <AccountType/>
      </UserInfo>
    </SharedWithUsers>
    <MediaLengthInSeconds xmlns="81afe388-d35b-41c5-bef2-098c0c59e5e5" xsi:nil="true"/>
    <LastSharedByTime xmlns="59f809bc-3735-418c-bb6d-70663ffe1dd6" xsi:nil="true"/>
  </documentManagement>
</p:properties>
</file>

<file path=customXml/itemProps1.xml><?xml version="1.0" encoding="utf-8"?>
<ds:datastoreItem xmlns:ds="http://schemas.openxmlformats.org/officeDocument/2006/customXml" ds:itemID="{80945CEC-8B4B-4FD4-99EF-C1A44F7D3ED8}"/>
</file>

<file path=customXml/itemProps2.xml><?xml version="1.0" encoding="utf-8"?>
<ds:datastoreItem xmlns:ds="http://schemas.openxmlformats.org/officeDocument/2006/customXml" ds:itemID="{188E28DD-967D-46C1-8A37-C9CB2AE303F2}"/>
</file>

<file path=customXml/itemProps3.xml><?xml version="1.0" encoding="utf-8"?>
<ds:datastoreItem xmlns:ds="http://schemas.openxmlformats.org/officeDocument/2006/customXml" ds:itemID="{B3BA30EE-FFCE-4C43-893C-7EE046AA17BA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280</Words>
  <Application>Microsoft Office PowerPoint</Application>
  <PresentationFormat>Widescreen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M Travis</dc:creator>
  <cp:lastModifiedBy>Mr A Middleton</cp:lastModifiedBy>
  <cp:revision>22</cp:revision>
  <dcterms:created xsi:type="dcterms:W3CDTF">2020-03-16T20:44:52Z</dcterms:created>
  <dcterms:modified xsi:type="dcterms:W3CDTF">2022-05-11T09:54:51Z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0x010100A6DB31CEC4D8774C8C64C2435AC74A06</vt:lpwstr>
  </property>
  <property fmtid="{D5CDD505-2E9C-101B-9397-08002B2CF9AE}" pid="3" name="Order">
    <vt:r8>21799000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