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6858000" cx="12192000"/>
  <p:notesSz cx="6858000" cy="9144000"/>
  <p:embeddedFontLst>
    <p:embeddedFont>
      <p:font typeface="Playwrite IT Moderna"/>
      <p:regular r:id="rId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8" roundtripDataSignature="AMtx7mjiRlE5IYA6Y2iblXEI/nEvyPOY6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PlaywriteITModerna-regular.fntdata"/><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 name="Google Shape;13;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2"/>
          <p:cNvSpPr/>
          <p:nvPr>
            <p:ph idx="2" type="pic"/>
          </p:nvPr>
        </p:nvSpPr>
        <p:spPr>
          <a:xfrm>
            <a:off x="5183188" y="987425"/>
            <a:ext cx="6172200" cy="4873625"/>
          </a:xfrm>
          <a:prstGeom prst="rect">
            <a:avLst/>
          </a:prstGeom>
          <a:noFill/>
          <a:ln>
            <a:noFill/>
          </a:ln>
        </p:spPr>
      </p:sp>
      <p:sp>
        <p:nvSpPr>
          <p:cNvPr id="64" name="Google Shape;64;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9" name="Google Shape;9;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0" name="Google Shape;10;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3.png"/><Relationship Id="rId6"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3.png"/><Relationship Id="rId5"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92365"/>
            <a:ext cx="9144000" cy="61905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000"/>
              <a:buFont typeface="Ole"/>
              <a:buNone/>
            </a:pPr>
            <a:r>
              <a:rPr b="1" lang="en-GB" sz="3000" u="sng">
                <a:latin typeface="Playwrite IT Moderna"/>
                <a:ea typeface="Playwrite IT Moderna"/>
                <a:cs typeface="Playwrite IT Moderna"/>
                <a:sym typeface="Playwrite IT Moderna"/>
              </a:rPr>
              <a:t>Maths at Stilton C of E Primary Academy</a:t>
            </a:r>
            <a:endParaRPr b="1" sz="3000" u="sng">
              <a:latin typeface="Playwrite IT Moderna"/>
              <a:ea typeface="Playwrite IT Moderna"/>
              <a:cs typeface="Playwrite IT Moderna"/>
              <a:sym typeface="Playwrite IT Moderna"/>
            </a:endParaRPr>
          </a:p>
        </p:txBody>
      </p:sp>
      <p:sp>
        <p:nvSpPr>
          <p:cNvPr id="85" name="Google Shape;85;p1"/>
          <p:cNvSpPr txBox="1"/>
          <p:nvPr>
            <p:ph idx="1" type="subTitle"/>
          </p:nvPr>
        </p:nvSpPr>
        <p:spPr>
          <a:xfrm>
            <a:off x="1161409" y="706994"/>
            <a:ext cx="9783681" cy="543394"/>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1500"/>
              <a:buNone/>
            </a:pPr>
            <a:r>
              <a:rPr b="1" lang="en-GB" sz="1500">
                <a:latin typeface="Playwrite IT Moderna"/>
                <a:ea typeface="Playwrite IT Moderna"/>
                <a:cs typeface="Playwrite IT Moderna"/>
                <a:sym typeface="Playwrite IT Moderna"/>
              </a:rPr>
              <a:t>Planning is informed primarily by the use of Can Do Maths</a:t>
            </a:r>
            <a:endParaRPr b="1" sz="1500">
              <a:latin typeface="Playwrite IT Moderna"/>
              <a:ea typeface="Playwrite IT Moderna"/>
              <a:cs typeface="Playwrite IT Moderna"/>
              <a:sym typeface="Playwrite IT Moderna"/>
            </a:endParaRPr>
          </a:p>
        </p:txBody>
      </p:sp>
      <p:sp>
        <p:nvSpPr>
          <p:cNvPr id="86" name="Google Shape;86;p1"/>
          <p:cNvSpPr txBox="1"/>
          <p:nvPr/>
        </p:nvSpPr>
        <p:spPr>
          <a:xfrm>
            <a:off x="6972901" y="1089105"/>
            <a:ext cx="1937594" cy="115267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200" u="sng" cap="none" strike="noStrike">
                <a:solidFill>
                  <a:schemeClr val="dk1"/>
                </a:solidFill>
                <a:latin typeface="Playwrite IT Moderna"/>
                <a:ea typeface="Playwrite IT Moderna"/>
                <a:cs typeface="Playwrite IT Moderna"/>
                <a:sym typeface="Playwrite IT Moderna"/>
              </a:rPr>
              <a:t>Developing fluency</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Times Tables Rock Stars</a:t>
            </a:r>
            <a:endParaRPr b="0" i="0" sz="1200" u="none" cap="none" strike="noStrike">
              <a:solidFill>
                <a:schemeClr val="dk1"/>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lang="en-GB" sz="1200">
                <a:solidFill>
                  <a:schemeClr val="dk1"/>
                </a:solidFill>
                <a:latin typeface="Playwrite IT Moderna"/>
                <a:ea typeface="Playwrite IT Moderna"/>
                <a:cs typeface="Playwrite IT Moderna"/>
                <a:sym typeface="Playwrite IT Moderna"/>
              </a:rPr>
              <a:t>Flashback 4</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Purple Mash</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Maths.co.uk</a:t>
            </a:r>
            <a:endParaRPr b="0" i="0" sz="1200" u="none" cap="none" strike="noStrike">
              <a:solidFill>
                <a:schemeClr val="dk1"/>
              </a:solidFill>
              <a:latin typeface="Playwrite IT Moderna"/>
              <a:ea typeface="Playwrite IT Moderna"/>
              <a:cs typeface="Playwrite IT Moderna"/>
              <a:sym typeface="Playwrite IT Moderna"/>
            </a:endParaRPr>
          </a:p>
        </p:txBody>
      </p:sp>
      <p:sp>
        <p:nvSpPr>
          <p:cNvPr id="87" name="Google Shape;87;p1"/>
          <p:cNvSpPr txBox="1"/>
          <p:nvPr/>
        </p:nvSpPr>
        <p:spPr>
          <a:xfrm>
            <a:off x="2298849" y="2106444"/>
            <a:ext cx="1730350" cy="296173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CPD Opportunities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Whole staff book looks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Classroom learning walks by SLT</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Classroom learning walks by Subject Leader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Staff meeting and ½ termly briefings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Pupil Voice</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Subject Leader network meetings</a:t>
            </a:r>
            <a:endParaRPr b="0" i="0" sz="1000" u="none" cap="none" strike="noStrike">
              <a:solidFill>
                <a:schemeClr val="dk1"/>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88" name="Google Shape;88;p1"/>
          <p:cNvSpPr txBox="1"/>
          <p:nvPr/>
        </p:nvSpPr>
        <p:spPr>
          <a:xfrm>
            <a:off x="333229" y="2106444"/>
            <a:ext cx="2028971" cy="296432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Concrete Resources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Numicon</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Deans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Fraction Walls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Base 10</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Measuring equipment</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Place Value frames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Multilink</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Place Value counters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2D/3D Shapes</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89" name="Google Shape;89;p1"/>
          <p:cNvSpPr txBox="1"/>
          <p:nvPr/>
        </p:nvSpPr>
        <p:spPr>
          <a:xfrm>
            <a:off x="1213047" y="978691"/>
            <a:ext cx="6546298" cy="1183086"/>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chemeClr val="dk1"/>
              </a:buClr>
              <a:buSzPts val="660"/>
              <a:buFont typeface="Arial"/>
              <a:buNone/>
            </a:pPr>
            <a:r>
              <a:rPr b="1" i="0" lang="en-GB" sz="960" u="sng" cap="none" strike="noStrike">
                <a:solidFill>
                  <a:schemeClr val="dk1"/>
                </a:solidFill>
                <a:latin typeface="Playwrite IT Moderna"/>
                <a:ea typeface="Playwrite IT Moderna"/>
                <a:cs typeface="Playwrite IT Moderna"/>
                <a:sym typeface="Playwrite IT Moderna"/>
              </a:rPr>
              <a:t>Curriculum Objectives</a:t>
            </a:r>
            <a:endParaRPr b="0" i="0" sz="1070" u="none" cap="none" strike="noStrike">
              <a:solidFill>
                <a:srgbClr val="000000"/>
              </a:solidFill>
              <a:latin typeface="Playwrite IT Moderna"/>
              <a:ea typeface="Playwrite IT Moderna"/>
              <a:cs typeface="Playwrite IT Moderna"/>
              <a:sym typeface="Playwrite IT Moderna"/>
            </a:endParaRPr>
          </a:p>
          <a:p>
            <a:pPr indent="-327660" lvl="0" marL="342900" marR="0" rtl="0" algn="l">
              <a:lnSpc>
                <a:spcPct val="70000"/>
              </a:lnSpc>
              <a:spcBef>
                <a:spcPts val="1000"/>
              </a:spcBef>
              <a:spcAft>
                <a:spcPts val="0"/>
              </a:spcAft>
              <a:buClr>
                <a:schemeClr val="dk1"/>
              </a:buClr>
              <a:buSzPts val="960"/>
              <a:buFont typeface="Playwrite IT Moderna"/>
              <a:buChar char="•"/>
            </a:pPr>
            <a:r>
              <a:rPr b="0" i="0" lang="en-GB" sz="960" u="none" cap="none" strike="noStrike">
                <a:solidFill>
                  <a:schemeClr val="dk1"/>
                </a:solidFill>
                <a:latin typeface="Playwrite IT Moderna"/>
                <a:ea typeface="Playwrite IT Moderna"/>
                <a:cs typeface="Playwrite IT Moderna"/>
                <a:sym typeface="Playwrite IT Moderna"/>
              </a:rPr>
              <a:t>Long Term plans in line with Can Do Maths and National Framework</a:t>
            </a:r>
            <a:endParaRPr b="0" i="0" sz="1070" u="none" cap="none" strike="noStrike">
              <a:solidFill>
                <a:srgbClr val="000000"/>
              </a:solidFill>
              <a:latin typeface="Playwrite IT Moderna"/>
              <a:ea typeface="Playwrite IT Moderna"/>
              <a:cs typeface="Playwrite IT Moderna"/>
              <a:sym typeface="Playwrite IT Moderna"/>
            </a:endParaRPr>
          </a:p>
          <a:p>
            <a:pPr indent="-327660" lvl="0" marL="342900" marR="0" rtl="0" algn="l">
              <a:lnSpc>
                <a:spcPct val="70000"/>
              </a:lnSpc>
              <a:spcBef>
                <a:spcPts val="1000"/>
              </a:spcBef>
              <a:spcAft>
                <a:spcPts val="0"/>
              </a:spcAft>
              <a:buClr>
                <a:schemeClr val="dk1"/>
              </a:buClr>
              <a:buSzPts val="960"/>
              <a:buFont typeface="Playwrite IT Moderna"/>
              <a:buChar char="•"/>
            </a:pPr>
            <a:r>
              <a:rPr b="0" i="0" lang="en-GB" sz="960" u="none" cap="none" strike="noStrike">
                <a:solidFill>
                  <a:schemeClr val="dk1"/>
                </a:solidFill>
                <a:latin typeface="Playwrite IT Moderna"/>
                <a:ea typeface="Playwrite IT Moderna"/>
                <a:cs typeface="Playwrite IT Moderna"/>
                <a:sym typeface="Playwrite IT Moderna"/>
              </a:rPr>
              <a:t>Medium Term plans in line with Can Do Maths which specify key objectives</a:t>
            </a:r>
            <a:endParaRPr b="0" i="0" sz="1070" u="none" cap="none" strike="noStrike">
              <a:solidFill>
                <a:srgbClr val="000000"/>
              </a:solidFill>
              <a:latin typeface="Playwrite IT Moderna"/>
              <a:ea typeface="Playwrite IT Moderna"/>
              <a:cs typeface="Playwrite IT Moderna"/>
              <a:sym typeface="Playwrite IT Moderna"/>
            </a:endParaRPr>
          </a:p>
          <a:p>
            <a:pPr indent="-327660" lvl="0" marL="342900" marR="0" rtl="0" algn="l">
              <a:lnSpc>
                <a:spcPct val="70000"/>
              </a:lnSpc>
              <a:spcBef>
                <a:spcPts val="1000"/>
              </a:spcBef>
              <a:spcAft>
                <a:spcPts val="0"/>
              </a:spcAft>
              <a:buClr>
                <a:schemeClr val="dk1"/>
              </a:buClr>
              <a:buSzPts val="960"/>
              <a:buFont typeface="Playwrite IT Moderna"/>
              <a:buChar char="•"/>
            </a:pPr>
            <a:r>
              <a:rPr b="0" i="0" lang="en-GB" sz="960" u="none" cap="none" strike="noStrike">
                <a:solidFill>
                  <a:schemeClr val="dk1"/>
                </a:solidFill>
                <a:latin typeface="Playwrite IT Moderna"/>
                <a:ea typeface="Playwrite IT Moderna"/>
                <a:cs typeface="Playwrite IT Moderna"/>
                <a:sym typeface="Playwrite IT Moderna"/>
              </a:rPr>
              <a:t>Short term plans developed by class teacher and evident through weekly L.O. slips</a:t>
            </a:r>
            <a:endParaRPr b="0" i="0" sz="1070" u="none" cap="none" strike="noStrike">
              <a:solidFill>
                <a:srgbClr val="000000"/>
              </a:solidFill>
              <a:latin typeface="Playwrite IT Moderna"/>
              <a:ea typeface="Playwrite IT Moderna"/>
              <a:cs typeface="Playwrite IT Moderna"/>
              <a:sym typeface="Playwrite IT Moderna"/>
            </a:endParaRPr>
          </a:p>
          <a:p>
            <a:pPr indent="-266700" lvl="0" marL="342900" marR="0" rtl="0" algn="l">
              <a:lnSpc>
                <a:spcPct val="70000"/>
              </a:lnSpc>
              <a:spcBef>
                <a:spcPts val="1000"/>
              </a:spcBef>
              <a:spcAft>
                <a:spcPts val="0"/>
              </a:spcAft>
              <a:buClr>
                <a:schemeClr val="dk1"/>
              </a:buClr>
              <a:buSzPts val="660"/>
              <a:buFont typeface="Arial"/>
              <a:buNone/>
            </a:pPr>
            <a:r>
              <a:t/>
            </a:r>
            <a:endParaRPr b="0" i="0" sz="960" u="none" cap="none" strike="noStrike">
              <a:solidFill>
                <a:schemeClr val="dk1"/>
              </a:solidFill>
              <a:latin typeface="Playwrite IT Moderna"/>
              <a:ea typeface="Playwrite IT Moderna"/>
              <a:cs typeface="Playwrite IT Moderna"/>
              <a:sym typeface="Playwrite IT Moderna"/>
            </a:endParaRPr>
          </a:p>
          <a:p>
            <a:pPr indent="-266700" lvl="0" marL="342900" marR="0" rtl="0" algn="l">
              <a:lnSpc>
                <a:spcPct val="70000"/>
              </a:lnSpc>
              <a:spcBef>
                <a:spcPts val="1000"/>
              </a:spcBef>
              <a:spcAft>
                <a:spcPts val="0"/>
              </a:spcAft>
              <a:buClr>
                <a:schemeClr val="dk1"/>
              </a:buClr>
              <a:buSzPts val="660"/>
              <a:buFont typeface="Arial"/>
              <a:buNone/>
            </a:pPr>
            <a:r>
              <a:t/>
            </a:r>
            <a:endParaRPr b="0" i="0" sz="960" u="none" cap="none" strike="noStrike">
              <a:solidFill>
                <a:schemeClr val="dk1"/>
              </a:solidFill>
              <a:latin typeface="Playwrite IT Moderna"/>
              <a:ea typeface="Playwrite IT Moderna"/>
              <a:cs typeface="Playwrite IT Moderna"/>
              <a:sym typeface="Playwrite IT Moderna"/>
            </a:endParaRPr>
          </a:p>
        </p:txBody>
      </p:sp>
      <p:sp>
        <p:nvSpPr>
          <p:cNvPr id="90" name="Google Shape;90;p1"/>
          <p:cNvSpPr txBox="1"/>
          <p:nvPr/>
        </p:nvSpPr>
        <p:spPr>
          <a:xfrm>
            <a:off x="6267591" y="4089201"/>
            <a:ext cx="5924409" cy="2655076"/>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Curriculum Strengths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Resources are available and accessible for all, so children are becoming familiar with Can Do Maths wording and diagrams.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Learning walks will demonstrate impact of Can Do Maths.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Quantity of independent work increasing and children taking pride in presentation.</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L.O. slips are now uniform across the school and make daily and weekly objectives clear.</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Children can reflect and self-assess using purple-polishing pens.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Books marked in line with school policy.</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Termly book looks allow successes to be shared and ensure consistent expectations.</a:t>
            </a:r>
            <a:endParaRPr b="0" i="0" sz="1200" u="none" cap="none" strike="noStrike">
              <a:solidFill>
                <a:srgbClr val="000000"/>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91" name="Google Shape;91;p1"/>
          <p:cNvSpPr txBox="1"/>
          <p:nvPr/>
        </p:nvSpPr>
        <p:spPr>
          <a:xfrm>
            <a:off x="333229" y="4947844"/>
            <a:ext cx="1764162" cy="195795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Pictorial Resources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Part-Part Whole</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Bar Model</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Arrays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IWB resources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Place value counters</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92" name="Google Shape;92;p1"/>
          <p:cNvSpPr txBox="1"/>
          <p:nvPr/>
        </p:nvSpPr>
        <p:spPr>
          <a:xfrm>
            <a:off x="4067572" y="2072009"/>
            <a:ext cx="2885165" cy="115267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Challenge and support provided by:</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Pre-teaching</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Use of additional adults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Additional challenge questions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Targeted questioning</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Planned intervention groups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Working walls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Vocabulary on display</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L.O. visible during lesson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Resources</a:t>
            </a:r>
            <a:endParaRPr b="0" i="0" sz="1000" u="none" cap="none" strike="noStrike">
              <a:solidFill>
                <a:schemeClr val="dk1"/>
              </a:solidFill>
              <a:latin typeface="Playwrite IT Moderna"/>
              <a:ea typeface="Playwrite IT Moderna"/>
              <a:cs typeface="Playwrite IT Moderna"/>
              <a:sym typeface="Playwrite IT Moderna"/>
            </a:endParaRPr>
          </a:p>
        </p:txBody>
      </p:sp>
      <p:pic>
        <p:nvPicPr>
          <p:cNvPr id="93" name="Google Shape;93;p1"/>
          <p:cNvPicPr preferRelativeResize="0"/>
          <p:nvPr/>
        </p:nvPicPr>
        <p:blipFill rotWithShape="1">
          <a:blip r:embed="rId3">
            <a:alphaModFix/>
          </a:blip>
          <a:srcRect b="0" l="0" r="0" t="0"/>
          <a:stretch/>
        </p:blipFill>
        <p:spPr>
          <a:xfrm>
            <a:off x="2785678" y="5350027"/>
            <a:ext cx="2487041" cy="1394250"/>
          </a:xfrm>
          <a:prstGeom prst="rect">
            <a:avLst/>
          </a:prstGeom>
          <a:noFill/>
          <a:ln>
            <a:noFill/>
          </a:ln>
        </p:spPr>
      </p:pic>
      <p:grpSp>
        <p:nvGrpSpPr>
          <p:cNvPr id="94" name="Google Shape;94;p1"/>
          <p:cNvGrpSpPr/>
          <p:nvPr/>
        </p:nvGrpSpPr>
        <p:grpSpPr>
          <a:xfrm>
            <a:off x="89425" y="92365"/>
            <a:ext cx="11714769" cy="1188534"/>
            <a:chOff x="89425" y="92365"/>
            <a:chExt cx="11714769" cy="1188534"/>
          </a:xfrm>
        </p:grpSpPr>
        <p:pic>
          <p:nvPicPr>
            <p:cNvPr id="95" name="Google Shape;95;p1"/>
            <p:cNvPicPr preferRelativeResize="0"/>
            <p:nvPr/>
          </p:nvPicPr>
          <p:blipFill rotWithShape="1">
            <a:blip r:embed="rId4">
              <a:alphaModFix/>
            </a:blip>
            <a:srcRect b="0" l="0" r="0" t="0"/>
            <a:stretch/>
          </p:blipFill>
          <p:spPr>
            <a:xfrm>
              <a:off x="89425" y="92365"/>
              <a:ext cx="1142360" cy="1188534"/>
            </a:xfrm>
            <a:prstGeom prst="rect">
              <a:avLst/>
            </a:prstGeom>
            <a:noFill/>
            <a:ln>
              <a:noFill/>
            </a:ln>
          </p:spPr>
        </p:pic>
        <p:pic>
          <p:nvPicPr>
            <p:cNvPr id="96" name="Google Shape;96;p1"/>
            <p:cNvPicPr preferRelativeResize="0"/>
            <p:nvPr/>
          </p:nvPicPr>
          <p:blipFill rotWithShape="1">
            <a:blip r:embed="rId5">
              <a:alphaModFix/>
            </a:blip>
            <a:srcRect b="0" l="0" r="0" t="0"/>
            <a:stretch/>
          </p:blipFill>
          <p:spPr>
            <a:xfrm>
              <a:off x="10595443" y="110300"/>
              <a:ext cx="1208751" cy="1152675"/>
            </a:xfrm>
            <a:prstGeom prst="rect">
              <a:avLst/>
            </a:prstGeom>
            <a:noFill/>
            <a:ln>
              <a:noFill/>
            </a:ln>
          </p:spPr>
        </p:pic>
      </p:grpSp>
      <p:pic>
        <p:nvPicPr>
          <p:cNvPr id="97" name="Google Shape;97;p1"/>
          <p:cNvPicPr preferRelativeResize="0"/>
          <p:nvPr/>
        </p:nvPicPr>
        <p:blipFill rotWithShape="1">
          <a:blip r:embed="rId6">
            <a:alphaModFix/>
          </a:blip>
          <a:srcRect b="0" l="0" r="0" t="0"/>
          <a:stretch/>
        </p:blipFill>
        <p:spPr>
          <a:xfrm>
            <a:off x="9062895" y="1433299"/>
            <a:ext cx="1893222" cy="25035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2"/>
          <p:cNvSpPr txBox="1"/>
          <p:nvPr>
            <p:ph type="ctrTitle"/>
          </p:nvPr>
        </p:nvSpPr>
        <p:spPr>
          <a:xfrm>
            <a:off x="1524000" y="92365"/>
            <a:ext cx="9144000" cy="644236"/>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000"/>
              <a:buFont typeface="Ole"/>
              <a:buNone/>
            </a:pPr>
            <a:r>
              <a:rPr b="1" lang="en-GB" sz="3000" u="sng">
                <a:latin typeface="Playwrite IT Moderna"/>
                <a:ea typeface="Playwrite IT Moderna"/>
                <a:cs typeface="Playwrite IT Moderna"/>
                <a:sym typeface="Playwrite IT Moderna"/>
              </a:rPr>
              <a:t>Maths at Stilton C of E Primary Academy</a:t>
            </a:r>
            <a:endParaRPr>
              <a:latin typeface="Playwrite IT Moderna"/>
              <a:ea typeface="Playwrite IT Moderna"/>
              <a:cs typeface="Playwrite IT Moderna"/>
              <a:sym typeface="Playwrite IT Moderna"/>
            </a:endParaRPr>
          </a:p>
        </p:txBody>
      </p:sp>
      <p:sp>
        <p:nvSpPr>
          <p:cNvPr id="103" name="Google Shape;103;p2"/>
          <p:cNvSpPr txBox="1"/>
          <p:nvPr>
            <p:ph idx="1" type="subTitle"/>
          </p:nvPr>
        </p:nvSpPr>
        <p:spPr>
          <a:xfrm>
            <a:off x="2544618" y="794867"/>
            <a:ext cx="7102764" cy="543394"/>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b="1" lang="en-GB" u="sng">
                <a:latin typeface="Playwrite IT Moderna"/>
                <a:ea typeface="Playwrite IT Moderna"/>
                <a:cs typeface="Playwrite IT Moderna"/>
                <a:sym typeface="Playwrite IT Moderna"/>
              </a:rPr>
              <a:t>Assessment</a:t>
            </a:r>
            <a:r>
              <a:rPr lang="en-GB">
                <a:latin typeface="Playwrite IT Moderna"/>
                <a:ea typeface="Playwrite IT Moderna"/>
                <a:cs typeface="Playwrite IT Moderna"/>
                <a:sym typeface="Playwrite IT Moderna"/>
              </a:rPr>
              <a:t> </a:t>
            </a:r>
            <a:endParaRPr>
              <a:latin typeface="Playwrite IT Moderna"/>
              <a:ea typeface="Playwrite IT Moderna"/>
              <a:cs typeface="Playwrite IT Moderna"/>
              <a:sym typeface="Playwrite IT Moderna"/>
            </a:endParaRPr>
          </a:p>
        </p:txBody>
      </p:sp>
      <p:sp>
        <p:nvSpPr>
          <p:cNvPr id="104" name="Google Shape;104;p2"/>
          <p:cNvSpPr txBox="1"/>
          <p:nvPr/>
        </p:nvSpPr>
        <p:spPr>
          <a:xfrm>
            <a:off x="1059269" y="4524294"/>
            <a:ext cx="4353240" cy="1957951"/>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200" u="sng" cap="none" strike="noStrike">
                <a:solidFill>
                  <a:schemeClr val="dk1"/>
                </a:solidFill>
                <a:latin typeface="Playwrite IT Moderna"/>
                <a:ea typeface="Playwrite IT Moderna"/>
                <a:cs typeface="Playwrite IT Moderna"/>
                <a:sym typeface="Playwrite IT Moderna"/>
              </a:rPr>
              <a:t>Areas for Development</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How do we revisit topics to ensure overlearning?</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How do we extend the pupils’ learning through challenge? </a:t>
            </a:r>
            <a:endParaRPr b="0" i="0" sz="1200" u="none" cap="none" strike="noStrike">
              <a:solidFill>
                <a:schemeClr val="dk1"/>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What does ‘Dive Deeper’ look like for our pupils?</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How do we involve all stakeholders in celebrating Maths?</a:t>
            </a:r>
            <a:endParaRPr b="0" i="0" sz="1400" u="none" cap="none" strike="noStrike">
              <a:solidFill>
                <a:srgbClr val="000000"/>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200" u="none" cap="none" strike="noStrike">
              <a:solidFill>
                <a:schemeClr val="dk1"/>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200" u="none" cap="none" strike="noStrike">
              <a:solidFill>
                <a:schemeClr val="dk1"/>
              </a:solidFill>
              <a:latin typeface="Playwrite IT Moderna"/>
              <a:ea typeface="Playwrite IT Moderna"/>
              <a:cs typeface="Playwrite IT Moderna"/>
              <a:sym typeface="Playwrite IT Moderna"/>
            </a:endParaRPr>
          </a:p>
        </p:txBody>
      </p:sp>
      <p:sp>
        <p:nvSpPr>
          <p:cNvPr id="105" name="Google Shape;105;p2"/>
          <p:cNvSpPr txBox="1"/>
          <p:nvPr/>
        </p:nvSpPr>
        <p:spPr>
          <a:xfrm>
            <a:off x="1059270" y="1220011"/>
            <a:ext cx="3417167" cy="167297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Instant Formative Assessment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In-class marking</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Self-marking</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Verbal feedback</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Written feedback</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106" name="Google Shape;106;p2"/>
          <p:cNvSpPr txBox="1"/>
          <p:nvPr/>
        </p:nvSpPr>
        <p:spPr>
          <a:xfrm>
            <a:off x="3434647" y="1220011"/>
            <a:ext cx="2904550" cy="167297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Formative Assessment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Flashback 4</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Termly Headstart Assessments (Number &amp; Place Value)</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Homework</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Times Table Rock Stars</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107" name="Google Shape;107;p2"/>
          <p:cNvSpPr txBox="1"/>
          <p:nvPr/>
        </p:nvSpPr>
        <p:spPr>
          <a:xfrm>
            <a:off x="5789270" y="1246067"/>
            <a:ext cx="3474803" cy="167297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200" u="sng" cap="none" strike="noStrike">
                <a:solidFill>
                  <a:schemeClr val="dk1"/>
                </a:solidFill>
                <a:latin typeface="Playwrite IT Moderna"/>
                <a:ea typeface="Playwrite IT Moderna"/>
                <a:cs typeface="Playwrite IT Moderna"/>
                <a:sym typeface="Playwrite IT Moderna"/>
              </a:rPr>
              <a:t>Summative Assessment </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End of Key Stage Assessments (Y6)</a:t>
            </a:r>
            <a:endParaRPr b="0" i="0" sz="1400" u="none" cap="none" strike="noStrike">
              <a:solidFill>
                <a:srgbClr val="000000"/>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Year 4 Multiplication Tables Test</a:t>
            </a:r>
            <a:endParaRPr b="0" i="0" sz="1200" u="none" cap="none" strike="noStrike">
              <a:solidFill>
                <a:schemeClr val="dk1"/>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Year 5 Mock SATS</a:t>
            </a:r>
            <a:endParaRPr b="0" i="0" sz="1200" u="none" cap="none" strike="noStrike">
              <a:solidFill>
                <a:schemeClr val="dk1"/>
              </a:solidFill>
              <a:latin typeface="Playwrite IT Moderna"/>
              <a:ea typeface="Playwrite IT Moderna"/>
              <a:cs typeface="Playwrite IT Moderna"/>
              <a:sym typeface="Playwrite IT Moderna"/>
            </a:endParaRPr>
          </a:p>
          <a:p>
            <a:pPr indent="-342900" lvl="0" marL="342900" marR="0" rtl="0" algn="l">
              <a:lnSpc>
                <a:spcPct val="90000"/>
              </a:lnSpc>
              <a:spcBef>
                <a:spcPts val="1000"/>
              </a:spcBef>
              <a:spcAft>
                <a:spcPts val="0"/>
              </a:spcAft>
              <a:buClr>
                <a:schemeClr val="dk1"/>
              </a:buClr>
              <a:buSzPts val="12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Complete Maths Diagnostics </a:t>
            </a:r>
            <a:endParaRPr b="0" i="0" sz="1200" u="none" cap="none" strike="noStrike">
              <a:solidFill>
                <a:schemeClr val="dk1"/>
              </a:solidFill>
              <a:latin typeface="Playwrite IT Moderna"/>
              <a:ea typeface="Playwrite IT Moderna"/>
              <a:cs typeface="Playwrite IT Moderna"/>
              <a:sym typeface="Playwrite IT Moderna"/>
            </a:endParaRPr>
          </a:p>
        </p:txBody>
      </p:sp>
      <p:sp>
        <p:nvSpPr>
          <p:cNvPr id="108" name="Google Shape;108;p2"/>
          <p:cNvSpPr txBox="1"/>
          <p:nvPr/>
        </p:nvSpPr>
        <p:spPr>
          <a:xfrm>
            <a:off x="9395121" y="1248236"/>
            <a:ext cx="2796880" cy="4339408"/>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Impact of Assessment </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Changes to short-term planning, including groupings and scaffolding</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Changes to timetables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Intervention groups</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APDR targets updated</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Gap analysis completed by Subject Leader</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Identifying trends across the school</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Playwrite IT Moderna"/>
              <a:buChar char="•"/>
            </a:pPr>
            <a:r>
              <a:rPr b="0" i="0" lang="en-GB" sz="1000" u="none" cap="none" strike="noStrike">
                <a:solidFill>
                  <a:schemeClr val="dk1"/>
                </a:solidFill>
                <a:latin typeface="Playwrite IT Moderna"/>
                <a:ea typeface="Playwrite IT Moderna"/>
                <a:cs typeface="Playwrite IT Moderna"/>
                <a:sym typeface="Playwrite IT Moderna"/>
              </a:rPr>
              <a:t>Whole-school focus on a particular topic</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109" name="Google Shape;109;p2"/>
          <p:cNvSpPr txBox="1"/>
          <p:nvPr/>
        </p:nvSpPr>
        <p:spPr>
          <a:xfrm>
            <a:off x="5183932" y="2991215"/>
            <a:ext cx="4012454" cy="284443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1200"/>
              <a:buFont typeface="Arial"/>
              <a:buNone/>
            </a:pPr>
            <a:r>
              <a:rPr b="1" i="0" lang="en-GB" sz="1000" u="sng" cap="none" strike="noStrike">
                <a:solidFill>
                  <a:schemeClr val="dk1"/>
                </a:solidFill>
                <a:latin typeface="Playwrite IT Moderna"/>
                <a:ea typeface="Playwrite IT Moderna"/>
                <a:cs typeface="Playwrite IT Moderna"/>
                <a:sym typeface="Playwrite IT Moderna"/>
              </a:rPr>
              <a:t>SMSC Development</a:t>
            </a:r>
            <a:endParaRPr b="0" i="0" sz="1200" u="none" cap="none" strike="noStrike">
              <a:solidFill>
                <a:srgbClr val="000000"/>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Arial"/>
              <a:buChar char="•"/>
            </a:pPr>
            <a:r>
              <a:rPr b="1" i="0" lang="en-GB" sz="1000" u="none" cap="none" strike="noStrike">
                <a:solidFill>
                  <a:schemeClr val="dk1"/>
                </a:solidFill>
                <a:latin typeface="Playwrite IT Moderna"/>
                <a:ea typeface="Playwrite IT Moderna"/>
                <a:cs typeface="Playwrite IT Moderna"/>
                <a:sym typeface="Playwrite IT Moderna"/>
              </a:rPr>
              <a:t>Spiritual</a:t>
            </a:r>
            <a:r>
              <a:rPr b="0" i="0" lang="en-GB" sz="1000" u="none" cap="none" strike="noStrike">
                <a:solidFill>
                  <a:schemeClr val="dk1"/>
                </a:solidFill>
                <a:latin typeface="Playwrite IT Moderna"/>
                <a:ea typeface="Playwrite IT Moderna"/>
                <a:cs typeface="Playwrite IT Moderna"/>
                <a:sym typeface="Playwrite IT Moderna"/>
              </a:rPr>
              <a:t> -  Pupils develop a </a:t>
            </a:r>
            <a:r>
              <a:rPr b="1" i="0" lang="en-GB" sz="1000" u="none" cap="none" strike="noStrike">
                <a:solidFill>
                  <a:schemeClr val="dk1"/>
                </a:solidFill>
                <a:latin typeface="Playwrite IT Moderna"/>
                <a:ea typeface="Playwrite IT Moderna"/>
                <a:cs typeface="Playwrite IT Moderna"/>
                <a:sym typeface="Playwrite IT Moderna"/>
              </a:rPr>
              <a:t>curiosity</a:t>
            </a:r>
            <a:r>
              <a:rPr b="0" i="0" lang="en-GB" sz="1000" u="none" cap="none" strike="noStrike">
                <a:solidFill>
                  <a:schemeClr val="dk1"/>
                </a:solidFill>
                <a:latin typeface="Playwrite IT Moderna"/>
                <a:ea typeface="Playwrite IT Moderna"/>
                <a:cs typeface="Playwrite IT Moderna"/>
                <a:sym typeface="Playwrite IT Moderna"/>
              </a:rPr>
              <a:t> and an ability to question the way in which the world works</a:t>
            </a:r>
            <a:endParaRPr b="0" i="0" sz="1200" u="none" cap="none" strike="noStrike">
              <a:solidFill>
                <a:srgbClr val="000000"/>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000" u="none" cap="none" strike="noStrike">
              <a:solidFill>
                <a:schemeClr val="dk1"/>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Arial"/>
              <a:buChar char="•"/>
            </a:pPr>
            <a:r>
              <a:rPr b="1" i="0" lang="en-GB" sz="1000" u="none" cap="none" strike="noStrike">
                <a:solidFill>
                  <a:schemeClr val="dk1"/>
                </a:solidFill>
                <a:latin typeface="Playwrite IT Moderna"/>
                <a:ea typeface="Playwrite IT Moderna"/>
                <a:cs typeface="Playwrite IT Moderna"/>
                <a:sym typeface="Playwrite IT Moderna"/>
              </a:rPr>
              <a:t>Moral</a:t>
            </a:r>
            <a:r>
              <a:rPr b="0" i="0" lang="en-GB" sz="1000" u="none" cap="none" strike="noStrike">
                <a:solidFill>
                  <a:schemeClr val="dk1"/>
                </a:solidFill>
                <a:latin typeface="Playwrite IT Moderna"/>
                <a:ea typeface="Playwrite IT Moderna"/>
                <a:cs typeface="Playwrite IT Moderna"/>
                <a:sym typeface="Playwrite IT Moderna"/>
              </a:rPr>
              <a:t> – Pupils given opportunities to use their maths skills in real life contexts, applying and exploring the skills required in solving various problems.</a:t>
            </a:r>
            <a:endParaRPr b="0" i="0" sz="1200" u="none" cap="none" strike="noStrike">
              <a:solidFill>
                <a:srgbClr val="000000"/>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ts val="1200"/>
              <a:buFont typeface="Arial"/>
              <a:buNone/>
            </a:pPr>
            <a:r>
              <a:t/>
            </a:r>
            <a:endParaRPr b="0" i="0" sz="1000" u="none" cap="none" strike="noStrike">
              <a:solidFill>
                <a:schemeClr val="dk1"/>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Arial"/>
              <a:buChar char="•"/>
            </a:pPr>
            <a:r>
              <a:rPr b="1" i="0" lang="en-GB" sz="1000" u="none" cap="none" strike="noStrike">
                <a:solidFill>
                  <a:schemeClr val="dk1"/>
                </a:solidFill>
                <a:latin typeface="Playwrite IT Moderna"/>
                <a:ea typeface="Playwrite IT Moderna"/>
                <a:cs typeface="Playwrite IT Moderna"/>
                <a:sym typeface="Playwrite IT Moderna"/>
              </a:rPr>
              <a:t>Social</a:t>
            </a:r>
            <a:r>
              <a:rPr b="0" i="0" lang="en-GB" sz="1000" u="none" cap="none" strike="noStrike">
                <a:solidFill>
                  <a:schemeClr val="dk1"/>
                </a:solidFill>
                <a:latin typeface="Playwrite IT Moderna"/>
                <a:ea typeface="Playwrite IT Moderna"/>
                <a:cs typeface="Playwrite IT Moderna"/>
                <a:sym typeface="Playwrite IT Moderna"/>
              </a:rPr>
              <a:t> - Pupils are always encouraged to explain concepts to each other and support each other in their learning.</a:t>
            </a:r>
            <a:endParaRPr b="0" i="0" sz="1200" u="none" cap="none" strike="noStrike">
              <a:solidFill>
                <a:srgbClr val="000000"/>
              </a:solidFill>
              <a:latin typeface="Playwrite IT Moderna"/>
              <a:ea typeface="Playwrite IT Moderna"/>
              <a:cs typeface="Playwrite IT Moderna"/>
              <a:sym typeface="Playwrite IT Moderna"/>
            </a:endParaRPr>
          </a:p>
          <a:p>
            <a:pPr indent="0" lvl="0" marL="0" marR="0" rtl="0" algn="l">
              <a:lnSpc>
                <a:spcPct val="90000"/>
              </a:lnSpc>
              <a:spcBef>
                <a:spcPts val="1000"/>
              </a:spcBef>
              <a:spcAft>
                <a:spcPts val="0"/>
              </a:spcAft>
              <a:buClr>
                <a:schemeClr val="dk1"/>
              </a:buClr>
              <a:buSzPts val="1200"/>
              <a:buFont typeface="Arial"/>
              <a:buNone/>
            </a:pPr>
            <a:r>
              <a:t/>
            </a:r>
            <a:endParaRPr b="0" i="0" sz="1000" u="none" cap="none" strike="noStrike">
              <a:solidFill>
                <a:schemeClr val="dk1"/>
              </a:solidFill>
              <a:latin typeface="Playwrite IT Moderna"/>
              <a:ea typeface="Playwrite IT Moderna"/>
              <a:cs typeface="Playwrite IT Moderna"/>
              <a:sym typeface="Playwrite IT Moderna"/>
            </a:endParaRPr>
          </a:p>
          <a:p>
            <a:pPr indent="-330200" lvl="0" marL="342900" marR="0" rtl="0" algn="l">
              <a:lnSpc>
                <a:spcPct val="90000"/>
              </a:lnSpc>
              <a:spcBef>
                <a:spcPts val="1000"/>
              </a:spcBef>
              <a:spcAft>
                <a:spcPts val="0"/>
              </a:spcAft>
              <a:buClr>
                <a:schemeClr val="dk1"/>
              </a:buClr>
              <a:buSzPts val="1000"/>
              <a:buFont typeface="Arial"/>
              <a:buChar char="•"/>
            </a:pPr>
            <a:r>
              <a:rPr b="1" i="0" lang="en-GB" sz="1000" u="none" cap="none" strike="noStrike">
                <a:solidFill>
                  <a:schemeClr val="dk1"/>
                </a:solidFill>
                <a:latin typeface="Playwrite IT Moderna"/>
                <a:ea typeface="Playwrite IT Moderna"/>
                <a:cs typeface="Playwrite IT Moderna"/>
                <a:sym typeface="Playwrite IT Moderna"/>
              </a:rPr>
              <a:t>Cultural</a:t>
            </a:r>
            <a:r>
              <a:rPr b="0" i="0" lang="en-GB" sz="1000" u="none" cap="none" strike="noStrike">
                <a:solidFill>
                  <a:schemeClr val="dk1"/>
                </a:solidFill>
                <a:latin typeface="Playwrite IT Moderna"/>
                <a:ea typeface="Playwrite IT Moderna"/>
                <a:cs typeface="Playwrite IT Moderna"/>
                <a:sym typeface="Playwrite IT Moderna"/>
              </a:rPr>
              <a:t> – Pupils develop an awareness of both the history of maths as well as the realisation that many topics we still learn today have travelled across the world and are used internationally.</a:t>
            </a:r>
            <a:endParaRPr b="0" i="0" sz="1000" u="none" cap="none" strike="noStrike">
              <a:solidFill>
                <a:schemeClr val="dk1"/>
              </a:solidFill>
              <a:latin typeface="Playwrite IT Moderna"/>
              <a:ea typeface="Playwrite IT Moderna"/>
              <a:cs typeface="Playwrite IT Moderna"/>
              <a:sym typeface="Playwrite IT Moderna"/>
            </a:endParaRPr>
          </a:p>
        </p:txBody>
      </p:sp>
      <p:sp>
        <p:nvSpPr>
          <p:cNvPr id="110" name="Google Shape;110;p2"/>
          <p:cNvSpPr txBox="1"/>
          <p:nvPr/>
        </p:nvSpPr>
        <p:spPr>
          <a:xfrm>
            <a:off x="1059270" y="2760315"/>
            <a:ext cx="3776266" cy="1957951"/>
          </a:xfrm>
          <a:prstGeom prst="rect">
            <a:avLst/>
          </a:prstGeom>
          <a:noFill/>
          <a:ln>
            <a:noFill/>
          </a:ln>
        </p:spPr>
        <p:txBody>
          <a:bodyPr anchorCtr="0" anchor="t" bIns="45700" lIns="91425" spcFirstLastPara="1" rIns="91425" wrap="square" tIns="45700">
            <a:normAutofit fontScale="85000" lnSpcReduction="20000"/>
          </a:bodyPr>
          <a:lstStyle/>
          <a:p>
            <a:pPr indent="0" lvl="0" marL="0" marR="0" rtl="0" algn="l">
              <a:lnSpc>
                <a:spcPct val="90000"/>
              </a:lnSpc>
              <a:spcBef>
                <a:spcPts val="0"/>
              </a:spcBef>
              <a:spcAft>
                <a:spcPts val="0"/>
              </a:spcAft>
              <a:buClr>
                <a:schemeClr val="dk1"/>
              </a:buClr>
              <a:buSzPct val="100000"/>
              <a:buFont typeface="Arial"/>
              <a:buNone/>
            </a:pPr>
            <a:r>
              <a:rPr b="1" i="0" lang="en-GB" sz="1200" u="sng" cap="none" strike="noStrike">
                <a:solidFill>
                  <a:schemeClr val="dk1"/>
                </a:solidFill>
                <a:latin typeface="Playwrite IT Moderna"/>
                <a:ea typeface="Playwrite IT Moderna"/>
                <a:cs typeface="Playwrite IT Moderna"/>
                <a:sym typeface="Playwrite IT Moderna"/>
              </a:rPr>
              <a:t>Curriculum Successes</a:t>
            </a:r>
            <a:endParaRPr b="0" i="0" sz="1400" u="none" cap="none" strike="noStrike">
              <a:solidFill>
                <a:srgbClr val="000000"/>
              </a:solidFill>
              <a:latin typeface="Playwrite IT Moderna"/>
              <a:ea typeface="Playwrite IT Moderna"/>
              <a:cs typeface="Playwrite IT Moderna"/>
              <a:sym typeface="Playwrite IT Moderna"/>
            </a:endParaRPr>
          </a:p>
          <a:p>
            <a:pPr indent="-331470" lvl="0" marL="342900" marR="0" rtl="0" algn="l">
              <a:lnSpc>
                <a:spcPct val="90000"/>
              </a:lnSpc>
              <a:spcBef>
                <a:spcPts val="1000"/>
              </a:spcBef>
              <a:spcAft>
                <a:spcPts val="0"/>
              </a:spcAft>
              <a:buClr>
                <a:schemeClr val="dk1"/>
              </a:buClr>
              <a:buSzPct val="1000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Secure knowledge of place value across school.</a:t>
            </a:r>
            <a:endParaRPr b="0" i="0" sz="1400" u="none" cap="none" strike="noStrike">
              <a:solidFill>
                <a:srgbClr val="000000"/>
              </a:solidFill>
              <a:latin typeface="Playwrite IT Moderna"/>
              <a:ea typeface="Playwrite IT Moderna"/>
              <a:cs typeface="Playwrite IT Moderna"/>
              <a:sym typeface="Playwrite IT Moderna"/>
            </a:endParaRPr>
          </a:p>
          <a:p>
            <a:pPr indent="-331470" lvl="0" marL="342900" marR="0" rtl="0" algn="l">
              <a:lnSpc>
                <a:spcPct val="90000"/>
              </a:lnSpc>
              <a:spcBef>
                <a:spcPts val="1000"/>
              </a:spcBef>
              <a:spcAft>
                <a:spcPts val="0"/>
              </a:spcAft>
              <a:buClr>
                <a:schemeClr val="dk1"/>
              </a:buClr>
              <a:buSzPct val="1000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Book-looks show progression through the units and consistency in topic delivery.</a:t>
            </a:r>
            <a:endParaRPr b="0" i="0" sz="1400" u="none" cap="none" strike="noStrike">
              <a:solidFill>
                <a:srgbClr val="000000"/>
              </a:solidFill>
              <a:latin typeface="Playwrite IT Moderna"/>
              <a:ea typeface="Playwrite IT Moderna"/>
              <a:cs typeface="Playwrite IT Moderna"/>
              <a:sym typeface="Playwrite IT Moderna"/>
            </a:endParaRPr>
          </a:p>
          <a:p>
            <a:pPr indent="-331470" lvl="0" marL="342900" marR="0" rtl="0" algn="l">
              <a:lnSpc>
                <a:spcPct val="90000"/>
              </a:lnSpc>
              <a:spcBef>
                <a:spcPts val="1000"/>
              </a:spcBef>
              <a:spcAft>
                <a:spcPts val="0"/>
              </a:spcAft>
              <a:buClr>
                <a:schemeClr val="dk1"/>
              </a:buClr>
              <a:buSzPct val="1000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Medium Term plans updated termly which are monitored by subject leader.</a:t>
            </a:r>
            <a:endParaRPr b="0" i="0" sz="1400" u="none" cap="none" strike="noStrike">
              <a:solidFill>
                <a:srgbClr val="000000"/>
              </a:solidFill>
              <a:latin typeface="Playwrite IT Moderna"/>
              <a:ea typeface="Playwrite IT Moderna"/>
              <a:cs typeface="Playwrite IT Moderna"/>
              <a:sym typeface="Playwrite IT Moderna"/>
            </a:endParaRPr>
          </a:p>
          <a:p>
            <a:pPr indent="-331470" lvl="0" marL="342900" marR="0" rtl="0" algn="l">
              <a:lnSpc>
                <a:spcPct val="90000"/>
              </a:lnSpc>
              <a:spcBef>
                <a:spcPts val="1000"/>
              </a:spcBef>
              <a:spcAft>
                <a:spcPts val="0"/>
              </a:spcAft>
              <a:buClr>
                <a:schemeClr val="dk1"/>
              </a:buClr>
              <a:buSzPct val="100000"/>
              <a:buFont typeface="Playwrite IT Moderna"/>
              <a:buChar char="•"/>
            </a:pPr>
            <a:r>
              <a:rPr b="0" i="0" lang="en-GB" sz="1200" u="none" cap="none" strike="noStrike">
                <a:solidFill>
                  <a:schemeClr val="dk1"/>
                </a:solidFill>
                <a:latin typeface="Playwrite IT Moderna"/>
                <a:ea typeface="Playwrite IT Moderna"/>
                <a:cs typeface="Playwrite IT Moderna"/>
                <a:sym typeface="Playwrite IT Moderna"/>
              </a:rPr>
              <a:t>Gap analysis reinforced learning of key areas.</a:t>
            </a:r>
            <a:endParaRPr b="0" i="0" sz="1200" u="none" cap="none" strike="noStrike">
              <a:solidFill>
                <a:schemeClr val="dk1"/>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ct val="100000"/>
              <a:buFont typeface="Arial"/>
              <a:buNone/>
            </a:pPr>
            <a:r>
              <a:t/>
            </a:r>
            <a:endParaRPr b="0" i="0" sz="1200" u="none" cap="none" strike="noStrike">
              <a:solidFill>
                <a:schemeClr val="dk1"/>
              </a:solidFill>
              <a:latin typeface="Playwrite IT Moderna"/>
              <a:ea typeface="Playwrite IT Moderna"/>
              <a:cs typeface="Playwrite IT Moderna"/>
              <a:sym typeface="Playwrite IT Moderna"/>
            </a:endParaRPr>
          </a:p>
          <a:p>
            <a:pPr indent="-266700" lvl="0" marL="342900" marR="0" rtl="0" algn="l">
              <a:lnSpc>
                <a:spcPct val="90000"/>
              </a:lnSpc>
              <a:spcBef>
                <a:spcPts val="1000"/>
              </a:spcBef>
              <a:spcAft>
                <a:spcPts val="0"/>
              </a:spcAft>
              <a:buClr>
                <a:schemeClr val="dk1"/>
              </a:buClr>
              <a:buSzPct val="100000"/>
              <a:buFont typeface="Arial"/>
              <a:buNone/>
            </a:pPr>
            <a:r>
              <a:t/>
            </a:r>
            <a:endParaRPr b="0" i="0" sz="1200" u="none" cap="none" strike="noStrike">
              <a:solidFill>
                <a:schemeClr val="dk1"/>
              </a:solidFill>
              <a:latin typeface="Playwrite IT Moderna"/>
              <a:ea typeface="Playwrite IT Moderna"/>
              <a:cs typeface="Playwrite IT Moderna"/>
              <a:sym typeface="Playwrite IT Moderna"/>
            </a:endParaRPr>
          </a:p>
        </p:txBody>
      </p:sp>
      <p:grpSp>
        <p:nvGrpSpPr>
          <p:cNvPr id="111" name="Google Shape;111;p2"/>
          <p:cNvGrpSpPr/>
          <p:nvPr/>
        </p:nvGrpSpPr>
        <p:grpSpPr>
          <a:xfrm>
            <a:off x="89425" y="92365"/>
            <a:ext cx="11714769" cy="1188534"/>
            <a:chOff x="89425" y="92365"/>
            <a:chExt cx="11714769" cy="1188534"/>
          </a:xfrm>
        </p:grpSpPr>
        <p:pic>
          <p:nvPicPr>
            <p:cNvPr id="112" name="Google Shape;112;p2"/>
            <p:cNvPicPr preferRelativeResize="0"/>
            <p:nvPr/>
          </p:nvPicPr>
          <p:blipFill rotWithShape="1">
            <a:blip r:embed="rId3">
              <a:alphaModFix/>
            </a:blip>
            <a:srcRect b="0" l="0" r="0" t="0"/>
            <a:stretch/>
          </p:blipFill>
          <p:spPr>
            <a:xfrm>
              <a:off x="89425" y="92365"/>
              <a:ext cx="1142360" cy="1188534"/>
            </a:xfrm>
            <a:prstGeom prst="rect">
              <a:avLst/>
            </a:prstGeom>
            <a:noFill/>
            <a:ln>
              <a:noFill/>
            </a:ln>
          </p:spPr>
        </p:pic>
        <p:pic>
          <p:nvPicPr>
            <p:cNvPr id="113" name="Google Shape;113;p2"/>
            <p:cNvPicPr preferRelativeResize="0"/>
            <p:nvPr/>
          </p:nvPicPr>
          <p:blipFill rotWithShape="1">
            <a:blip r:embed="rId4">
              <a:alphaModFix/>
            </a:blip>
            <a:srcRect b="0" l="0" r="0" t="0"/>
            <a:stretch/>
          </p:blipFill>
          <p:spPr>
            <a:xfrm>
              <a:off x="10595443" y="110300"/>
              <a:ext cx="1208751" cy="1152675"/>
            </a:xfrm>
            <a:prstGeom prst="rect">
              <a:avLst/>
            </a:prstGeom>
            <a:noFill/>
            <a:ln>
              <a:noFill/>
            </a:ln>
          </p:spPr>
        </p:pic>
      </p:grpSp>
      <p:pic>
        <p:nvPicPr>
          <p:cNvPr id="114" name="Google Shape;114;p2"/>
          <p:cNvPicPr preferRelativeResize="0"/>
          <p:nvPr/>
        </p:nvPicPr>
        <p:blipFill rotWithShape="1">
          <a:blip r:embed="rId5">
            <a:alphaModFix/>
          </a:blip>
          <a:srcRect b="0" l="0" r="0" t="0"/>
          <a:stretch/>
        </p:blipFill>
        <p:spPr>
          <a:xfrm>
            <a:off x="9584429" y="4633550"/>
            <a:ext cx="2283625" cy="15223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2022-04-19T13:30:09Z</dcterms:created>
  <dc:creator>Andrew Wallace</dc:creator>
</cp:coreProperties>
</file>