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0691813" cy="7559675"/>
  <p:notesSz cx="7559675" cy="10691813"/>
  <p:embeddedFontLst>
    <p:embeddedFont>
      <p:font typeface="Cambria" panose="02040503050406030204" pitchFamily="18" charset="0"/>
      <p:regular r:id="rId7"/>
      <p:bold r:id="rId8"/>
      <p:italic r:id="rId9"/>
      <p:boldItalic r:id="rId10"/>
    </p:embeddedFont>
    <p:embeddedFont>
      <p:font typeface="Proxima Nova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gG943LE+jC5oTuso22FtKulRkr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87AFB2-6213-F5E2-669B-8E8FA1AE64E1}" v="148" dt="2022-06-05T09:28:56.874"/>
  </p1510:revLst>
</p1510:revInfo>
</file>

<file path=ppt/tableStyles.xml><?xml version="1.0" encoding="utf-8"?>
<a:tblStyleLst xmlns:a="http://schemas.openxmlformats.org/drawingml/2006/main" def="{1C95175C-639B-4F10-A896-9E786A1000A9}">
  <a:tblStyle styleId="{1C95175C-639B-4F10-A896-9E786A1000A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customXml" Target="../customXml/item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23" Type="http://schemas.openxmlformats.org/officeDocument/2006/relationships/tableStyles" Target="tableStyles.xml"/><Relationship Id="rId10" Type="http://schemas.openxmlformats.org/officeDocument/2006/relationships/font" Target="fonts/font4.fntdata"/><Relationship Id="rId19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46686" y="1143000"/>
            <a:ext cx="4364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735075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735075" y="2012500"/>
            <a:ext cx="9222000" cy="47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735075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947725" y="-200000"/>
            <a:ext cx="4796700" cy="922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5600775" y="2453150"/>
            <a:ext cx="6406800" cy="23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923063" y="214550"/>
            <a:ext cx="6406800" cy="67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1336500" y="1237251"/>
            <a:ext cx="8019000" cy="26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336500" y="3970751"/>
            <a:ext cx="8019000" cy="18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729506" y="1884751"/>
            <a:ext cx="9222000" cy="31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729506" y="5059251"/>
            <a:ext cx="9222000" cy="16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735075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735075" y="2012500"/>
            <a:ext cx="4544100" cy="47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5412825" y="2012500"/>
            <a:ext cx="4544100" cy="47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736468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1"/>
          </p:nvPr>
        </p:nvSpPr>
        <p:spPr>
          <a:xfrm>
            <a:off x="736468" y="1853251"/>
            <a:ext cx="4523400" cy="9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2"/>
          </p:nvPr>
        </p:nvSpPr>
        <p:spPr>
          <a:xfrm>
            <a:off x="736468" y="2761500"/>
            <a:ext cx="4523400" cy="40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3"/>
          </p:nvPr>
        </p:nvSpPr>
        <p:spPr>
          <a:xfrm>
            <a:off x="5412825" y="1853251"/>
            <a:ext cx="4545300" cy="9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4"/>
          </p:nvPr>
        </p:nvSpPr>
        <p:spPr>
          <a:xfrm>
            <a:off x="5412825" y="2761500"/>
            <a:ext cx="4545300" cy="40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735075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736468" y="504000"/>
            <a:ext cx="3448200" cy="17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545493" y="1088500"/>
            <a:ext cx="5412900" cy="53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736468" y="2268000"/>
            <a:ext cx="3448200" cy="420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736468" y="504000"/>
            <a:ext cx="3448200" cy="17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545493" y="1088500"/>
            <a:ext cx="5412900" cy="53724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736468" y="2268000"/>
            <a:ext cx="3448200" cy="420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735075" y="402500"/>
            <a:ext cx="9222000" cy="14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735075" y="2012500"/>
            <a:ext cx="9222000" cy="47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73507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541725" y="7007000"/>
            <a:ext cx="3608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7551225" y="7007000"/>
            <a:ext cx="2405700" cy="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Google Shape;88;p1"/>
          <p:cNvGraphicFramePr/>
          <p:nvPr>
            <p:extLst>
              <p:ext uri="{D42A27DB-BD31-4B8C-83A1-F6EECF244321}">
                <p14:modId xmlns:p14="http://schemas.microsoft.com/office/powerpoint/2010/main" val="3879892707"/>
              </p:ext>
            </p:extLst>
          </p:nvPr>
        </p:nvGraphicFramePr>
        <p:xfrm>
          <a:off x="1269313" y="1309526"/>
          <a:ext cx="8151600" cy="5282469"/>
        </p:xfrm>
        <a:graphic>
          <a:graphicData uri="http://schemas.openxmlformats.org/drawingml/2006/table">
            <a:tbl>
              <a:tblPr>
                <a:noFill/>
                <a:tableStyleId>{1C95175C-639B-4F10-A896-9E786A1000A9}</a:tableStyleId>
              </a:tblPr>
              <a:tblGrid>
                <a:gridCol w="108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7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7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7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54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0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Roboto Mono"/>
                          <a:cs typeface="Roboto Mono"/>
                          <a:sym typeface="Roboto Mono"/>
                        </a:rPr>
                        <a:t>KS2</a:t>
                      </a:r>
                      <a:endParaRPr sz="1100" b="1" u="none" strike="noStrike" cap="none">
                        <a:solidFill>
                          <a:schemeClr val="tx1"/>
                        </a:solidFill>
                        <a:latin typeface="Cambria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30575" marR="30575" marT="38450" marB="38450" anchor="ctr">
                    <a:lnL w="2857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Proxima Nova"/>
                          <a:cs typeface="Proxima Nova"/>
                          <a:sym typeface="Proxima Nova"/>
                        </a:rPr>
                        <a:t>Pulse/rhythm</a:t>
                      </a:r>
                      <a:endParaRPr sz="1100" b="1" u="none" strike="noStrike" cap="none">
                        <a:solidFill>
                          <a:schemeClr val="tx1"/>
                        </a:solidFill>
                        <a:latin typeface="Cambri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0575" marR="30575" marT="38450" marB="38450" anchor="ctr">
                    <a:lnL w="28575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Proxima Nova"/>
                          <a:cs typeface="Proxima Nova"/>
                          <a:sym typeface="Proxima Nova"/>
                        </a:rPr>
                        <a:t>Melody</a:t>
                      </a:r>
                      <a:endParaRPr sz="1100" b="1" u="none" strike="noStrike" cap="none">
                        <a:solidFill>
                          <a:schemeClr val="tx1"/>
                        </a:solidFill>
                        <a:latin typeface="Cambri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0575" marR="30575" marT="38450" marB="38450" anchor="ctr">
                    <a:lnL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Proxima Nova"/>
                          <a:cs typeface="Proxima Nova"/>
                          <a:sym typeface="Proxima Nova"/>
                        </a:rPr>
                        <a:t>Instrumental performing</a:t>
                      </a:r>
                      <a:endParaRPr sz="1100" b="1" u="none" strike="noStrike" cap="none">
                        <a:solidFill>
                          <a:schemeClr val="tx1"/>
                        </a:solidFill>
                        <a:latin typeface="Cambri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0575" marR="30575" marT="38450" marB="38450" anchor="ctr">
                    <a:lnL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Proxima Nova"/>
                          <a:cs typeface="Proxima Nova"/>
                          <a:sym typeface="Proxima Nova"/>
                        </a:rPr>
                        <a:t>Singing</a:t>
                      </a:r>
                      <a:endParaRPr sz="1100" b="1" u="none" strike="noStrike" cap="none">
                        <a:solidFill>
                          <a:schemeClr val="tx1"/>
                        </a:solidFill>
                        <a:latin typeface="Cambri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0575" marR="30575" marT="38450" marB="38450" anchor="ctr">
                    <a:lnL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Composition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C92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Roboto Mono"/>
                          <a:cs typeface="Roboto Mono"/>
                          <a:sym typeface="Roboto Mono"/>
                        </a:rPr>
                        <a:t>KS3</a:t>
                      </a:r>
                      <a:endParaRPr sz="1100" b="1" u="none" strike="noStrike" cap="none">
                        <a:solidFill>
                          <a:schemeClr val="tx1"/>
                        </a:solidFill>
                        <a:latin typeface="Cambria"/>
                        <a:ea typeface="Roboto Mono"/>
                        <a:cs typeface="Roboto Mono"/>
                        <a:sym typeface="Roboto Mono"/>
                      </a:endParaRPr>
                    </a:p>
                  </a:txBody>
                  <a:tcPr marL="30575" marR="30575" marT="38450" marB="38450" anchor="ctr">
                    <a:lnL w="2857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Active listening and appraising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28575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C92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Performance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C92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1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Creation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C92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471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Transfer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knowledge</a:t>
                      </a:r>
                      <a:endParaRPr sz="1100" b="1" u="none" strike="noStrike" cap="none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and skills</a:t>
                      </a:r>
                      <a:endParaRPr sz="1100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30575" marR="30575" marT="38450" marB="38450" anchor="ctr">
                    <a:lnL w="38100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identify musical elements using Italian terminology and describe impact.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identify a range of instruments and their techniques.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compare different contexts, style and genres.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read complex notation fluently.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accurately perform complex rhythms.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perform with accuracy.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perform with fluency. 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perform with expression.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GB" sz="1200" u="none" strike="noStrike" cap="none" dirty="0"/>
                      </a:b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recreate and develop a chosen style.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select, develop and refine musical ideas.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utilise a range of musical elements.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record, communicate or evidence ideas.</a:t>
                      </a:r>
                      <a:br>
                        <a:rPr lang="en-GB" sz="1200" u="none" strike="noStrike" cap="none" dirty="0"/>
                      </a:b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A64D79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439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Deep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Cambria"/>
                          <a:cs typeface="Cambria"/>
                        </a:rPr>
                        <a:t>Knowledge </a:t>
                      </a:r>
                      <a:endParaRPr lang="en-GB" sz="1100" b="1" u="none" strike="noStrike" cap="none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5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Cambria"/>
                          <a:cs typeface="Cambria"/>
                        </a:rPr>
                        <a:t>and</a:t>
                      </a: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skills</a:t>
                      </a:r>
                      <a:endParaRPr sz="1100" b="1" u="none" strike="noStrike" cap="none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L="30575" marR="30575" marT="38450" marB="38450" anchor="ctr">
                    <a:lnL w="38100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identify musical elements using Italian terminology.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identify a range of instruments.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identify context, style and genre.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read notation.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perform rhythms accurately.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perform with accuracy 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perform with fluency.</a:t>
                      </a:r>
                      <a:br>
                        <a:rPr lang="en-GB" sz="1200" u="none" strike="noStrike" cap="none" dirty="0"/>
                      </a:b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recreate a chosen style.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create and structure ideas.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incorporate musical elements.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record and communicate my ideas.</a:t>
                      </a:r>
                      <a:br>
                        <a:rPr lang="en-GB" sz="1200" u="none" strike="noStrike" cap="none" dirty="0"/>
                      </a:b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05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Surface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Cambria"/>
                          <a:cs typeface="Cambria"/>
                        </a:rPr>
                        <a:t>Knowledge </a:t>
                      </a:r>
                      <a:endParaRPr lang="en-GB" sz="1100" b="1" u="none" strike="noStrike" cap="none">
                        <a:solidFill>
                          <a:schemeClr val="tx1"/>
                        </a:solidFill>
                        <a:latin typeface="Proxima Nova"/>
                        <a:ea typeface="Cambria"/>
                        <a:cs typeface="Cambri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500"/>
                        <a:buFont typeface="Arial"/>
                        <a:buNone/>
                      </a:pP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Cambria"/>
                          <a:cs typeface="Cambria"/>
                        </a:rPr>
                        <a:t>and</a:t>
                      </a: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skills</a:t>
                      </a:r>
                      <a:r>
                        <a:rPr lang="en-GB" sz="1100" b="1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Proxima Nova"/>
                          <a:cs typeface="Proxima Nova"/>
                          <a:sym typeface="Proxima Nova"/>
                        </a:rPr>
                        <a:t> </a:t>
                      </a:r>
                      <a:endParaRPr sz="1100" b="1" u="none" strike="noStrike" cap="none">
                        <a:solidFill>
                          <a:schemeClr val="tx1"/>
                        </a:solidFill>
                        <a:latin typeface="Cambri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L="30575" marR="30575" marT="38450" marB="38450" anchor="ctr">
                    <a:lnL w="38100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7B7B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identify musical elements.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identify instrument families.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identify musical style or genre.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GB" sz="1200" u="none" strike="noStrike" cap="none" dirty="0"/>
                      </a:b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FA8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use notation guides to identify notes.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perform simple rhythms.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perform with some accuracy.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perform with some fluency.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FA8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recreate a chosen style using a template.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create basic ideas.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focus on a specific musical element.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cap="none" dirty="0">
                          <a:solidFill>
                            <a:schemeClr val="tx1"/>
                          </a:solidFill>
                          <a:latin typeface="Cambria"/>
                          <a:ea typeface="Arial"/>
                          <a:cs typeface="Arial"/>
                          <a:sym typeface="Arial"/>
                        </a:rPr>
                        <a:t>I can record my ideas.</a:t>
                      </a:r>
                      <a:endParaRPr sz="1100" u="none" strike="noStrike" cap="none">
                        <a:solidFill>
                          <a:schemeClr val="tx1"/>
                        </a:solidFill>
                        <a:latin typeface="Cambria"/>
                      </a:endParaRPr>
                    </a:p>
                  </a:txBody>
                  <a:tcPr marL="63500" marR="63500" marT="63500" marB="63500">
                    <a:lnL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7376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FA8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9" name="Google Shape;89;p1"/>
          <p:cNvSpPr txBox="1"/>
          <p:nvPr/>
        </p:nvSpPr>
        <p:spPr>
          <a:xfrm>
            <a:off x="3448419" y="221004"/>
            <a:ext cx="7243394" cy="843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GB" sz="2800" b="1" i="0" u="none" strike="noStrike" cap="none" dirty="0">
                <a:solidFill>
                  <a:srgbClr val="073763"/>
                </a:solidFill>
                <a:latin typeface="Cambria"/>
                <a:ea typeface="Cambria"/>
                <a:cs typeface="Cambria"/>
                <a:sym typeface="Cambria"/>
              </a:rPr>
              <a:t>END OF KS3 EXPECTATIONS FOR </a:t>
            </a:r>
            <a:r>
              <a:rPr lang="en-GB" sz="2800" b="1" dirty="0">
                <a:solidFill>
                  <a:srgbClr val="073763"/>
                </a:solidFill>
                <a:latin typeface="Cambria"/>
                <a:ea typeface="Cambria"/>
                <a:cs typeface="Cambria"/>
                <a:sym typeface="Cambria"/>
              </a:rPr>
              <a:t>MUSIC</a:t>
            </a:r>
            <a:endParaRPr sz="2800" b="1" i="0" u="none" strike="noStrike" cap="none" dirty="0">
              <a:solidFill>
                <a:srgbClr val="073763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0" name="Google Shape;90;p1" descr="Bishop Chadwick Catholic Education Trust"/>
          <p:cNvSpPr/>
          <p:nvPr/>
        </p:nvSpPr>
        <p:spPr>
          <a:xfrm>
            <a:off x="5192713" y="36274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0875" y="118667"/>
            <a:ext cx="3190875" cy="1133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624EB1D7202B468DE4A0B8FA25243A" ma:contentTypeVersion="12" ma:contentTypeDescription="Create a new document." ma:contentTypeScope="" ma:versionID="276c1d3bc7e69ea6e9a2cb1849fc1b40">
  <xsd:schema xmlns:xsd="http://www.w3.org/2001/XMLSchema" xmlns:xs="http://www.w3.org/2001/XMLSchema" xmlns:p="http://schemas.microsoft.com/office/2006/metadata/properties" xmlns:ns2="f1d5659d-2bad-43fb-8444-2fea4ecfb55b" targetNamespace="http://schemas.microsoft.com/office/2006/metadata/properties" ma:root="true" ma:fieldsID="355fe1e36a7b111913048849666d0269" ns2:_="">
    <xsd:import namespace="f1d5659d-2bad-43fb-8444-2fea4ecfb5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d5659d-2bad-43fb-8444-2fea4ecfb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048cd5e-80d7-43cd-959c-e6f0153a1b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d5659d-2bad-43fb-8444-2fea4ecfb5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366BFFE-E7C2-4B1A-BCD6-DACFFD1C6CC4}"/>
</file>

<file path=customXml/itemProps2.xml><?xml version="1.0" encoding="utf-8"?>
<ds:datastoreItem xmlns:ds="http://schemas.openxmlformats.org/officeDocument/2006/customXml" ds:itemID="{2DB836CC-C9A5-4698-8477-4298CC720B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69862F-11A1-4834-BB47-050F07F328D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 Lewis-Dale</dc:creator>
  <cp:revision>15</cp:revision>
  <dcterms:modified xsi:type="dcterms:W3CDTF">2025-05-14T06:50:49Z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0x010100C1624EB1D7202B468DE4A0B8FA25243A</vt:lpwstr>
  </property>
  <property fmtid="{D5CDD505-2E9C-101B-9397-08002B2CF9AE}" pid="3" name="Order">
    <vt:r8>1200</vt:r8>
  </property>
</Properties>
</file>