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0691813" cy="7559675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Proxima Nova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BOD+WA4u5RDHUjEnmNZS3kBB5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6C9C2C-EA79-4038-B686-3CD96CF4DC87}">
  <a:tblStyle styleId="{186C9C2C-EA79-4038-B686-3CD96CF4DC8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672249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41875" rIns="83773" bIns="4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493052" y="0"/>
            <a:ext cx="2672249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41875" rIns="83773" bIns="418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57275" y="1060450"/>
            <a:ext cx="4051300" cy="2865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16673" y="4085618"/>
            <a:ext cx="4933382" cy="334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41875" rIns="83773" bIns="418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063644"/>
            <a:ext cx="2672249" cy="42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41875" rIns="83773" bIns="418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493052" y="8063644"/>
            <a:ext cx="2672249" cy="42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41875" rIns="83773" bIns="4187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16673" y="4085618"/>
            <a:ext cx="4933382" cy="334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41875" rIns="83773" bIns="418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060450"/>
            <a:ext cx="4049712" cy="2865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735075" y="2012500"/>
            <a:ext cx="9222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947725" y="-200000"/>
            <a:ext cx="4796700" cy="9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600775" y="2453150"/>
            <a:ext cx="6406800" cy="2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923063" y="214550"/>
            <a:ext cx="6406800" cy="6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336500" y="1237251"/>
            <a:ext cx="80190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9506" y="1884751"/>
            <a:ext cx="92220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29506" y="5059251"/>
            <a:ext cx="92220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35075" y="2012500"/>
            <a:ext cx="45441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5412825" y="2012500"/>
            <a:ext cx="45441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736468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736468" y="1853251"/>
            <a:ext cx="452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736468" y="2761500"/>
            <a:ext cx="45234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5412825" y="1853251"/>
            <a:ext cx="4545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5412825" y="2761500"/>
            <a:ext cx="45453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36468" y="504000"/>
            <a:ext cx="3448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45493" y="1088500"/>
            <a:ext cx="54129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736468" y="2268000"/>
            <a:ext cx="3448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36468" y="504000"/>
            <a:ext cx="3448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545493" y="1088500"/>
            <a:ext cx="5412900" cy="5372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36468" y="2268000"/>
            <a:ext cx="3448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735075" y="2012500"/>
            <a:ext cx="9222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>
            <p:extLst>
              <p:ext uri="{D42A27DB-BD31-4B8C-83A1-F6EECF244321}">
                <p14:modId xmlns:p14="http://schemas.microsoft.com/office/powerpoint/2010/main" val="1880222130"/>
              </p:ext>
            </p:extLst>
          </p:nvPr>
        </p:nvGraphicFramePr>
        <p:xfrm>
          <a:off x="74737" y="1364234"/>
          <a:ext cx="10262631" cy="5934965"/>
        </p:xfrm>
        <a:graphic>
          <a:graphicData uri="http://schemas.openxmlformats.org/drawingml/2006/table">
            <a:tbl>
              <a:tblPr>
                <a:noFill/>
                <a:tableStyleId>{186C9C2C-EA79-4038-B686-3CD96CF4DC87}</a:tableStyleId>
              </a:tblPr>
              <a:tblGrid>
                <a:gridCol w="136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4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Roboto Mono"/>
                          <a:cs typeface="Roboto Mono"/>
                          <a:sym typeface="Roboto Mono"/>
                        </a:rPr>
                        <a:t>KS2</a:t>
                      </a:r>
                      <a:endParaRPr sz="1800" b="1" u="none" strike="noStrike" cap="none">
                        <a:solidFill>
                          <a:schemeClr val="tx1"/>
                        </a:solidFill>
                        <a:latin typeface="Cambria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30575" marR="30575" marT="38450" marB="38450" anchor="ctr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Chronology/Thinking life a Historian</a:t>
                      </a:r>
                      <a:endParaRPr sz="1300" b="1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28575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Investigating the Past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Communicating History</a:t>
                      </a:r>
                      <a:endParaRPr sz="1300" b="1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Roboto Mono"/>
                          <a:cs typeface="Roboto Mono"/>
                          <a:sym typeface="Roboto Mono"/>
                        </a:rPr>
                        <a:t>KS3</a:t>
                      </a:r>
                      <a:endParaRPr sz="1800" b="1" u="none" strike="noStrike" cap="none">
                        <a:solidFill>
                          <a:schemeClr val="tx1"/>
                        </a:solidFill>
                        <a:latin typeface="Cambria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30575" marR="30575" marT="38450" marB="38450" anchor="ctr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(Second</a:t>
                      </a:r>
                      <a:r>
                        <a:rPr lang="en-GB" sz="1300" b="1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Order Concepts) </a:t>
                      </a: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Change and Continuity, Cause and Consequence, Similarity and Difference, significance</a:t>
                      </a: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 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28575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Source Analysis</a:t>
                      </a:r>
                      <a:endParaRPr sz="1300" b="1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Historical Interpretations</a:t>
                      </a:r>
                      <a:endParaRPr sz="1300" b="1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6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Transfer</a:t>
                      </a:r>
                      <a:endParaRPr sz="1500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knowledge</a:t>
                      </a:r>
                      <a:endParaRPr lang="en-GB" sz="1500" b="1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and skills</a:t>
                      </a: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A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sustained, balanced argument using a range of accurate knowledge in support.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 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Reaches a substantiated judgement.</a:t>
                      </a:r>
                    </a:p>
                    <a:p>
                      <a:pPr marL="2095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Sustained, balanced judgement about the nature, extent or pace of change using a range of accurate knowledge in support.</a:t>
                      </a:r>
                    </a:p>
                    <a:p>
                      <a:pPr marL="2095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A sustained, balanced judgement as to why events, features, trends and/or individuals are significant.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Inference made in relation to a specific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focus incorporating accurate and relevant contextual knowledge.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Analyse the provenance of the source in relation to a specific focus considering a range of criteria.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 </a:t>
                      </a:r>
                      <a:endParaRPr lang="en-GB" sz="100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Links provenance to the content of the source.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Sophisticated explanation of the argument of one or more historical interpretations (may include explanation of the tone or emphasis as well as the content)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Use accurate and relevant contextual knowledge to evaluate the arguments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in the interpretation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3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Deep</a:t>
                      </a:r>
                      <a:endParaRPr sz="1500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Knowledge and skills</a:t>
                      </a:r>
                      <a:endParaRPr sz="15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roxima Nova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Explaining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a range of causes using knowledge to support.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 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May include a judgement.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Explaining a range of consequences using knowledge to support.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 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May include a judgement.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  </a:t>
                      </a:r>
                      <a:endParaRPr lang="en-GB" sz="100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Explains the nature, extent or pace of change.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Explains how or why things are similar or different within or across time periods.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Explains significant features of events, trends and/or individual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Making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an inference from the source using contextual knowledge.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Explanation of the provenance in relation to a specific focus.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Inference made in relation to a specific focus.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Explanation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of the arguments of one or more historical interpretations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Use contextual knowledge to evaluate the interpretations’ argument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Surface</a:t>
                      </a:r>
                      <a:endParaRPr sz="1500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Knowledge and skills </a:t>
                      </a:r>
                      <a:endParaRPr sz="15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Identify and describe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one or more causes.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Identify and describe one or more consequence.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</a:rPr>
                        <a:t>  </a:t>
                      </a:r>
                      <a:endParaRPr lang="en-GB" sz="100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Identify and describe the nature, extent or pace of change and continuity within time periods or across time periods.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Identifying similarities and differences within and between time periods.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Describe significant features of events, trends and/or individuals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03200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roxima Nova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Taking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information straight from the source (paraphrasing, quoting or describing).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Identify some provenance (e.g. quoting who wrote it).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Makes an inference without any supporting evidence.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endParaRPr lang="en-GB" sz="100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Identify</a:t>
                      </a: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 an interpretation of the past.</a:t>
                      </a:r>
                    </a:p>
                    <a:p>
                      <a:pPr marL="2730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Proxima Nova"/>
                          <a:sym typeface="Proxima Nova"/>
                        </a:rPr>
                        <a:t>Identify the view point of one or more interpretations.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0575" marR="30575" marT="38450" marB="38450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" name="Google Shape;92;p1"/>
          <p:cNvSpPr txBox="1"/>
          <p:nvPr/>
        </p:nvSpPr>
        <p:spPr>
          <a:xfrm>
            <a:off x="3046698" y="302939"/>
            <a:ext cx="7552477" cy="94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tx1"/>
                </a:solidFill>
                <a:latin typeface="Cambria"/>
                <a:ea typeface="Proxima Nova"/>
                <a:cs typeface="Proxima Nova"/>
                <a:sym typeface="Proxima Nova"/>
              </a:rPr>
              <a:t>END OF KS3 EXPECTATIONS FOR </a:t>
            </a:r>
            <a:r>
              <a:rPr lang="en-GB" sz="2800" b="1" dirty="0">
                <a:solidFill>
                  <a:schemeClr val="tx1"/>
                </a:solidFill>
                <a:latin typeface="Cambria"/>
                <a:ea typeface="Proxima Nova"/>
                <a:cs typeface="Proxima Nova"/>
                <a:sym typeface="Proxima Nova"/>
              </a:rPr>
              <a:t>HISTORY</a:t>
            </a:r>
            <a:endParaRPr lang="en-US" sz="2800" b="1" i="0" u="none" strike="noStrike" cap="none" dirty="0">
              <a:solidFill>
                <a:schemeClr val="tx1"/>
              </a:solidFill>
              <a:latin typeface="Cambria"/>
              <a:ea typeface="Proxima Nova"/>
              <a:cs typeface="Proxima Nova"/>
            </a:endParaRPr>
          </a:p>
        </p:txBody>
      </p:sp>
      <p:sp>
        <p:nvSpPr>
          <p:cNvPr id="93" name="Google Shape;93;p1" descr="Bishop Chadwick Catholic Education Trust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75" y="118667"/>
            <a:ext cx="2951126" cy="106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5659d-2bad-43fb-8444-2fea4ecfb5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24EB1D7202B468DE4A0B8FA25243A" ma:contentTypeVersion="12" ma:contentTypeDescription="Create a new document." ma:contentTypeScope="" ma:versionID="276c1d3bc7e69ea6e9a2cb1849fc1b40">
  <xsd:schema xmlns:xsd="http://www.w3.org/2001/XMLSchema" xmlns:xs="http://www.w3.org/2001/XMLSchema" xmlns:p="http://schemas.microsoft.com/office/2006/metadata/properties" xmlns:ns2="f1d5659d-2bad-43fb-8444-2fea4ecfb55b" targetNamespace="http://schemas.microsoft.com/office/2006/metadata/properties" ma:root="true" ma:fieldsID="355fe1e36a7b111913048849666d0269" ns2:_="">
    <xsd:import namespace="f1d5659d-2bad-43fb-8444-2fea4ecfb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659d-2bad-43fb-8444-2fea4ecfb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00B3FA-9326-4DC4-8AC7-FC4D36E531C2}">
  <ds:schemaRefs>
    <ds:schemaRef ds:uri="http://schemas.microsoft.com/office/infopath/2007/PartnerControls"/>
    <ds:schemaRef ds:uri="http://purl.org/dc/terms/"/>
    <ds:schemaRef ds:uri="61f0106b-0cbb-4aa8-8c1c-33e123787f3f"/>
    <ds:schemaRef ds:uri="http://purl.org/dc/dcmitype/"/>
    <ds:schemaRef ds:uri="http://schemas.microsoft.com/office/2006/documentManagement/types"/>
    <ds:schemaRef ds:uri="6d0711ed-8ce9-453f-a2c2-d643711c308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F2934A-3A2D-4FB5-B82C-CCD46A5FE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24FE6-4D45-43AB-A67E-994B6B8C46DB}"/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432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Roboto Mono</vt:lpstr>
      <vt:lpstr>Arial</vt:lpstr>
      <vt:lpstr>Cambria</vt:lpstr>
      <vt:lpstr>Proxima Nova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Lewis-Dale</dc:creator>
  <cp:lastModifiedBy>Laura Roddie</cp:lastModifiedBy>
  <cp:revision>53</cp:revision>
  <cp:lastPrinted>2024-02-20T15:58:03Z</cp:lastPrinted>
  <dcterms:modified xsi:type="dcterms:W3CDTF">2024-02-20T16:00:06Z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0x010100C1624EB1D7202B468DE4A0B8FA25243A</vt:lpwstr>
  </property>
</Properties>
</file>