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4"/>
  </p:sldMasterIdLst>
  <p:notesMasterIdLst>
    <p:notesMasterId r:id="rId6"/>
  </p:notesMasterIdLst>
  <p:sldIdLst>
    <p:sldId id="256" r:id="rId5"/>
  </p:sldIdLst>
  <p:sldSz cx="10691813" cy="7559675"/>
  <p:notesSz cx="7559675" cy="10691813"/>
  <p:embeddedFontLs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Cambria" panose="02040503050406030204" pitchFamily="18" charset="0"/>
      <p:regular r:id="rId11"/>
      <p:bold r:id="rId12"/>
      <p:italic r:id="rId13"/>
      <p:boldItalic r:id="rId1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0" roundtripDataSignature="AMtx7mhBOD+WA4u5RDHUjEnmNZS3kBB5w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59F2F71-C70A-AF3F-DFA5-D868DC0B930B}" v="74" dt="2022-03-25T16:27:52.728"/>
    <p1510:client id="{E9E3922E-D571-3BB1-8E6A-47DDF5D40F4D}" v="81" dt="2022-06-05T09:49:51.233"/>
  </p1510:revLst>
</p1510:revInfo>
</file>

<file path=ppt/tableStyles.xml><?xml version="1.0" encoding="utf-8"?>
<a:tblStyleLst xmlns:a="http://schemas.openxmlformats.org/drawingml/2006/main" def="{186C9C2C-EA79-4038-B686-3CD96CF4DC87}">
  <a:tblStyle styleId="{186C9C2C-EA79-4038-B686-3CD96CF4DC87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BF5"/>
          </a:solidFill>
        </a:fill>
      </a:tcStyle>
    </a:wholeTbl>
    <a:band1H>
      <a:tcTxStyle b="off" i="off"/>
      <a:tcStyle>
        <a:tcBdr/>
        <a:fill>
          <a:solidFill>
            <a:srgbClr val="CDD4EA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CDD4EA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0" d="100"/>
          <a:sy n="140" d="100"/>
        </p:scale>
        <p:origin x="411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20" Type="http://customschemas.google.com/relationships/presentationmetadata" Target="metadata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23" Type="http://schemas.openxmlformats.org/officeDocument/2006/relationships/theme" Target="theme/theme1.xml"/><Relationship Id="rId10" Type="http://schemas.openxmlformats.org/officeDocument/2006/relationships/font" Target="fonts/font4.fntdata"/><Relationship Id="rId4" Type="http://schemas.openxmlformats.org/officeDocument/2006/relationships/slideMaster" Target="slideMasters/slideMaster1.xml"/><Relationship Id="rId9" Type="http://schemas.openxmlformats.org/officeDocument/2006/relationships/font" Target="fonts/font3.fntdata"/><Relationship Id="rId14" Type="http://schemas.openxmlformats.org/officeDocument/2006/relationships/font" Target="fonts/font8.fntdata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 Conway" userId="S::nconway@bccet.org.uk::ba2dd204-b73d-46c1-988f-3096f34fb5d5" providerId="AD" clId="Web-{E9E3922E-D571-3BB1-8E6A-47DDF5D40F4D}"/>
    <pc:docChg chg="modSld">
      <pc:chgData name="N Conway" userId="S::nconway@bccet.org.uk::ba2dd204-b73d-46c1-988f-3096f34fb5d5" providerId="AD" clId="Web-{E9E3922E-D571-3BB1-8E6A-47DDF5D40F4D}" dt="2022-06-05T09:49:51.233" v="76" actId="20577"/>
      <pc:docMkLst>
        <pc:docMk/>
      </pc:docMkLst>
      <pc:sldChg chg="modSp">
        <pc:chgData name="N Conway" userId="S::nconway@bccet.org.uk::ba2dd204-b73d-46c1-988f-3096f34fb5d5" providerId="AD" clId="Web-{E9E3922E-D571-3BB1-8E6A-47DDF5D40F4D}" dt="2022-06-05T09:49:51.233" v="76" actId="20577"/>
        <pc:sldMkLst>
          <pc:docMk/>
          <pc:sldMk cId="0" sldId="256"/>
        </pc:sldMkLst>
        <pc:spChg chg="mod">
          <ac:chgData name="N Conway" userId="S::nconway@bccet.org.uk::ba2dd204-b73d-46c1-988f-3096f34fb5d5" providerId="AD" clId="Web-{E9E3922E-D571-3BB1-8E6A-47DDF5D40F4D}" dt="2022-06-05T09:49:51.233" v="76" actId="20577"/>
          <ac:spMkLst>
            <pc:docMk/>
            <pc:sldMk cId="0" sldId="256"/>
            <ac:spMk id="92" creationId="{00000000-0000-0000-0000-000000000000}"/>
          </ac:spMkLst>
        </pc:spChg>
        <pc:graphicFrameChg chg="mod modGraphic">
          <ac:chgData name="N Conway" userId="S::nconway@bccet.org.uk::ba2dd204-b73d-46c1-988f-3096f34fb5d5" providerId="AD" clId="Web-{E9E3922E-D571-3BB1-8E6A-47DDF5D40F4D}" dt="2022-06-05T09:49:39.107" v="74"/>
          <ac:graphicFrameMkLst>
            <pc:docMk/>
            <pc:sldMk cId="0" sldId="256"/>
            <ac:graphicFrameMk id="88" creationId="{00000000-0000-0000-0000-000000000000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246686" y="1143000"/>
            <a:ext cx="43647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143000"/>
            <a:ext cx="43656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735075" y="402500"/>
            <a:ext cx="9222000" cy="146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body" idx="1"/>
          </p:nvPr>
        </p:nvSpPr>
        <p:spPr>
          <a:xfrm>
            <a:off x="735075" y="2012500"/>
            <a:ext cx="9222000" cy="479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735075" y="7007000"/>
            <a:ext cx="2405700" cy="4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3541725" y="7007000"/>
            <a:ext cx="3608700" cy="4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7551225" y="7007000"/>
            <a:ext cx="2405700" cy="4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2"/>
          <p:cNvSpPr txBox="1">
            <a:spLocks noGrp="1"/>
          </p:cNvSpPr>
          <p:nvPr>
            <p:ph type="title"/>
          </p:nvPr>
        </p:nvSpPr>
        <p:spPr>
          <a:xfrm>
            <a:off x="735075" y="402500"/>
            <a:ext cx="9222000" cy="146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2"/>
          <p:cNvSpPr txBox="1">
            <a:spLocks noGrp="1"/>
          </p:cNvSpPr>
          <p:nvPr>
            <p:ph type="body" idx="1"/>
          </p:nvPr>
        </p:nvSpPr>
        <p:spPr>
          <a:xfrm rot="5400000">
            <a:off x="2947725" y="-200000"/>
            <a:ext cx="4796700" cy="922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2"/>
          <p:cNvSpPr txBox="1">
            <a:spLocks noGrp="1"/>
          </p:cNvSpPr>
          <p:nvPr>
            <p:ph type="dt" idx="10"/>
          </p:nvPr>
        </p:nvSpPr>
        <p:spPr>
          <a:xfrm>
            <a:off x="735075" y="7007000"/>
            <a:ext cx="2405700" cy="4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ftr" idx="11"/>
          </p:nvPr>
        </p:nvSpPr>
        <p:spPr>
          <a:xfrm>
            <a:off x="3541725" y="7007000"/>
            <a:ext cx="3608700" cy="4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sldNum" idx="12"/>
          </p:nvPr>
        </p:nvSpPr>
        <p:spPr>
          <a:xfrm>
            <a:off x="7551225" y="7007000"/>
            <a:ext cx="2405700" cy="4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3"/>
          <p:cNvSpPr txBox="1">
            <a:spLocks noGrp="1"/>
          </p:cNvSpPr>
          <p:nvPr>
            <p:ph type="title"/>
          </p:nvPr>
        </p:nvSpPr>
        <p:spPr>
          <a:xfrm rot="5400000">
            <a:off x="5600775" y="2453150"/>
            <a:ext cx="6406800" cy="230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3"/>
          <p:cNvSpPr txBox="1">
            <a:spLocks noGrp="1"/>
          </p:cNvSpPr>
          <p:nvPr>
            <p:ph type="body" idx="1"/>
          </p:nvPr>
        </p:nvSpPr>
        <p:spPr>
          <a:xfrm rot="5400000">
            <a:off x="923063" y="214550"/>
            <a:ext cx="6406800" cy="67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3"/>
          <p:cNvSpPr txBox="1">
            <a:spLocks noGrp="1"/>
          </p:cNvSpPr>
          <p:nvPr>
            <p:ph type="dt" idx="10"/>
          </p:nvPr>
        </p:nvSpPr>
        <p:spPr>
          <a:xfrm>
            <a:off x="735075" y="7007000"/>
            <a:ext cx="2405700" cy="4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3"/>
          <p:cNvSpPr txBox="1">
            <a:spLocks noGrp="1"/>
          </p:cNvSpPr>
          <p:nvPr>
            <p:ph type="ftr" idx="11"/>
          </p:nvPr>
        </p:nvSpPr>
        <p:spPr>
          <a:xfrm>
            <a:off x="3541725" y="7007000"/>
            <a:ext cx="3608700" cy="4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sldNum" idx="12"/>
          </p:nvPr>
        </p:nvSpPr>
        <p:spPr>
          <a:xfrm>
            <a:off x="7551225" y="7007000"/>
            <a:ext cx="2405700" cy="4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ctrTitle"/>
          </p:nvPr>
        </p:nvSpPr>
        <p:spPr>
          <a:xfrm>
            <a:off x="1336500" y="1237251"/>
            <a:ext cx="8019000" cy="26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ubTitle" idx="1"/>
          </p:nvPr>
        </p:nvSpPr>
        <p:spPr>
          <a:xfrm>
            <a:off x="1336500" y="3970751"/>
            <a:ext cx="8019000" cy="18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735075" y="7007000"/>
            <a:ext cx="2405700" cy="4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3541725" y="7007000"/>
            <a:ext cx="3608700" cy="4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7551225" y="7007000"/>
            <a:ext cx="2405700" cy="4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dt" idx="10"/>
          </p:nvPr>
        </p:nvSpPr>
        <p:spPr>
          <a:xfrm>
            <a:off x="735075" y="7007000"/>
            <a:ext cx="2405700" cy="4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ftr" idx="11"/>
          </p:nvPr>
        </p:nvSpPr>
        <p:spPr>
          <a:xfrm>
            <a:off x="3541725" y="7007000"/>
            <a:ext cx="3608700" cy="4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ldNum" idx="12"/>
          </p:nvPr>
        </p:nvSpPr>
        <p:spPr>
          <a:xfrm>
            <a:off x="7551225" y="7007000"/>
            <a:ext cx="2405700" cy="4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>
            <a:spLocks noGrp="1"/>
          </p:cNvSpPr>
          <p:nvPr>
            <p:ph type="title"/>
          </p:nvPr>
        </p:nvSpPr>
        <p:spPr>
          <a:xfrm>
            <a:off x="729506" y="1884751"/>
            <a:ext cx="9222000" cy="314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body" idx="1"/>
          </p:nvPr>
        </p:nvSpPr>
        <p:spPr>
          <a:xfrm>
            <a:off x="729506" y="5059251"/>
            <a:ext cx="9222000" cy="16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dt" idx="10"/>
          </p:nvPr>
        </p:nvSpPr>
        <p:spPr>
          <a:xfrm>
            <a:off x="735075" y="7007000"/>
            <a:ext cx="2405700" cy="4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ftr" idx="11"/>
          </p:nvPr>
        </p:nvSpPr>
        <p:spPr>
          <a:xfrm>
            <a:off x="3541725" y="7007000"/>
            <a:ext cx="3608700" cy="4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sldNum" idx="12"/>
          </p:nvPr>
        </p:nvSpPr>
        <p:spPr>
          <a:xfrm>
            <a:off x="7551225" y="7007000"/>
            <a:ext cx="2405700" cy="4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 txBox="1">
            <a:spLocks noGrp="1"/>
          </p:cNvSpPr>
          <p:nvPr>
            <p:ph type="title"/>
          </p:nvPr>
        </p:nvSpPr>
        <p:spPr>
          <a:xfrm>
            <a:off x="735075" y="402500"/>
            <a:ext cx="9222000" cy="146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1"/>
          </p:nvPr>
        </p:nvSpPr>
        <p:spPr>
          <a:xfrm>
            <a:off x="735075" y="2012500"/>
            <a:ext cx="4544100" cy="479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2"/>
          </p:nvPr>
        </p:nvSpPr>
        <p:spPr>
          <a:xfrm>
            <a:off x="5412825" y="2012500"/>
            <a:ext cx="4544100" cy="479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dt" idx="10"/>
          </p:nvPr>
        </p:nvSpPr>
        <p:spPr>
          <a:xfrm>
            <a:off x="735075" y="7007000"/>
            <a:ext cx="2405700" cy="4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ftr" idx="11"/>
          </p:nvPr>
        </p:nvSpPr>
        <p:spPr>
          <a:xfrm>
            <a:off x="3541725" y="7007000"/>
            <a:ext cx="3608700" cy="4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sldNum" idx="12"/>
          </p:nvPr>
        </p:nvSpPr>
        <p:spPr>
          <a:xfrm>
            <a:off x="7551225" y="7007000"/>
            <a:ext cx="2405700" cy="4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8"/>
          <p:cNvSpPr txBox="1">
            <a:spLocks noGrp="1"/>
          </p:cNvSpPr>
          <p:nvPr>
            <p:ph type="title"/>
          </p:nvPr>
        </p:nvSpPr>
        <p:spPr>
          <a:xfrm>
            <a:off x="736468" y="402500"/>
            <a:ext cx="9222000" cy="146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body" idx="1"/>
          </p:nvPr>
        </p:nvSpPr>
        <p:spPr>
          <a:xfrm>
            <a:off x="736468" y="1853251"/>
            <a:ext cx="4523400" cy="90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body" idx="2"/>
          </p:nvPr>
        </p:nvSpPr>
        <p:spPr>
          <a:xfrm>
            <a:off x="736468" y="2761500"/>
            <a:ext cx="4523400" cy="40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body" idx="3"/>
          </p:nvPr>
        </p:nvSpPr>
        <p:spPr>
          <a:xfrm>
            <a:off x="5412825" y="1853251"/>
            <a:ext cx="4545300" cy="90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body" idx="4"/>
          </p:nvPr>
        </p:nvSpPr>
        <p:spPr>
          <a:xfrm>
            <a:off x="5412825" y="2761500"/>
            <a:ext cx="4545300" cy="40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8"/>
          <p:cNvSpPr txBox="1">
            <a:spLocks noGrp="1"/>
          </p:cNvSpPr>
          <p:nvPr>
            <p:ph type="dt" idx="10"/>
          </p:nvPr>
        </p:nvSpPr>
        <p:spPr>
          <a:xfrm>
            <a:off x="735075" y="7007000"/>
            <a:ext cx="2405700" cy="4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ftr" idx="11"/>
          </p:nvPr>
        </p:nvSpPr>
        <p:spPr>
          <a:xfrm>
            <a:off x="3541725" y="7007000"/>
            <a:ext cx="3608700" cy="4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sldNum" idx="12"/>
          </p:nvPr>
        </p:nvSpPr>
        <p:spPr>
          <a:xfrm>
            <a:off x="7551225" y="7007000"/>
            <a:ext cx="2405700" cy="4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9"/>
          <p:cNvSpPr txBox="1">
            <a:spLocks noGrp="1"/>
          </p:cNvSpPr>
          <p:nvPr>
            <p:ph type="title"/>
          </p:nvPr>
        </p:nvSpPr>
        <p:spPr>
          <a:xfrm>
            <a:off x="735075" y="402500"/>
            <a:ext cx="9222000" cy="146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9"/>
          <p:cNvSpPr txBox="1">
            <a:spLocks noGrp="1"/>
          </p:cNvSpPr>
          <p:nvPr>
            <p:ph type="dt" idx="10"/>
          </p:nvPr>
        </p:nvSpPr>
        <p:spPr>
          <a:xfrm>
            <a:off x="735075" y="7007000"/>
            <a:ext cx="2405700" cy="4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ftr" idx="11"/>
          </p:nvPr>
        </p:nvSpPr>
        <p:spPr>
          <a:xfrm>
            <a:off x="3541725" y="7007000"/>
            <a:ext cx="3608700" cy="4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sldNum" idx="12"/>
          </p:nvPr>
        </p:nvSpPr>
        <p:spPr>
          <a:xfrm>
            <a:off x="7551225" y="7007000"/>
            <a:ext cx="2405700" cy="4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0"/>
          <p:cNvSpPr txBox="1">
            <a:spLocks noGrp="1"/>
          </p:cNvSpPr>
          <p:nvPr>
            <p:ph type="title"/>
          </p:nvPr>
        </p:nvSpPr>
        <p:spPr>
          <a:xfrm>
            <a:off x="736468" y="504000"/>
            <a:ext cx="3448200" cy="17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body" idx="1"/>
          </p:nvPr>
        </p:nvSpPr>
        <p:spPr>
          <a:xfrm>
            <a:off x="4545493" y="1088500"/>
            <a:ext cx="5412900" cy="53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10"/>
          <p:cNvSpPr txBox="1">
            <a:spLocks noGrp="1"/>
          </p:cNvSpPr>
          <p:nvPr>
            <p:ph type="body" idx="2"/>
          </p:nvPr>
        </p:nvSpPr>
        <p:spPr>
          <a:xfrm>
            <a:off x="736468" y="2268000"/>
            <a:ext cx="3448200" cy="420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10"/>
          <p:cNvSpPr txBox="1">
            <a:spLocks noGrp="1"/>
          </p:cNvSpPr>
          <p:nvPr>
            <p:ph type="dt" idx="10"/>
          </p:nvPr>
        </p:nvSpPr>
        <p:spPr>
          <a:xfrm>
            <a:off x="735075" y="7007000"/>
            <a:ext cx="2405700" cy="4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 txBox="1">
            <a:spLocks noGrp="1"/>
          </p:cNvSpPr>
          <p:nvPr>
            <p:ph type="ftr" idx="11"/>
          </p:nvPr>
        </p:nvSpPr>
        <p:spPr>
          <a:xfrm>
            <a:off x="3541725" y="7007000"/>
            <a:ext cx="3608700" cy="4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sldNum" idx="12"/>
          </p:nvPr>
        </p:nvSpPr>
        <p:spPr>
          <a:xfrm>
            <a:off x="7551225" y="7007000"/>
            <a:ext cx="2405700" cy="4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1"/>
          <p:cNvSpPr txBox="1">
            <a:spLocks noGrp="1"/>
          </p:cNvSpPr>
          <p:nvPr>
            <p:ph type="title"/>
          </p:nvPr>
        </p:nvSpPr>
        <p:spPr>
          <a:xfrm>
            <a:off x="736468" y="504000"/>
            <a:ext cx="3448200" cy="17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>
            <a:spLocks noGrp="1"/>
          </p:cNvSpPr>
          <p:nvPr>
            <p:ph type="pic" idx="2"/>
          </p:nvPr>
        </p:nvSpPr>
        <p:spPr>
          <a:xfrm>
            <a:off x="4545493" y="1088500"/>
            <a:ext cx="5412900" cy="53724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1"/>
          <p:cNvSpPr txBox="1">
            <a:spLocks noGrp="1"/>
          </p:cNvSpPr>
          <p:nvPr>
            <p:ph type="body" idx="1"/>
          </p:nvPr>
        </p:nvSpPr>
        <p:spPr>
          <a:xfrm>
            <a:off x="736468" y="2268000"/>
            <a:ext cx="3448200" cy="420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1"/>
          <p:cNvSpPr txBox="1">
            <a:spLocks noGrp="1"/>
          </p:cNvSpPr>
          <p:nvPr>
            <p:ph type="dt" idx="10"/>
          </p:nvPr>
        </p:nvSpPr>
        <p:spPr>
          <a:xfrm>
            <a:off x="735075" y="7007000"/>
            <a:ext cx="2405700" cy="4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ftr" idx="11"/>
          </p:nvPr>
        </p:nvSpPr>
        <p:spPr>
          <a:xfrm>
            <a:off x="3541725" y="7007000"/>
            <a:ext cx="3608700" cy="4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sldNum" idx="12"/>
          </p:nvPr>
        </p:nvSpPr>
        <p:spPr>
          <a:xfrm>
            <a:off x="7551225" y="7007000"/>
            <a:ext cx="2405700" cy="4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title"/>
          </p:nvPr>
        </p:nvSpPr>
        <p:spPr>
          <a:xfrm>
            <a:off x="735075" y="402500"/>
            <a:ext cx="9222000" cy="146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body" idx="1"/>
          </p:nvPr>
        </p:nvSpPr>
        <p:spPr>
          <a:xfrm>
            <a:off x="735075" y="2012500"/>
            <a:ext cx="9222000" cy="479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735075" y="7007000"/>
            <a:ext cx="2405700" cy="4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3541725" y="7007000"/>
            <a:ext cx="3608700" cy="4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7551225" y="7007000"/>
            <a:ext cx="2405700" cy="4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8" name="Google Shape;88;p1"/>
          <p:cNvGraphicFramePr/>
          <p:nvPr>
            <p:extLst>
              <p:ext uri="{D42A27DB-BD31-4B8C-83A1-F6EECF244321}">
                <p14:modId xmlns:p14="http://schemas.microsoft.com/office/powerpoint/2010/main" val="1260854560"/>
              </p:ext>
            </p:extLst>
          </p:nvPr>
        </p:nvGraphicFramePr>
        <p:xfrm>
          <a:off x="92893" y="1461320"/>
          <a:ext cx="10506201" cy="6161137"/>
        </p:xfrm>
        <a:graphic>
          <a:graphicData uri="http://schemas.openxmlformats.org/drawingml/2006/table">
            <a:tbl>
              <a:tblPr>
                <a:noFill/>
                <a:tableStyleId>{186C9C2C-EA79-4038-B686-3CD96CF4DC87}</a:tableStyleId>
              </a:tblPr>
              <a:tblGrid>
                <a:gridCol w="10585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36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235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23512">
                  <a:extLst>
                    <a:ext uri="{9D8B030D-6E8A-4147-A177-3AD203B41FA5}">
                      <a16:colId xmlns:a16="http://schemas.microsoft.com/office/drawing/2014/main" val="1683418851"/>
                    </a:ext>
                  </a:extLst>
                </a:gridCol>
                <a:gridCol w="19235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92351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806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b="1" u="none" strike="noStrike" cap="none" dirty="0">
                          <a:solidFill>
                            <a:schemeClr val="tx1"/>
                          </a:solidFill>
                          <a:latin typeface="Cambria"/>
                          <a:ea typeface="Roboto Mono"/>
                          <a:cs typeface="Roboto Mono"/>
                          <a:sym typeface="Roboto Mono"/>
                        </a:rPr>
                        <a:t>KS2</a:t>
                      </a:r>
                      <a:endParaRPr sz="1800" b="1" u="none" strike="noStrike" cap="none">
                        <a:solidFill>
                          <a:schemeClr val="tx1"/>
                        </a:solidFill>
                        <a:latin typeface="Cambria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30575" marR="30575" marT="38450" marB="38450" anchor="ctr">
                    <a:lnL w="2857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A64D7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GB" sz="1300" b="1" u="none" strike="noStrike" cap="none" dirty="0">
                          <a:solidFill>
                            <a:schemeClr val="tx1"/>
                          </a:solidFill>
                          <a:latin typeface="Cambria"/>
                          <a:ea typeface="Proxima Nova"/>
                          <a:cs typeface="Calibri"/>
                          <a:sym typeface="Proxima Nova"/>
                        </a:rPr>
                        <a:t>Recording</a:t>
                      </a:r>
                      <a:endParaRPr sz="1300" b="1" u="none" strike="noStrike" cap="none">
                        <a:solidFill>
                          <a:schemeClr val="tx1"/>
                        </a:solidFill>
                        <a:latin typeface="Cambria"/>
                        <a:ea typeface="Proxima Nova"/>
                        <a:cs typeface="Calibri"/>
                        <a:sym typeface="Proxima Nova"/>
                      </a:endParaRPr>
                    </a:p>
                  </a:txBody>
                  <a:tcPr marL="30575" marR="30575" marT="38450" marB="38450" anchor="ctr">
                    <a:lnL w="28575" cap="flat" cmpd="sng" algn="ctr">
                      <a:solidFill>
                        <a:srgbClr val="A64D7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A64D7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A64D7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rgbClr val="A64D7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C92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GB" sz="1300" b="1" u="none" strike="noStrike" cap="none" dirty="0">
                          <a:solidFill>
                            <a:schemeClr val="tx1"/>
                          </a:solidFill>
                          <a:latin typeface="Cambria"/>
                          <a:ea typeface="Proxima Nova"/>
                          <a:cs typeface="Calibri"/>
                          <a:sym typeface="Proxima Nova"/>
                        </a:rPr>
                        <a:t>Experimenting</a:t>
                      </a:r>
                      <a:endParaRPr sz="1300" b="1" u="none" strike="noStrike" cap="none">
                        <a:solidFill>
                          <a:schemeClr val="tx1"/>
                        </a:solidFill>
                        <a:latin typeface="Cambria"/>
                        <a:ea typeface="Proxima Nova"/>
                        <a:cs typeface="Calibri"/>
                        <a:sym typeface="Proxima Nova"/>
                      </a:endParaRPr>
                    </a:p>
                  </a:txBody>
                  <a:tcPr marL="30575" marR="30575" marT="38450" marB="38450" anchor="ctr">
                    <a:lnL w="38100" cap="flat" cmpd="sng">
                      <a:solidFill>
                        <a:srgbClr val="A64D7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A64D7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A64D7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rgbClr val="A64D7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C92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GB" sz="1300" b="1" u="none" strike="noStrike" cap="none" dirty="0">
                          <a:solidFill>
                            <a:schemeClr val="tx1"/>
                          </a:solidFill>
                          <a:latin typeface="Cambria"/>
                          <a:ea typeface="Proxima Nova"/>
                          <a:cs typeface="Calibri"/>
                          <a:sym typeface="Proxima Nova"/>
                        </a:rPr>
                        <a:t>Presenting</a:t>
                      </a:r>
                      <a:endParaRPr sz="1300" b="1" u="none" strike="noStrike" cap="none">
                        <a:solidFill>
                          <a:schemeClr val="tx1"/>
                        </a:solidFill>
                        <a:latin typeface="Cambria"/>
                        <a:ea typeface="Proxima Nova"/>
                        <a:cs typeface="Calibri"/>
                        <a:sym typeface="Proxima Nova"/>
                      </a:endParaRPr>
                    </a:p>
                  </a:txBody>
                  <a:tcPr marL="30575" marR="30575" marT="38450" marB="38450" anchor="ctr">
                    <a:lnL w="38100" cap="flat" cmpd="sng" algn="ctr">
                      <a:solidFill>
                        <a:srgbClr val="A64D7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A64D7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A64D7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rgbClr val="A64D7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C92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GB" sz="1300" b="1" u="none" strike="noStrike" cap="none" dirty="0">
                          <a:solidFill>
                            <a:schemeClr val="tx1"/>
                          </a:solidFill>
                          <a:latin typeface="Cambria"/>
                          <a:ea typeface="Proxima Nova"/>
                          <a:cs typeface="Calibri"/>
                          <a:sym typeface="Proxima Nova"/>
                        </a:rPr>
                        <a:t>Developing</a:t>
                      </a:r>
                      <a:endParaRPr sz="1300" b="1" u="none" strike="noStrike" cap="none">
                        <a:solidFill>
                          <a:schemeClr val="tx1"/>
                        </a:solidFill>
                        <a:latin typeface="Cambria"/>
                        <a:ea typeface="Proxima Nova"/>
                        <a:cs typeface="Calibri"/>
                        <a:sym typeface="Proxima Nova"/>
                      </a:endParaRPr>
                    </a:p>
                  </a:txBody>
                  <a:tcPr marL="30575" marR="30575" marT="38450" marB="38450" anchor="ctr">
                    <a:lnL w="38100" cap="flat" cmpd="sng">
                      <a:solidFill>
                        <a:srgbClr val="A64D7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A64D7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A64D7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rgbClr val="A64D7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C92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GB" sz="1300" b="1" u="none" strike="noStrike" cap="none" dirty="0">
                          <a:solidFill>
                            <a:schemeClr val="tx1"/>
                          </a:solidFill>
                          <a:latin typeface="Cambria"/>
                          <a:ea typeface="Proxima Nova"/>
                          <a:cs typeface="Calibri"/>
                          <a:sym typeface="Proxima Nova"/>
                        </a:rPr>
                        <a:t>Developing &amp; Recording</a:t>
                      </a:r>
                      <a:endParaRPr sz="1300" b="1" u="none" strike="noStrike" cap="none">
                        <a:solidFill>
                          <a:schemeClr val="tx1"/>
                        </a:solidFill>
                        <a:latin typeface="Cambria"/>
                        <a:ea typeface="Proxima Nova"/>
                        <a:cs typeface="Calibri"/>
                        <a:sym typeface="Proxima Nova"/>
                      </a:endParaRPr>
                    </a:p>
                  </a:txBody>
                  <a:tcPr marL="30575" marR="30575" marT="38450" marB="38450" anchor="ctr">
                    <a:lnL w="38100" cap="flat" cmpd="sng">
                      <a:solidFill>
                        <a:srgbClr val="A64D7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A64D7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A64D7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rgbClr val="A64D7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C92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06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b="1" u="none" strike="noStrike" cap="none" dirty="0">
                          <a:solidFill>
                            <a:schemeClr val="tx1"/>
                          </a:solidFill>
                          <a:latin typeface="Cambria"/>
                          <a:ea typeface="Roboto Mono"/>
                          <a:cs typeface="Roboto Mono"/>
                          <a:sym typeface="Roboto Mono"/>
                        </a:rPr>
                        <a:t>KS3</a:t>
                      </a:r>
                      <a:endParaRPr sz="1800" b="1" u="none" strike="noStrike" cap="none">
                        <a:solidFill>
                          <a:schemeClr val="tx1"/>
                        </a:solidFill>
                        <a:latin typeface="Cambria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30575" marR="30575" marT="38450" marB="38450" anchor="ctr">
                    <a:lnL w="2857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A64D7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300" b="1" kern="1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/>
                          <a:cs typeface="Calibri"/>
                        </a:rPr>
                        <a:t>Record Observations </a:t>
                      </a:r>
                      <a:endParaRPr lang="en-GB" sz="1000" b="1" kern="14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/>
                        <a:cs typeface="Calibri"/>
                      </a:endParaRPr>
                    </a:p>
                  </a:txBody>
                  <a:tcPr marL="36576" marR="36576" marT="36576" marB="36576" anchor="ctr">
                    <a:lnL w="28575" cap="flat" cmpd="sng" algn="ctr">
                      <a:solidFill>
                        <a:srgbClr val="A64D7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A64D7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A64D7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rgbClr val="A64D7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C92BD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300" b="1" kern="1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/>
                          <a:cs typeface="Calibri"/>
                        </a:rPr>
                        <a:t>Explore and Experiment with Media</a:t>
                      </a:r>
                      <a:endParaRPr lang="en-GB" sz="1000" b="1" kern="14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/>
                        <a:cs typeface="Calibri"/>
                      </a:endParaRPr>
                    </a:p>
                  </a:txBody>
                  <a:tcPr marL="36576" marR="36576" marT="36576" marB="36576" anchor="ctr">
                    <a:lnL w="38100" cap="flat" cmpd="sng">
                      <a:solidFill>
                        <a:srgbClr val="A64D7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A64D7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A64D7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rgbClr val="A64D7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C92BD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300" b="1" kern="1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/>
                          <a:cs typeface="Calibri"/>
                        </a:rPr>
                        <a:t>Handling Materials </a:t>
                      </a:r>
                      <a:endParaRPr lang="en-GB" sz="1000" b="1" kern="14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/>
                        <a:cs typeface="Calibri"/>
                      </a:endParaRPr>
                    </a:p>
                  </a:txBody>
                  <a:tcPr marL="36576" marR="36576" marT="36576" marB="36576" anchor="ctr">
                    <a:lnL w="38100" cap="flat" cmpd="sng" algn="ctr">
                      <a:solidFill>
                        <a:srgbClr val="A64D7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A64D7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A64D7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rgbClr val="A64D7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C92BD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300" b="1" kern="1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/>
                          <a:cs typeface="Calibri"/>
                        </a:rPr>
                        <a:t>Analyse and Evaluate</a:t>
                      </a:r>
                      <a:endParaRPr lang="en-GB" sz="1000" b="1" kern="14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/>
                        <a:cs typeface="Calibri"/>
                      </a:endParaRPr>
                    </a:p>
                  </a:txBody>
                  <a:tcPr marL="36576" marR="36576" marT="36576" marB="36576" anchor="ctr">
                    <a:lnL w="38100" cap="flat" cmpd="sng">
                      <a:solidFill>
                        <a:srgbClr val="A64D7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A64D7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A64D7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rgbClr val="A64D7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C92BD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300" b="1" kern="1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/>
                          <a:cs typeface="Calibri"/>
                        </a:rPr>
                        <a:t>History of Art, Craft and Design</a:t>
                      </a:r>
                      <a:endParaRPr lang="en-GB" sz="1000" b="1" kern="14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/>
                        <a:cs typeface="Calibri"/>
                      </a:endParaRPr>
                    </a:p>
                  </a:txBody>
                  <a:tcPr marL="36576" marR="36576" marT="36576" marB="36576" anchor="ctr">
                    <a:lnL w="38100" cap="flat" cmpd="sng">
                      <a:solidFill>
                        <a:srgbClr val="A64D7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A64D7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A64D7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rgbClr val="A64D7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C92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547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GB" sz="1200" b="1" u="none" strike="noStrike" cap="none" dirty="0">
                          <a:solidFill>
                            <a:schemeClr val="tx1"/>
                          </a:solidFill>
                          <a:latin typeface="Cambria"/>
                          <a:ea typeface="Proxima Nova"/>
                          <a:cs typeface="Calibri"/>
                          <a:sym typeface="Proxima Nova"/>
                        </a:rPr>
                        <a:t>Transfer</a:t>
                      </a:r>
                      <a:endParaRPr sz="1200" u="none" strike="noStrike" cap="none">
                        <a:solidFill>
                          <a:schemeClr val="tx1"/>
                        </a:solidFill>
                        <a:latin typeface="Cambria"/>
                        <a:ea typeface="Proxima Nova"/>
                        <a:cs typeface="Calibri"/>
                        <a:sym typeface="Proxima Nova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GB" sz="1200" b="1" u="none" strike="noStrike" cap="none" dirty="0">
                          <a:solidFill>
                            <a:schemeClr val="tx1"/>
                          </a:solidFill>
                          <a:latin typeface="Cambria"/>
                          <a:ea typeface="Proxima Nova"/>
                          <a:cs typeface="Calibri"/>
                        </a:rPr>
                        <a:t>knowledge</a:t>
                      </a:r>
                      <a:endParaRPr lang="en-GB" sz="1200" b="1" u="none" strike="noStrike" cap="none" dirty="0">
                        <a:solidFill>
                          <a:schemeClr val="tx1"/>
                        </a:solidFill>
                        <a:latin typeface="Cambria"/>
                        <a:ea typeface="Proxima Nova"/>
                        <a:cs typeface="Calibri"/>
                        <a:sym typeface="Proxima Nova"/>
                      </a:endParaRPr>
                    </a:p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500"/>
                        <a:buFont typeface="Arial"/>
                        <a:buNone/>
                      </a:pPr>
                      <a:r>
                        <a:rPr lang="en-GB" sz="1200" b="1" u="none" strike="noStrike" cap="none" dirty="0">
                          <a:solidFill>
                            <a:schemeClr val="tx1"/>
                          </a:solidFill>
                          <a:latin typeface="Cambria"/>
                          <a:ea typeface="Proxima Nova"/>
                          <a:cs typeface="Calibri"/>
                        </a:rPr>
                        <a:t>and skills</a:t>
                      </a:r>
                    </a:p>
                  </a:txBody>
                  <a:tcPr marL="30575" marR="30575" marT="38450" marB="38450" vert="vert270" anchor="ctr">
                    <a:lnL w="38100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100" kern="1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/>
                        </a:rPr>
                        <a:t>Students demonstrate a highly developed  ability when using a range of   techniques to record their observations in sketchbooks, journals and other media as a basis for exploring their ideas.</a:t>
                      </a:r>
                      <a:endParaRPr lang="en-GB" sz="1000" kern="14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/>
                      </a:endParaRPr>
                    </a:p>
                  </a:txBody>
                  <a:tcPr marL="36576" marR="36576" marT="36576" marB="36576" anchor="ctr">
                    <a:lnL w="9525" cap="flat" cmpd="sng" algn="ctr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A64D7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100" kern="1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/>
                        </a:rPr>
                        <a:t>Students demonstrate a highly developed ability using a range of techniques and media, including painting.</a:t>
                      </a:r>
                      <a:endParaRPr lang="en-GB" sz="1000" kern="14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/>
                      </a:endParaRPr>
                    </a:p>
                  </a:txBody>
                  <a:tcPr marL="36576" marR="36576" marT="36576" marB="36576" anchor="ctr">
                    <a:lnL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A64D7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100" kern="1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/>
                        </a:rPr>
                        <a:t>Students demonstrate a highly developed proficiency in the handling of different materials.</a:t>
                      </a:r>
                      <a:endParaRPr lang="en-GB" sz="1000" kern="14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/>
                      </a:endParaRPr>
                    </a:p>
                  </a:txBody>
                  <a:tcPr marL="36576" marR="36576" marT="36576" marB="36576" anchor="ctr">
                    <a:lnL w="9525" cap="flat" cmpd="sng" algn="ctr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A64D7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100" kern="1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/>
                        </a:rPr>
                        <a:t>Students demonstrate a highly developed ability when analysing and evaluate their own work, and that of others.</a:t>
                      </a:r>
                      <a:endParaRPr lang="en-GB" sz="1000" kern="14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/>
                      </a:endParaRPr>
                    </a:p>
                  </a:txBody>
                  <a:tcPr marL="36576" marR="36576" marT="36576" marB="36576" anchor="ctr">
                    <a:lnL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A64D7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100" kern="1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/>
                        </a:rPr>
                        <a:t>Students demonstrate a highly developed understanding about the history of art, craft, design and architecture, including periods, styles and major movements from ancient times up to the present day.</a:t>
                      </a:r>
                      <a:endParaRPr lang="en-GB" sz="1000" kern="14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/>
                      </a:endParaRPr>
                    </a:p>
                  </a:txBody>
                  <a:tcPr marL="36576" marR="36576" marT="36576" marB="36576" anchor="ctr">
                    <a:lnL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A64D7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473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GB" sz="1200" b="1" u="none" strike="noStrike" cap="none" dirty="0">
                          <a:solidFill>
                            <a:schemeClr val="tx1"/>
                          </a:solidFill>
                          <a:latin typeface="Cambria"/>
                          <a:ea typeface="Proxima Nova"/>
                          <a:cs typeface="Calibri"/>
                          <a:sym typeface="Proxima Nova"/>
                        </a:rPr>
                        <a:t>Deep</a:t>
                      </a:r>
                      <a:endParaRPr sz="1200" u="none" strike="noStrike" cap="none">
                        <a:solidFill>
                          <a:schemeClr val="tx1"/>
                        </a:solidFill>
                        <a:latin typeface="Cambria"/>
                        <a:ea typeface="Proxima Nova"/>
                        <a:cs typeface="Calibri"/>
                        <a:sym typeface="Proxima Nova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GB" sz="1200" b="1" u="none" strike="noStrike" cap="none" dirty="0">
                          <a:solidFill>
                            <a:schemeClr val="tx1"/>
                          </a:solidFill>
                          <a:latin typeface="Cambria"/>
                          <a:ea typeface="Proxima Nova"/>
                          <a:cs typeface="Calibri"/>
                        </a:rPr>
                        <a:t>Knowledge </a:t>
                      </a:r>
                      <a:r>
                        <a:rPr lang="en-GB" sz="1200" b="1" u="none" strike="noStrike" cap="none" dirty="0" err="1">
                          <a:solidFill>
                            <a:schemeClr val="tx1"/>
                          </a:solidFill>
                          <a:latin typeface="Cambria"/>
                          <a:ea typeface="Proxima Nova"/>
                          <a:cs typeface="Calibri"/>
                        </a:rPr>
                        <a:t>andskills</a:t>
                      </a:r>
                      <a:endParaRPr sz="1200" b="1" u="none" strike="noStrike" cap="none" dirty="0" err="1">
                        <a:solidFill>
                          <a:schemeClr val="tx1"/>
                        </a:solidFill>
                        <a:latin typeface="Cambria"/>
                        <a:ea typeface="Proxima Nova"/>
                        <a:cs typeface="Calibri"/>
                        <a:sym typeface="Proxima Nova"/>
                      </a:endParaRPr>
                    </a:p>
                  </a:txBody>
                  <a:tcPr marL="30575" marR="30575" marT="38450" marB="38450" vert="vert270" anchor="ctr">
                    <a:lnL w="38100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100" kern="1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/>
                        </a:rPr>
                        <a:t>Students demonstrate a consistent ability when using a range of techniques to record their observations in  sketchbooks, journals and other media as a basis for exploring their ideas.</a:t>
                      </a:r>
                      <a:endParaRPr lang="en-GB" sz="1000" kern="14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/>
                      </a:endParaRPr>
                    </a:p>
                  </a:txBody>
                  <a:tcPr marL="36576" marR="36576" marT="36576" marB="36576" anchor="ctr">
                    <a:lnL w="9525" cap="flat" cmpd="sng" algn="ctr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FC5E8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100" kern="1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/>
                        </a:rPr>
                        <a:t>Students demonstrate a consistent ability using a range of techniques and media, including painting.</a:t>
                      </a:r>
                      <a:endParaRPr lang="en-GB" sz="1000" kern="14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/>
                      </a:endParaRPr>
                    </a:p>
                  </a:txBody>
                  <a:tcPr marL="36576" marR="36576" marT="36576" marB="36576" anchor="ctr">
                    <a:lnL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FC5E8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100" kern="1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/>
                        </a:rPr>
                        <a:t>Students demonstrate a consistent proficiency in the handling of different materials.</a:t>
                      </a:r>
                      <a:endParaRPr lang="en-GB" sz="1000" kern="14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/>
                      </a:endParaRPr>
                    </a:p>
                  </a:txBody>
                  <a:tcPr marL="36576" marR="36576" marT="36576" marB="36576" anchor="ctr">
                    <a:lnL w="9525" cap="flat" cmpd="sng" algn="ctr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FC5E8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100" kern="1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/>
                        </a:rPr>
                        <a:t>Students demonstrate a consistent ability when    analysing and evaluate their own work, and that of others.</a:t>
                      </a:r>
                      <a:endParaRPr lang="en-GB" sz="1000" kern="14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/>
                      </a:endParaRPr>
                    </a:p>
                  </a:txBody>
                  <a:tcPr marL="36576" marR="36576" marT="36576" marB="36576" anchor="ctr">
                    <a:lnL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FC5E8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100" kern="1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/>
                        </a:rPr>
                        <a:t>Students demonstrate a consistent understanding about the history of art, craft, design and architecture, including periods, styles and major movements from ancient times up to the present day.</a:t>
                      </a:r>
                      <a:endParaRPr lang="en-GB" sz="1000" kern="14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/>
                      </a:endParaRPr>
                    </a:p>
                  </a:txBody>
                  <a:tcPr marL="36576" marR="36576" marT="36576" marB="36576" anchor="ctr">
                    <a:lnL w="9525" cap="flat" cmpd="sng" algn="ctr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FC5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905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GB" sz="1200" b="1" u="none" strike="noStrike" cap="none" dirty="0">
                          <a:solidFill>
                            <a:schemeClr val="tx1"/>
                          </a:solidFill>
                          <a:latin typeface="Cambria"/>
                          <a:ea typeface="Proxima Nova"/>
                          <a:cs typeface="Calibri"/>
                          <a:sym typeface="Proxima Nova"/>
                        </a:rPr>
                        <a:t>Surface</a:t>
                      </a:r>
                      <a:endParaRPr sz="1200" u="none" strike="noStrike" cap="none">
                        <a:solidFill>
                          <a:schemeClr val="tx1"/>
                        </a:solidFill>
                        <a:latin typeface="Cambria"/>
                        <a:ea typeface="Proxima Nova"/>
                        <a:cs typeface="Calibri"/>
                        <a:sym typeface="Proxima Nova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GB" sz="1200" b="1" u="none" strike="noStrike" cap="none" dirty="0">
                          <a:solidFill>
                            <a:schemeClr val="tx1"/>
                          </a:solidFill>
                          <a:latin typeface="Cambria"/>
                          <a:ea typeface="Proxima Nova"/>
                          <a:cs typeface="Calibri"/>
                        </a:rPr>
                        <a:t>Knowledge and skills </a:t>
                      </a:r>
                      <a:endParaRPr sz="1200" b="1" u="none" strike="noStrike" cap="none">
                        <a:solidFill>
                          <a:schemeClr val="tx1"/>
                        </a:solidFill>
                        <a:latin typeface="Cambria"/>
                        <a:ea typeface="Proxima Nova"/>
                        <a:cs typeface="Calibri"/>
                        <a:sym typeface="Proxima Nova"/>
                      </a:endParaRPr>
                    </a:p>
                  </a:txBody>
                  <a:tcPr marL="30575" marR="30575" marT="38450" marB="38450" vert="vert270" anchor="ctr">
                    <a:lnL w="38100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100" kern="1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/>
                        </a:rPr>
                        <a:t>Students demonstrate some ability when using a range of techniques to record their observations in</a:t>
                      </a:r>
                      <a:r>
                        <a:rPr lang="en-GB" sz="1100" kern="14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/>
                        </a:rPr>
                        <a:t> sketchbooks</a:t>
                      </a:r>
                      <a:r>
                        <a:rPr lang="en-GB" sz="1100" kern="1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/>
                        </a:rPr>
                        <a:t>, journals and other media as a</a:t>
                      </a:r>
                      <a:r>
                        <a:rPr lang="en-GB" sz="1100" kern="14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/>
                        </a:rPr>
                        <a:t> basis </a:t>
                      </a:r>
                      <a:r>
                        <a:rPr lang="en-GB" sz="1100" kern="1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/>
                        </a:rPr>
                        <a:t>for exploring their ideas.</a:t>
                      </a:r>
                      <a:endParaRPr lang="en-GB" sz="1000" kern="14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/>
                      </a:endParaRPr>
                    </a:p>
                  </a:txBody>
                  <a:tcPr marL="36576" marR="36576" marT="36576" marB="36576" anchor="ctr">
                    <a:lnL w="9525" cap="flat" cmpd="sng" algn="ctr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FA8DC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100" kern="1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/>
                        </a:rPr>
                        <a:t>Students demonstrate some ability using a range of techniques and media, including painting.</a:t>
                      </a:r>
                      <a:endParaRPr lang="en-GB" sz="1000" kern="14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/>
                      </a:endParaRPr>
                    </a:p>
                  </a:txBody>
                  <a:tcPr marL="36576" marR="36576" marT="36576" marB="36576" anchor="ctr">
                    <a:lnL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FA8DC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100" kern="1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/>
                        </a:rPr>
                        <a:t>Students demonstrate some proficiency in the handling of different materials.</a:t>
                      </a:r>
                      <a:endParaRPr lang="en-GB" sz="1000" kern="14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/>
                      </a:endParaRPr>
                    </a:p>
                  </a:txBody>
                  <a:tcPr marL="36576" marR="36576" marT="36576" marB="36576" anchor="ctr">
                    <a:lnL w="9525" cap="flat" cmpd="sng" algn="ctr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FA8DC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100" kern="1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/>
                        </a:rPr>
                        <a:t>Students demonstrate some ability when analysing and evaluate their own work, and that of others.</a:t>
                      </a:r>
                      <a:endParaRPr lang="en-GB" sz="1000" kern="14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/>
                      </a:endParaRPr>
                    </a:p>
                  </a:txBody>
                  <a:tcPr marL="36576" marR="36576" marT="36576" marB="36576" anchor="ctr">
                    <a:lnL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FA8DC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100" kern="1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/>
                        </a:rPr>
                        <a:t>Students demonstrate some understanding about the history of art, craft, design and architecture, including  periods, styles and major movements from ancient times up to the present day.</a:t>
                      </a:r>
                      <a:endParaRPr lang="en-GB" sz="1000" kern="14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/>
                      </a:endParaRPr>
                    </a:p>
                  </a:txBody>
                  <a:tcPr marL="36576" marR="36576" marT="36576" marB="36576" anchor="ctr">
                    <a:lnL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FA8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2" name="Google Shape;92;p1"/>
          <p:cNvSpPr txBox="1"/>
          <p:nvPr/>
        </p:nvSpPr>
        <p:spPr>
          <a:xfrm>
            <a:off x="3971875" y="435434"/>
            <a:ext cx="6627300" cy="9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GB" sz="3600" b="1" i="0" u="none" strike="noStrike" cap="none" dirty="0">
                <a:solidFill>
                  <a:schemeClr val="tx1"/>
                </a:solidFill>
                <a:latin typeface="Cambria"/>
                <a:ea typeface="Proxima Nova"/>
                <a:cs typeface="Calibri"/>
                <a:sym typeface="Proxima Nova"/>
              </a:rPr>
              <a:t>END OF KS3 EXPECTATIONS FOR ART &amp; DESIGN</a:t>
            </a:r>
            <a:endParaRPr lang="en-US" sz="3600" b="1" i="0" u="none" strike="noStrike" cap="none" dirty="0">
              <a:solidFill>
                <a:schemeClr val="tx1"/>
              </a:solidFill>
              <a:latin typeface="Cambria"/>
              <a:ea typeface="Proxima Nova"/>
              <a:cs typeface="Calibri"/>
            </a:endParaRPr>
          </a:p>
        </p:txBody>
      </p:sp>
      <p:sp>
        <p:nvSpPr>
          <p:cNvPr id="93" name="Google Shape;93;p1" descr="Bishop Chadwick Catholic Education Trust"/>
          <p:cNvSpPr/>
          <p:nvPr/>
        </p:nvSpPr>
        <p:spPr>
          <a:xfrm>
            <a:off x="5192713" y="3627438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4" name="Google Shape;94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875" y="118667"/>
            <a:ext cx="3190875" cy="1133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1d5659d-2bad-43fb-8444-2fea4ecfb55b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1624EB1D7202B468DE4A0B8FA25243A" ma:contentTypeVersion="12" ma:contentTypeDescription="Create a new document." ma:contentTypeScope="" ma:versionID="276c1d3bc7e69ea6e9a2cb1849fc1b40">
  <xsd:schema xmlns:xsd="http://www.w3.org/2001/XMLSchema" xmlns:xs="http://www.w3.org/2001/XMLSchema" xmlns:p="http://schemas.microsoft.com/office/2006/metadata/properties" xmlns:ns2="f1d5659d-2bad-43fb-8444-2fea4ecfb55b" targetNamespace="http://schemas.microsoft.com/office/2006/metadata/properties" ma:root="true" ma:fieldsID="355fe1e36a7b111913048849666d0269" ns2:_="">
    <xsd:import namespace="f1d5659d-2bad-43fb-8444-2fea4ecfb55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DateTaken" minOccurs="0"/>
                <xsd:element ref="ns2:lcf76f155ced4ddcb4097134ff3c332f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d5659d-2bad-43fb-8444-2fea4ecfb55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6048cd5e-80d7-43cd-959c-e6f0153a1bd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1C0A22F-C473-4DBB-83CE-420ACA974AD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8955337-A348-4E76-B7F4-B314627674E6}">
  <ds:schemaRefs>
    <ds:schemaRef ds:uri="http://schemas.microsoft.com/office/2006/metadata/properties"/>
    <ds:schemaRef ds:uri="http://schemas.microsoft.com/office/infopath/2007/PartnerControls"/>
    <ds:schemaRef ds:uri="6d0711ed-8ce9-453f-a2c2-d643711c3085"/>
    <ds:schemaRef ds:uri="61f0106b-0cbb-4aa8-8c1c-33e123787f3f"/>
  </ds:schemaRefs>
</ds:datastoreItem>
</file>

<file path=customXml/itemProps3.xml><?xml version="1.0" encoding="utf-8"?>
<ds:datastoreItem xmlns:ds="http://schemas.openxmlformats.org/officeDocument/2006/customXml" ds:itemID="{A07AB35E-29D7-4AF4-ADFA-32425B66B266}"/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401</Words>
  <Application>Microsoft Office PowerPoint</Application>
  <PresentationFormat>Custom</PresentationFormat>
  <Paragraphs>35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Roboto Mono</vt:lpstr>
      <vt:lpstr>Cambria</vt:lpstr>
      <vt:lpstr>Calibri</vt:lpstr>
      <vt:lpstr>Arial</vt:lpstr>
      <vt:lpstr>Proxima Nova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 Lewis-Dale</dc:creator>
  <cp:lastModifiedBy>D McGuinness</cp:lastModifiedBy>
  <cp:revision>24</cp:revision>
  <dcterms:modified xsi:type="dcterms:W3CDTF">2022-09-29T09:44:44Z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0x010100C1624EB1D7202B468DE4A0B8FA25243A</vt:lpwstr>
  </property>
  <property fmtid="{D5CDD505-2E9C-101B-9397-08002B2CF9AE}" pid="3" name="Order">
    <vt:r8>1000</vt:r8>
  </property>
</Properties>
</file>