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60" r:id="rId5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3399"/>
    <a:srgbClr val="CC0099"/>
    <a:srgbClr val="F9DEFE"/>
    <a:srgbClr val="FDF4BF"/>
    <a:srgbClr val="D7F1FD"/>
    <a:srgbClr val="EAFDB9"/>
    <a:srgbClr val="CEFEE4"/>
    <a:srgbClr val="E1D6FE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80BF67-1FDD-4800-9C33-9F2C601B30ED}" v="100" dt="2025-06-10T13:04:45.086"/>
    <p1510:client id="{33239CD7-D9CA-9762-8230-3ACA0474645D}" v="426" dt="2025-06-10T12:32:56.2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754" autoAdjust="0"/>
    <p:restoredTop sz="93516" autoAdjust="0"/>
  </p:normalViewPr>
  <p:slideViewPr>
    <p:cSldViewPr snapToGrid="0">
      <p:cViewPr>
        <p:scale>
          <a:sx n="33" d="100"/>
          <a:sy n="33" d="100"/>
        </p:scale>
        <p:origin x="1195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319665-B76B-46DC-B112-B3515366AE10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222D7-AA33-4183-8BAE-A91143BD4E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07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C222D7-AA33-4183-8BAE-A91143BD4EA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70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3603-E78C-4731-9E76-5328CE069835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361A-E436-4256-B57B-7002D06E2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646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3603-E78C-4731-9E76-5328CE069835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361A-E436-4256-B57B-7002D06E2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248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3603-E78C-4731-9E76-5328CE069835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361A-E436-4256-B57B-7002D06E2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33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3603-E78C-4731-9E76-5328CE069835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361A-E436-4256-B57B-7002D06E2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351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3603-E78C-4731-9E76-5328CE069835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361A-E436-4256-B57B-7002D06E2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396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3603-E78C-4731-9E76-5328CE069835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361A-E436-4256-B57B-7002D06E2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535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3603-E78C-4731-9E76-5328CE069835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361A-E436-4256-B57B-7002D06E2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095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3603-E78C-4731-9E76-5328CE069835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361A-E436-4256-B57B-7002D06E2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177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3603-E78C-4731-9E76-5328CE069835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361A-E436-4256-B57B-7002D06E2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224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3603-E78C-4731-9E76-5328CE069835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361A-E436-4256-B57B-7002D06E2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355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E3603-E78C-4731-9E76-5328CE069835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1361A-E436-4256-B57B-7002D06E2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29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E3603-E78C-4731-9E76-5328CE069835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1361A-E436-4256-B57B-7002D06E2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102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2.png"/><Relationship Id="rId21" Type="http://schemas.openxmlformats.org/officeDocument/2006/relationships/hyperlink" Target="http://www.ucas.com/" TargetMode="External"/><Relationship Id="rId42" Type="http://schemas.openxmlformats.org/officeDocument/2006/relationships/image" Target="../media/image38.png"/><Relationship Id="rId47" Type="http://schemas.openxmlformats.org/officeDocument/2006/relationships/image" Target="../media/image43.png"/><Relationship Id="rId63" Type="http://schemas.openxmlformats.org/officeDocument/2006/relationships/image" Target="../media/image59.png"/><Relationship Id="rId68" Type="http://schemas.openxmlformats.org/officeDocument/2006/relationships/image" Target="../media/image64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9" Type="http://schemas.openxmlformats.org/officeDocument/2006/relationships/image" Target="../media/image25.png"/><Relationship Id="rId11" Type="http://schemas.openxmlformats.org/officeDocument/2006/relationships/image" Target="../media/image9.png"/><Relationship Id="rId24" Type="http://schemas.openxmlformats.org/officeDocument/2006/relationships/image" Target="../media/image20.png"/><Relationship Id="rId32" Type="http://schemas.openxmlformats.org/officeDocument/2006/relationships/image" Target="../media/image28.png"/><Relationship Id="rId37" Type="http://schemas.openxmlformats.org/officeDocument/2006/relationships/image" Target="../media/image33.png"/><Relationship Id="rId40" Type="http://schemas.openxmlformats.org/officeDocument/2006/relationships/image" Target="../media/image36.png"/><Relationship Id="rId45" Type="http://schemas.openxmlformats.org/officeDocument/2006/relationships/image" Target="../media/image41.png"/><Relationship Id="rId53" Type="http://schemas.openxmlformats.org/officeDocument/2006/relationships/image" Target="../media/image49.png"/><Relationship Id="rId58" Type="http://schemas.openxmlformats.org/officeDocument/2006/relationships/image" Target="../media/image54.png"/><Relationship Id="rId66" Type="http://schemas.openxmlformats.org/officeDocument/2006/relationships/image" Target="../media/image62.png"/><Relationship Id="rId5" Type="http://schemas.openxmlformats.org/officeDocument/2006/relationships/image" Target="../media/image3.png"/><Relationship Id="rId61" Type="http://schemas.openxmlformats.org/officeDocument/2006/relationships/image" Target="../media/image57.png"/><Relationship Id="rId19" Type="http://schemas.openxmlformats.org/officeDocument/2006/relationships/image" Target="../media/image17.png"/><Relationship Id="rId14" Type="http://schemas.openxmlformats.org/officeDocument/2006/relationships/image" Target="../media/image12.png"/><Relationship Id="rId22" Type="http://schemas.openxmlformats.org/officeDocument/2006/relationships/image" Target="../media/image18.png"/><Relationship Id="rId27" Type="http://schemas.openxmlformats.org/officeDocument/2006/relationships/image" Target="../media/image23.png"/><Relationship Id="rId30" Type="http://schemas.openxmlformats.org/officeDocument/2006/relationships/image" Target="../media/image26.png"/><Relationship Id="rId35" Type="http://schemas.openxmlformats.org/officeDocument/2006/relationships/image" Target="../media/image31.png"/><Relationship Id="rId43" Type="http://schemas.openxmlformats.org/officeDocument/2006/relationships/image" Target="../media/image39.png"/><Relationship Id="rId48" Type="http://schemas.openxmlformats.org/officeDocument/2006/relationships/image" Target="../media/image44.png"/><Relationship Id="rId56" Type="http://schemas.openxmlformats.org/officeDocument/2006/relationships/image" Target="../media/image52.png"/><Relationship Id="rId64" Type="http://schemas.openxmlformats.org/officeDocument/2006/relationships/image" Target="../media/image60.png"/><Relationship Id="rId69" Type="http://schemas.openxmlformats.org/officeDocument/2006/relationships/image" Target="../media/image65.png"/><Relationship Id="rId8" Type="http://schemas.openxmlformats.org/officeDocument/2006/relationships/image" Target="../media/image6.png"/><Relationship Id="rId51" Type="http://schemas.openxmlformats.org/officeDocument/2006/relationships/image" Target="../media/image47.png"/><Relationship Id="rId3" Type="http://schemas.openxmlformats.org/officeDocument/2006/relationships/image" Target="../media/image1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1.png"/><Relationship Id="rId33" Type="http://schemas.openxmlformats.org/officeDocument/2006/relationships/image" Target="../media/image29.png"/><Relationship Id="rId38" Type="http://schemas.openxmlformats.org/officeDocument/2006/relationships/image" Target="../media/image34.png"/><Relationship Id="rId46" Type="http://schemas.openxmlformats.org/officeDocument/2006/relationships/image" Target="../media/image42.png"/><Relationship Id="rId59" Type="http://schemas.openxmlformats.org/officeDocument/2006/relationships/image" Target="../media/image55.png"/><Relationship Id="rId67" Type="http://schemas.openxmlformats.org/officeDocument/2006/relationships/image" Target="../media/image63.png"/><Relationship Id="rId20" Type="http://schemas.openxmlformats.org/officeDocument/2006/relationships/hyperlink" Target="http://www.futureme.ac.uk/" TargetMode="External"/><Relationship Id="rId41" Type="http://schemas.openxmlformats.org/officeDocument/2006/relationships/image" Target="../media/image37.png"/><Relationship Id="rId54" Type="http://schemas.openxmlformats.org/officeDocument/2006/relationships/image" Target="../media/image50.png"/><Relationship Id="rId62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5" Type="http://schemas.openxmlformats.org/officeDocument/2006/relationships/image" Target="../media/image13.png"/><Relationship Id="rId23" Type="http://schemas.openxmlformats.org/officeDocument/2006/relationships/image" Target="../media/image19.png"/><Relationship Id="rId28" Type="http://schemas.openxmlformats.org/officeDocument/2006/relationships/image" Target="../media/image24.png"/><Relationship Id="rId36" Type="http://schemas.openxmlformats.org/officeDocument/2006/relationships/image" Target="../media/image32.png"/><Relationship Id="rId49" Type="http://schemas.openxmlformats.org/officeDocument/2006/relationships/image" Target="../media/image45.png"/><Relationship Id="rId57" Type="http://schemas.openxmlformats.org/officeDocument/2006/relationships/image" Target="../media/image53.png"/><Relationship Id="rId10" Type="http://schemas.openxmlformats.org/officeDocument/2006/relationships/image" Target="../media/image8.png"/><Relationship Id="rId31" Type="http://schemas.openxmlformats.org/officeDocument/2006/relationships/image" Target="../media/image27.png"/><Relationship Id="rId44" Type="http://schemas.openxmlformats.org/officeDocument/2006/relationships/image" Target="../media/image40.png"/><Relationship Id="rId52" Type="http://schemas.openxmlformats.org/officeDocument/2006/relationships/image" Target="../media/image48.png"/><Relationship Id="rId60" Type="http://schemas.openxmlformats.org/officeDocument/2006/relationships/image" Target="../media/image56.png"/><Relationship Id="rId65" Type="http://schemas.openxmlformats.org/officeDocument/2006/relationships/image" Target="../media/image61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9" Type="http://schemas.openxmlformats.org/officeDocument/2006/relationships/image" Target="../media/image35.png"/><Relationship Id="rId34" Type="http://schemas.openxmlformats.org/officeDocument/2006/relationships/image" Target="../media/image30.png"/><Relationship Id="rId50" Type="http://schemas.openxmlformats.org/officeDocument/2006/relationships/image" Target="../media/image46.png"/><Relationship Id="rId55" Type="http://schemas.openxmlformats.org/officeDocument/2006/relationships/image" Target="../media/image5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62595" y="2505128"/>
            <a:ext cx="8057370" cy="9249134"/>
          </a:xfrm>
          <a:custGeom>
            <a:avLst/>
            <a:gdLst>
              <a:gd name="connsiteX0" fmla="*/ 8008630 w 8835089"/>
              <a:gd name="connsiteY0" fmla="*/ 9092639 h 9249134"/>
              <a:gd name="connsiteX1" fmla="*/ 1041773 w 8835089"/>
              <a:gd name="connsiteY1" fmla="*/ 9078125 h 9249134"/>
              <a:gd name="connsiteX2" fmla="*/ 969201 w 8835089"/>
              <a:gd name="connsiteY2" fmla="*/ 7350925 h 9249134"/>
              <a:gd name="connsiteX3" fmla="*/ 7950573 w 8835089"/>
              <a:gd name="connsiteY3" fmla="*/ 7365439 h 9249134"/>
              <a:gd name="connsiteX4" fmla="*/ 7965087 w 8835089"/>
              <a:gd name="connsiteY4" fmla="*/ 5565667 h 9249134"/>
              <a:gd name="connsiteX5" fmla="*/ 911144 w 8835089"/>
              <a:gd name="connsiteY5" fmla="*/ 5638239 h 9249134"/>
              <a:gd name="connsiteX6" fmla="*/ 853087 w 8835089"/>
              <a:gd name="connsiteY6" fmla="*/ 3736867 h 9249134"/>
              <a:gd name="connsiteX7" fmla="*/ 7907030 w 8835089"/>
              <a:gd name="connsiteY7" fmla="*/ 3896525 h 9249134"/>
              <a:gd name="connsiteX8" fmla="*/ 7834459 w 8835089"/>
              <a:gd name="connsiteY8" fmla="*/ 1951610 h 9249134"/>
              <a:gd name="connsiteX9" fmla="*/ 896630 w 8835089"/>
              <a:gd name="connsiteY9" fmla="*/ 2256410 h 9249134"/>
              <a:gd name="connsiteX10" fmla="*/ 940173 w 8835089"/>
              <a:gd name="connsiteY10" fmla="*/ 137325 h 9249134"/>
              <a:gd name="connsiteX11" fmla="*/ 8473087 w 8835089"/>
              <a:gd name="connsiteY11" fmla="*/ 384067 h 9249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835089" h="9249134">
                <a:moveTo>
                  <a:pt x="8008630" y="9092639"/>
                </a:moveTo>
                <a:cubicBezTo>
                  <a:pt x="5111820" y="9230525"/>
                  <a:pt x="2215011" y="9368411"/>
                  <a:pt x="1041773" y="9078125"/>
                </a:cubicBezTo>
                <a:cubicBezTo>
                  <a:pt x="-131465" y="8787839"/>
                  <a:pt x="-182266" y="7636373"/>
                  <a:pt x="969201" y="7350925"/>
                </a:cubicBezTo>
                <a:cubicBezTo>
                  <a:pt x="2120668" y="7065477"/>
                  <a:pt x="6784592" y="7662982"/>
                  <a:pt x="7950573" y="7365439"/>
                </a:cubicBezTo>
                <a:cubicBezTo>
                  <a:pt x="9116554" y="7067896"/>
                  <a:pt x="9138325" y="5853534"/>
                  <a:pt x="7965087" y="5565667"/>
                </a:cubicBezTo>
                <a:cubicBezTo>
                  <a:pt x="6791849" y="5277800"/>
                  <a:pt x="2096477" y="5943039"/>
                  <a:pt x="911144" y="5638239"/>
                </a:cubicBezTo>
                <a:cubicBezTo>
                  <a:pt x="-274189" y="5333439"/>
                  <a:pt x="-312894" y="4027153"/>
                  <a:pt x="853087" y="3736867"/>
                </a:cubicBezTo>
                <a:cubicBezTo>
                  <a:pt x="2019068" y="3446581"/>
                  <a:pt x="6743468" y="4194068"/>
                  <a:pt x="7907030" y="3896525"/>
                </a:cubicBezTo>
                <a:cubicBezTo>
                  <a:pt x="9070592" y="3598982"/>
                  <a:pt x="9002859" y="2224962"/>
                  <a:pt x="7834459" y="1951610"/>
                </a:cubicBezTo>
                <a:cubicBezTo>
                  <a:pt x="6666059" y="1678258"/>
                  <a:pt x="2045678" y="2558791"/>
                  <a:pt x="896630" y="2256410"/>
                </a:cubicBezTo>
                <a:cubicBezTo>
                  <a:pt x="-252418" y="1954029"/>
                  <a:pt x="-322570" y="449382"/>
                  <a:pt x="940173" y="137325"/>
                </a:cubicBezTo>
                <a:cubicBezTo>
                  <a:pt x="2202916" y="-174732"/>
                  <a:pt x="5338001" y="104667"/>
                  <a:pt x="8473087" y="384067"/>
                </a:cubicBezTo>
              </a:path>
            </a:pathLst>
          </a:custGeom>
          <a:noFill/>
          <a:ln w="1025525">
            <a:gradFill flip="none" rotWithShape="1">
              <a:gsLst>
                <a:gs pos="85000">
                  <a:srgbClr val="F9DEFE"/>
                </a:gs>
                <a:gs pos="69000">
                  <a:srgbClr val="E1D6FE"/>
                </a:gs>
                <a:gs pos="65000">
                  <a:srgbClr val="D7F1FD"/>
                </a:gs>
                <a:gs pos="28000">
                  <a:srgbClr val="EAFDB9"/>
                </a:gs>
                <a:gs pos="41000">
                  <a:srgbClr val="CEFEE4"/>
                </a:gs>
                <a:gs pos="15000">
                  <a:srgbClr val="FDF4BF"/>
                </a:gs>
              </a:gsLst>
              <a:lin ang="5400000" scaled="0"/>
              <a:tileRect/>
            </a:gra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TextBox 148"/>
          <p:cNvSpPr txBox="1"/>
          <p:nvPr/>
        </p:nvSpPr>
        <p:spPr>
          <a:xfrm>
            <a:off x="2655232" y="11224719"/>
            <a:ext cx="134647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Gadugi" panose="020B0502040204020203" pitchFamily="34" charset="0"/>
              </a:rPr>
              <a:t>Cells, Organs &amp; Systems</a:t>
            </a:r>
            <a:endParaRPr lang="en-GB" sz="1400" b="1" dirty="0">
              <a:latin typeface="Gadugi" panose="020B0502040204020203" pitchFamily="34" charset="0"/>
            </a:endParaRPr>
          </a:p>
          <a:p>
            <a:endParaRPr lang="en-GB" sz="1400" b="1" dirty="0">
              <a:latin typeface="Gadugi" panose="020B0502040204020203" pitchFamily="34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483766"/>
              </p:ext>
            </p:extLst>
          </p:nvPr>
        </p:nvGraphicFramePr>
        <p:xfrm>
          <a:off x="8953822" y="13821345"/>
          <a:ext cx="3163284" cy="2314697"/>
        </p:xfrm>
        <a:graphic>
          <a:graphicData uri="http://schemas.openxmlformats.org/drawingml/2006/table">
            <a:tbl>
              <a:tblPr/>
              <a:tblGrid>
                <a:gridCol w="446771">
                  <a:extLst>
                    <a:ext uri="{9D8B030D-6E8A-4147-A177-3AD203B41FA5}">
                      <a16:colId xmlns:a16="http://schemas.microsoft.com/office/drawing/2014/main" val="3496672947"/>
                    </a:ext>
                  </a:extLst>
                </a:gridCol>
                <a:gridCol w="2716513">
                  <a:extLst>
                    <a:ext uri="{9D8B030D-6E8A-4147-A177-3AD203B41FA5}">
                      <a16:colId xmlns:a16="http://schemas.microsoft.com/office/drawing/2014/main" val="2985519543"/>
                    </a:ext>
                  </a:extLst>
                </a:gridCol>
              </a:tblGrid>
              <a:tr h="414143">
                <a:tc gridSpan="2"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Key Concepts in Biology</a:t>
                      </a:r>
                      <a:r>
                        <a:rPr lang="en-GB" sz="1800" b="1" kern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 </a:t>
                      </a:r>
                      <a:endParaRPr lang="en-GB" sz="1800" kern="14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dugi" panose="020B0502040204020203" pitchFamily="34" charset="0"/>
                      </a:endParaRP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515477"/>
                  </a:ext>
                </a:extLst>
              </a:tr>
              <a:tr h="64832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kern="14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kern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B1: Cells and cellular processes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6961507"/>
                  </a:ext>
                </a:extLst>
              </a:tr>
              <a:tr h="62611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kern="14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B2: Biological systems for life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0877713"/>
                  </a:ext>
                </a:extLst>
              </a:tr>
              <a:tr h="62611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kern="14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b="1" kern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B3: Organisms and their interactions with the environment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87444488"/>
                  </a:ext>
                </a:extLst>
              </a:tr>
            </a:tbl>
          </a:graphicData>
        </a:graphic>
      </p:graphicFrame>
      <p:sp>
        <p:nvSpPr>
          <p:cNvPr id="28" name="Control 3"/>
          <p:cNvSpPr>
            <a:spLocks noChangeArrowheads="1" noChangeShapeType="1"/>
          </p:cNvSpPr>
          <p:nvPr/>
        </p:nvSpPr>
        <p:spPr bwMode="auto">
          <a:xfrm>
            <a:off x="34080571" y="18735950"/>
            <a:ext cx="2551289" cy="6903156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 sz="1867"/>
          </a:p>
        </p:txBody>
      </p:sp>
      <p:graphicFrame>
        <p:nvGraphicFramePr>
          <p:cNvPr id="323" name="Table 322">
            <a:extLst>
              <a:ext uri="{FF2B5EF4-FFF2-40B4-BE49-F238E27FC236}">
                <a16:creationId xmlns:a16="http://schemas.microsoft.com/office/drawing/2014/main" id="{C08B0A83-D874-4552-8A32-DF9D9FC492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135381"/>
              </p:ext>
            </p:extLst>
          </p:nvPr>
        </p:nvGraphicFramePr>
        <p:xfrm>
          <a:off x="9728171" y="5323269"/>
          <a:ext cx="2266771" cy="3480308"/>
        </p:xfrm>
        <a:graphic>
          <a:graphicData uri="http://schemas.openxmlformats.org/drawingml/2006/table">
            <a:tbl>
              <a:tblPr/>
              <a:tblGrid>
                <a:gridCol w="321323">
                  <a:extLst>
                    <a:ext uri="{9D8B030D-6E8A-4147-A177-3AD203B41FA5}">
                      <a16:colId xmlns:a16="http://schemas.microsoft.com/office/drawing/2014/main" val="3496672947"/>
                    </a:ext>
                  </a:extLst>
                </a:gridCol>
                <a:gridCol w="1945448">
                  <a:extLst>
                    <a:ext uri="{9D8B030D-6E8A-4147-A177-3AD203B41FA5}">
                      <a16:colId xmlns:a16="http://schemas.microsoft.com/office/drawing/2014/main" val="2985519543"/>
                    </a:ext>
                  </a:extLst>
                </a:gridCol>
              </a:tblGrid>
              <a:tr h="286052"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05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Biology Required</a:t>
                      </a:r>
                      <a:r>
                        <a:rPr lang="en-GB" sz="1050" b="1" kern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 </a:t>
                      </a:r>
                      <a:r>
                        <a:rPr lang="en-GB" sz="1050" b="1" kern="140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Practicals</a:t>
                      </a:r>
                      <a:endParaRPr lang="en-GB" sz="1050" b="1" kern="14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dugi" panose="020B0502040204020203" pitchFamily="34" charset="0"/>
                      </a:endParaRP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515477"/>
                  </a:ext>
                </a:extLst>
              </a:tr>
              <a:tr h="26361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05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1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Microscopy (AT1,7)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961507"/>
                  </a:ext>
                </a:extLst>
              </a:tr>
              <a:tr h="39519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05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2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F1F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  <a:ea typeface="+mn-ea"/>
                          <a:cs typeface="+mn-cs"/>
                        </a:rPr>
                        <a:t>Bacterial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  <a:ea typeface="+mn-ea"/>
                          <a:cs typeface="+mn-cs"/>
                        </a:rPr>
                        <a:t> Growth (Triple) (AT1,3,4,8)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Gadug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F1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77713"/>
                  </a:ext>
                </a:extLst>
              </a:tr>
              <a:tr h="26361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05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3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Osmosis (AT 1,3,5)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444488"/>
                  </a:ext>
                </a:extLst>
              </a:tr>
              <a:tr h="26361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05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4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Food</a:t>
                      </a:r>
                      <a:r>
                        <a:rPr lang="en-GB" sz="1000" b="0" kern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 Tests (AT 2,8)</a:t>
                      </a:r>
                      <a:endParaRPr lang="en-GB" sz="1000" b="0" kern="14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dugi" panose="020B0502040204020203" pitchFamily="34" charset="0"/>
                      </a:endParaRP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171792"/>
                  </a:ext>
                </a:extLst>
              </a:tr>
              <a:tr h="26361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05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5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Enzymes (AT1,2,5,8)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7749441"/>
                  </a:ext>
                </a:extLst>
              </a:tr>
              <a:tr h="26361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05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6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Photosynthesis (AT1,2,3,4,5)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35918"/>
                  </a:ext>
                </a:extLst>
              </a:tr>
              <a:tr h="26361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05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7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Reaction Times (AT1,3,4)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539469"/>
                  </a:ext>
                </a:extLst>
              </a:tr>
              <a:tr h="39519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05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8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F1F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Seedling</a:t>
                      </a:r>
                      <a:r>
                        <a:rPr lang="en-GB" sz="1000" b="0" kern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 Growth (Triple) (AT1,3,4,7)</a:t>
                      </a:r>
                      <a:endParaRPr lang="en-GB" sz="1000" b="0" kern="14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dugi" panose="020B0502040204020203" pitchFamily="34" charset="0"/>
                      </a:endParaRP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F1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361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05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9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Populations (AT1,3,4,6,8)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361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05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10</a:t>
                      </a: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F1F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Decay</a:t>
                      </a:r>
                      <a:r>
                        <a:rPr lang="en-GB" sz="1000" b="0" kern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dugi" panose="020B0502040204020203" pitchFamily="34" charset="0"/>
                        </a:rPr>
                        <a:t> (Triple) (AT 1,3,4,5)</a:t>
                      </a:r>
                      <a:endParaRPr lang="en-GB" sz="1000" b="0" kern="14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dugi" panose="020B0502040204020203" pitchFamily="34" charset="0"/>
                      </a:endParaRPr>
                    </a:p>
                  </a:txBody>
                  <a:tcPr marL="65024" marR="65024" marT="65024" marB="650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F1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24" name="TextBox 223">
            <a:extLst>
              <a:ext uri="{FF2B5EF4-FFF2-40B4-BE49-F238E27FC236}">
                <a16:creationId xmlns:a16="http://schemas.microsoft.com/office/drawing/2014/main" id="{B350EC4C-5F59-486A-87A5-677591142621}"/>
              </a:ext>
            </a:extLst>
          </p:cNvPr>
          <p:cNvSpPr txBox="1"/>
          <p:nvPr/>
        </p:nvSpPr>
        <p:spPr>
          <a:xfrm>
            <a:off x="2435120" y="221747"/>
            <a:ext cx="677704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i="1" dirty="0">
                <a:latin typeface="Gadugi" panose="020B0502040204020203" pitchFamily="34" charset="0"/>
                <a:cs typeface="Cavolini" panose="020B0502040204020203" pitchFamily="66" charset="0"/>
              </a:rPr>
              <a:t>St Joseph’s Catholic Academy </a:t>
            </a:r>
          </a:p>
          <a:p>
            <a:pPr algn="ctr"/>
            <a:r>
              <a:rPr lang="en-GB" sz="3200" b="1" dirty="0">
                <a:latin typeface="Gadugi" panose="020B0502040204020203" pitchFamily="34" charset="0"/>
                <a:cs typeface="Cavolini" panose="020B0502040204020203" pitchFamily="66" charset="0"/>
              </a:rPr>
              <a:t>Science: Biology Learning Journey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214195"/>
              </p:ext>
            </p:extLst>
          </p:nvPr>
        </p:nvGraphicFramePr>
        <p:xfrm>
          <a:off x="5955271" y="12615074"/>
          <a:ext cx="2925751" cy="35800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7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5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5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03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076">
                <a:tc gridSpan="4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Gadugi" panose="020B0502040204020203" pitchFamily="34" charset="0"/>
                        </a:rPr>
                        <a:t>Curriculum Links</a:t>
                      </a:r>
                      <a:r>
                        <a:rPr lang="en-GB" sz="1800" b="1" baseline="0" dirty="0">
                          <a:latin typeface="Gadugi" panose="020B0502040204020203" pitchFamily="34" charset="0"/>
                        </a:rPr>
                        <a:t> </a:t>
                      </a:r>
                      <a:endParaRPr lang="en-GB" sz="1800" b="1" dirty="0">
                        <a:latin typeface="Gadugi" panose="020B05020402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478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Gadugi" panose="020B0502040204020203" pitchFamily="34" charset="0"/>
                        </a:rPr>
                        <a:t>Maths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Gadug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Gadugi" panose="020B0502040204020203" pitchFamily="34" charset="0"/>
                        </a:rPr>
                        <a:t>MFL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7478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Gadugi" panose="020B0502040204020203" pitchFamily="34" charset="0"/>
                        </a:rPr>
                        <a:t>English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Gadug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Gadugi" panose="020B0502040204020203" pitchFamily="34" charset="0"/>
                        </a:rPr>
                        <a:t>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478">
                <a:tc>
                  <a:txBody>
                    <a:bodyPr/>
                    <a:lstStyle/>
                    <a:p>
                      <a:endParaRPr lang="en-GB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Gadugi" panose="020B0502040204020203" pitchFamily="34" charset="0"/>
                        </a:rPr>
                        <a:t>P.E/ Sport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Gadug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Gadugi" panose="020B0502040204020203" pitchFamily="34" charset="0"/>
                        </a:rPr>
                        <a:t>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478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Gadugi" panose="020B0502040204020203" pitchFamily="34" charset="0"/>
                        </a:rPr>
                        <a:t>Geography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Gadug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Gadugi" panose="020B0502040204020203" pitchFamily="34" charset="0"/>
                        </a:rPr>
                        <a:t>Careers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285">
                <a:tc>
                  <a:txBody>
                    <a:bodyPr/>
                    <a:lstStyle/>
                    <a:p>
                      <a:endParaRPr lang="en-GB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Gadugi" panose="020B0502040204020203" pitchFamily="34" charset="0"/>
                        </a:rPr>
                        <a:t>Art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Gadug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Gadugi" panose="020B0502040204020203" pitchFamily="34" charset="0"/>
                        </a:rPr>
                        <a:t>PHSE/  Citizenship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285">
                <a:tc>
                  <a:txBody>
                    <a:bodyPr/>
                    <a:lstStyle/>
                    <a:p>
                      <a:endParaRPr lang="en-GB" sz="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Gadugi" panose="020B0502040204020203" pitchFamily="34" charset="0"/>
                        </a:rPr>
                        <a:t>DT/ Engineering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Gadug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Gadugi" panose="020B0502040204020203" pitchFamily="34" charset="0"/>
                        </a:rPr>
                        <a:t>Chemistry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478">
                <a:tc>
                  <a:txBody>
                    <a:bodyPr/>
                    <a:lstStyle/>
                    <a:p>
                      <a:endParaRPr lang="en-GB" sz="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Gadugi" panose="020B0502040204020203" pitchFamily="34" charset="0"/>
                        </a:rPr>
                        <a:t>Music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Gadug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Gadugi" panose="020B0502040204020203" pitchFamily="34" charset="0"/>
                        </a:rPr>
                        <a:t>Physics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111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History</a:t>
                      </a:r>
                      <a:r>
                        <a:rPr lang="en-GB" sz="1000" baseline="0" dirty="0"/>
                        <a:t> 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Gadugi" panose="020B05020402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Enterprise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27" name="Table 3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009637"/>
              </p:ext>
            </p:extLst>
          </p:nvPr>
        </p:nvGraphicFramePr>
        <p:xfrm>
          <a:off x="3361006" y="12618753"/>
          <a:ext cx="2474644" cy="3558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7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7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383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Gadugi" panose="020B0502040204020203" pitchFamily="34" charset="0"/>
                        </a:rPr>
                        <a:t>Biology Careers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555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Gadugi" panose="020B0502040204020203" pitchFamily="34" charset="0"/>
                        </a:rPr>
                        <a:t>Pharmacologist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Gadugi" panose="020B0502040204020203" pitchFamily="34" charset="0"/>
                        </a:rPr>
                        <a:t>Doctor or nurse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3555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Gadugi" panose="020B0502040204020203" pitchFamily="34" charset="0"/>
                        </a:rPr>
                        <a:t>Research</a:t>
                      </a:r>
                      <a:r>
                        <a:rPr lang="en-GB" sz="1050" baseline="0" dirty="0">
                          <a:latin typeface="Gadugi" panose="020B0502040204020203" pitchFamily="34" charset="0"/>
                        </a:rPr>
                        <a:t> Scientist</a:t>
                      </a:r>
                      <a:endParaRPr lang="en-GB" sz="1050" dirty="0">
                        <a:latin typeface="Gadug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Gadugi" panose="020B0502040204020203" pitchFamily="34" charset="0"/>
                        </a:rPr>
                        <a:t>Paramedic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3555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Gadugi" panose="020B0502040204020203" pitchFamily="34" charset="0"/>
                        </a:rPr>
                        <a:t>Nutritionist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Gadugi" panose="020B0502040204020203" pitchFamily="34" charset="0"/>
                        </a:rPr>
                        <a:t>Forensic</a:t>
                      </a:r>
                      <a:r>
                        <a:rPr lang="en-GB" sz="1050" baseline="0" dirty="0">
                          <a:latin typeface="Gadugi" panose="020B0502040204020203" pitchFamily="34" charset="0"/>
                        </a:rPr>
                        <a:t> Scientist</a:t>
                      </a:r>
                      <a:endParaRPr lang="en-GB" sz="1050" dirty="0">
                        <a:latin typeface="Gadug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3555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Gadugi" panose="020B0502040204020203" pitchFamily="34" charset="0"/>
                        </a:rPr>
                        <a:t>Ecologist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Gadugi" panose="020B0502040204020203" pitchFamily="34" charset="0"/>
                        </a:rPr>
                        <a:t>Zoologist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555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Gadugi" panose="020B0502040204020203" pitchFamily="34" charset="0"/>
                        </a:rPr>
                        <a:t>Marine biologist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Gadugi" panose="020B0502040204020203" pitchFamily="34" charset="0"/>
                        </a:rPr>
                        <a:t>Vet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3555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Gadugi" panose="020B0502040204020203" pitchFamily="34" charset="0"/>
                        </a:rPr>
                        <a:t>Biochemist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Gadugi" panose="020B0502040204020203" pitchFamily="34" charset="0"/>
                        </a:rPr>
                        <a:t>Engineer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3555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Gadugi" panose="020B0502040204020203" pitchFamily="34" charset="0"/>
                        </a:rPr>
                        <a:t>Physiotherapist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Gadugi" panose="020B0502040204020203" pitchFamily="34" charset="0"/>
                        </a:rPr>
                        <a:t>Farmer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1026" name="Picture 2" descr="https://static.thenounproject.com/png/801252-20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245" y="13052069"/>
            <a:ext cx="278968" cy="27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4" descr="https://static.thenounproject.com/png/902379-20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870" y="13405346"/>
            <a:ext cx="316339" cy="316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tatic.thenounproject.com/png/2325588-200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04805" y="13792213"/>
            <a:ext cx="383793" cy="383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static.thenounproject.com/png/1761673-200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264" y="14167403"/>
            <a:ext cx="291441" cy="291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static.thenounproject.com/png/1676954-200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630" y="14550642"/>
            <a:ext cx="328802" cy="328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static.thenounproject.com/png/69353-200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2382" y="14939561"/>
            <a:ext cx="383424" cy="383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static.thenounproject.com/png/364208-200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870" y="15336585"/>
            <a:ext cx="325268" cy="325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static.thenounproject.com/png/2827837-200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8426" y="13021024"/>
            <a:ext cx="321903" cy="321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static.thenounproject.com/png/3209494-200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811" y="13432154"/>
            <a:ext cx="332317" cy="332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s://static.thenounproject.com/png/1549879-200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1184" y="14142941"/>
            <a:ext cx="325569" cy="325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s://static.thenounproject.com/png/2577209-200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103" y="14583823"/>
            <a:ext cx="277730" cy="277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ttps://static.thenounproject.com/png/1452535-200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533" y="13802586"/>
            <a:ext cx="278033" cy="278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https://static.thenounproject.com/png/1867039-200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1316" y="11701484"/>
            <a:ext cx="488031" cy="488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https://static.thenounproject.com/png/2824717-200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6449" y="11743244"/>
            <a:ext cx="613388" cy="613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static.thenounproject.com/png/3211266-200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308" y="14930731"/>
            <a:ext cx="344137" cy="34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static.thenounproject.com/png/1289927-200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3049" y="15342270"/>
            <a:ext cx="276950" cy="27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446014"/>
              </p:ext>
            </p:extLst>
          </p:nvPr>
        </p:nvGraphicFramePr>
        <p:xfrm>
          <a:off x="92804" y="12615976"/>
          <a:ext cx="3113610" cy="35614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5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7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53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Gadugi" panose="020B0502040204020203" pitchFamily="34" charset="0"/>
                        </a:rPr>
                        <a:t>Read like a Biologist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The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 Brain</a:t>
                      </a:r>
                      <a:endParaRPr lang="en-GB" sz="900" dirty="0">
                        <a:solidFill>
                          <a:schemeClr val="tx1"/>
                        </a:solidFill>
                        <a:latin typeface="Gadug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I contain multitudes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036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The origin of species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The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 immortal life of Henrietta Lacks </a:t>
                      </a:r>
                      <a:endParaRPr lang="en-GB" sz="900" dirty="0">
                        <a:solidFill>
                          <a:schemeClr val="tx1"/>
                        </a:solidFill>
                        <a:latin typeface="Gadug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Gadugi" panose="020B0502040204020203" pitchFamily="34" charset="0"/>
                        </a:rPr>
                        <a:t>Remarkable Creatures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Gadugi" panose="020B0502040204020203" pitchFamily="34" charset="0"/>
                        </a:rPr>
                        <a:t>The Gene:</a:t>
                      </a:r>
                      <a:r>
                        <a:rPr lang="en-GB" sz="900" baseline="0" dirty="0">
                          <a:latin typeface="Gadugi" panose="020B0502040204020203" pitchFamily="34" charset="0"/>
                        </a:rPr>
                        <a:t> an Intimate history</a:t>
                      </a:r>
                      <a:endParaRPr lang="en-GB" sz="900" dirty="0">
                        <a:latin typeface="Gadug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endParaRPr lang="en-GB" sz="900" dirty="0">
                        <a:latin typeface="Gadugi" panose="020B0502040204020203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Dark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 Lady of DNA</a:t>
                      </a:r>
                      <a:endParaRPr lang="en-GB" sz="900" dirty="0">
                        <a:solidFill>
                          <a:schemeClr val="tx1"/>
                        </a:solidFill>
                        <a:latin typeface="Gadug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369">
                <a:tc>
                  <a:txBody>
                    <a:bodyPr/>
                    <a:lstStyle/>
                    <a:p>
                      <a:endParaRPr lang="en-GB" sz="900" dirty="0">
                        <a:latin typeface="Gadug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Predators: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 The whole Tooth and Claw Story </a:t>
                      </a:r>
                      <a:endParaRPr lang="en-GB" sz="900" dirty="0">
                        <a:solidFill>
                          <a:schemeClr val="tx1"/>
                        </a:solidFill>
                        <a:latin typeface="Gadug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endParaRPr lang="en-GB" sz="900" dirty="0">
                        <a:latin typeface="Gadug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     Gene Machine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endParaRPr lang="en-GB" sz="900" dirty="0">
                        <a:latin typeface="Gadug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    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 Cuckoo: Cheating by    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 </a:t>
                      </a:r>
                      <a:r>
                        <a:rPr lang="en-GB" sz="900" baseline="0" dirty="0">
                          <a:solidFill>
                            <a:schemeClr val="bg1"/>
                          </a:solidFill>
                          <a:latin typeface="Gadugi" panose="020B0502040204020203" pitchFamily="34" charset="0"/>
                        </a:rPr>
                        <a:t>ccc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 Nature</a:t>
                      </a:r>
                      <a:endParaRPr lang="en-GB" sz="900" dirty="0">
                        <a:solidFill>
                          <a:schemeClr val="tx1"/>
                        </a:solidFill>
                        <a:latin typeface="Gadug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Gadugi" panose="020B0502040204020203" pitchFamily="34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       Life on Earth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036"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Gadugi" panose="020B0502040204020203" pitchFamily="34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latin typeface="Gadugi" panose="020B0502040204020203" pitchFamily="34" charset="0"/>
                        </a:rPr>
                        <a:t>        Sapiens: A brief history                             of humankind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681" y="13958036"/>
            <a:ext cx="1769513" cy="2178006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 rot="16200000">
            <a:off x="7434494" y="11397249"/>
            <a:ext cx="10210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Gadugi" panose="020B0502040204020203" pitchFamily="34" charset="0"/>
              </a:rPr>
              <a:t>Year 7</a:t>
            </a:r>
          </a:p>
        </p:txBody>
      </p:sp>
      <p:sp>
        <p:nvSpPr>
          <p:cNvPr id="136" name="TextBox 135"/>
          <p:cNvSpPr txBox="1"/>
          <p:nvPr/>
        </p:nvSpPr>
        <p:spPr>
          <a:xfrm rot="15931726">
            <a:off x="2838747" y="7853161"/>
            <a:ext cx="1288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Gadugi" panose="020B0502040204020203" pitchFamily="34" charset="0"/>
              </a:rPr>
              <a:t>Key Stage 4</a:t>
            </a:r>
          </a:p>
        </p:txBody>
      </p:sp>
      <p:sp>
        <p:nvSpPr>
          <p:cNvPr id="137" name="TextBox 136"/>
          <p:cNvSpPr txBox="1"/>
          <p:nvPr/>
        </p:nvSpPr>
        <p:spPr>
          <a:xfrm rot="2492972">
            <a:off x="580309" y="10202416"/>
            <a:ext cx="10210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Gadugi" panose="020B0502040204020203" pitchFamily="34" charset="0"/>
              </a:rPr>
              <a:t>Year 8</a:t>
            </a:r>
          </a:p>
        </p:txBody>
      </p:sp>
      <p:sp>
        <p:nvSpPr>
          <p:cNvPr id="141" name="TextBox 140"/>
          <p:cNvSpPr txBox="1"/>
          <p:nvPr/>
        </p:nvSpPr>
        <p:spPr>
          <a:xfrm rot="18862787">
            <a:off x="8219112" y="8182743"/>
            <a:ext cx="10210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Gadugi" panose="020B0502040204020203" pitchFamily="34" charset="0"/>
              </a:rPr>
              <a:t>Year 9</a:t>
            </a:r>
          </a:p>
        </p:txBody>
      </p:sp>
      <p:sp>
        <p:nvSpPr>
          <p:cNvPr id="143" name="TextBox 142"/>
          <p:cNvSpPr txBox="1"/>
          <p:nvPr/>
        </p:nvSpPr>
        <p:spPr>
          <a:xfrm rot="2852951">
            <a:off x="857109" y="2612412"/>
            <a:ext cx="10210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CC0099"/>
                </a:solidFill>
                <a:latin typeface="Gadugi" panose="020B0502040204020203" pitchFamily="34" charset="0"/>
              </a:rPr>
              <a:t>A level</a:t>
            </a:r>
          </a:p>
        </p:txBody>
      </p:sp>
      <p:sp>
        <p:nvSpPr>
          <p:cNvPr id="27" name="TextBox 26"/>
          <p:cNvSpPr txBox="1"/>
          <p:nvPr/>
        </p:nvSpPr>
        <p:spPr>
          <a:xfrm rot="21438938">
            <a:off x="6372338" y="11446910"/>
            <a:ext cx="13464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Gadugi" panose="020B0502040204020203" pitchFamily="34" charset="0"/>
              </a:rPr>
              <a:t>Ecosystems</a:t>
            </a:r>
            <a:endParaRPr lang="en-GB" sz="1400" b="1" dirty="0">
              <a:latin typeface="Gadugi" panose="020B0502040204020203" pitchFamily="34" charset="0"/>
            </a:endParaRPr>
          </a:p>
          <a:p>
            <a:endParaRPr lang="en-GB" sz="1400" b="1" dirty="0">
              <a:latin typeface="Gadugi" panose="020B0502040204020203" pitchFamily="34" charset="0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5711234" y="9703750"/>
            <a:ext cx="134647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dirty="0">
                <a:latin typeface="Gadugi"/>
                <a:ea typeface="Gadugi"/>
              </a:rPr>
              <a:t>Food and Nutrition </a:t>
            </a:r>
          </a:p>
        </p:txBody>
      </p:sp>
      <p:sp>
        <p:nvSpPr>
          <p:cNvPr id="148" name="TextBox 147"/>
          <p:cNvSpPr txBox="1"/>
          <p:nvPr/>
        </p:nvSpPr>
        <p:spPr>
          <a:xfrm rot="21449103">
            <a:off x="4453780" y="11564497"/>
            <a:ext cx="15433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Gadugi" panose="020B0502040204020203" pitchFamily="34" charset="0"/>
              </a:rPr>
              <a:t>Muscles &amp; bones</a:t>
            </a:r>
          </a:p>
        </p:txBody>
      </p:sp>
      <p:sp>
        <p:nvSpPr>
          <p:cNvPr id="150" name="Oval 149"/>
          <p:cNvSpPr/>
          <p:nvPr/>
        </p:nvSpPr>
        <p:spPr>
          <a:xfrm>
            <a:off x="3918110" y="11337540"/>
            <a:ext cx="344716" cy="345008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" name="Oval 167"/>
          <p:cNvSpPr/>
          <p:nvPr/>
        </p:nvSpPr>
        <p:spPr>
          <a:xfrm>
            <a:off x="7311151" y="11203653"/>
            <a:ext cx="344716" cy="345008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Oval 169"/>
          <p:cNvSpPr/>
          <p:nvPr/>
        </p:nvSpPr>
        <p:spPr>
          <a:xfrm>
            <a:off x="6607247" y="9622845"/>
            <a:ext cx="344716" cy="345008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Oval 170"/>
          <p:cNvSpPr/>
          <p:nvPr/>
        </p:nvSpPr>
        <p:spPr>
          <a:xfrm>
            <a:off x="5845419" y="11267903"/>
            <a:ext cx="344716" cy="345008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Right Arrow 174"/>
          <p:cNvSpPr/>
          <p:nvPr/>
        </p:nvSpPr>
        <p:spPr>
          <a:xfrm rot="13640803">
            <a:off x="8146100" y="10919715"/>
            <a:ext cx="1356566" cy="1323144"/>
          </a:xfrm>
          <a:prstGeom prst="rightArrow">
            <a:avLst>
              <a:gd name="adj1" fmla="val 42485"/>
              <a:gd name="adj2" fmla="val 60722"/>
            </a:avLst>
          </a:prstGeom>
          <a:solidFill>
            <a:srgbClr val="F9DEFE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en-GB" sz="1000" b="1" dirty="0">
              <a:solidFill>
                <a:schemeClr val="tx1"/>
              </a:solidFill>
              <a:latin typeface="Gadugi" panose="020B0502040204020203" pitchFamily="34" charset="0"/>
            </a:endParaRPr>
          </a:p>
        </p:txBody>
      </p:sp>
      <p:sp>
        <p:nvSpPr>
          <p:cNvPr id="38" name="Right Arrow 37"/>
          <p:cNvSpPr/>
          <p:nvPr/>
        </p:nvSpPr>
        <p:spPr>
          <a:xfrm rot="366489">
            <a:off x="8815090" y="1828984"/>
            <a:ext cx="1584716" cy="2289921"/>
          </a:xfrm>
          <a:prstGeom prst="rightArrow">
            <a:avLst>
              <a:gd name="adj1" fmla="val 49234"/>
              <a:gd name="adj2" fmla="val 79165"/>
            </a:avLst>
          </a:prstGeom>
          <a:solidFill>
            <a:srgbClr val="FDF4BF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176" name="TextBox 175"/>
          <p:cNvSpPr txBox="1"/>
          <p:nvPr/>
        </p:nvSpPr>
        <p:spPr>
          <a:xfrm rot="20970137">
            <a:off x="1435039" y="9560204"/>
            <a:ext cx="1346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Gadugi" panose="020B0502040204020203" pitchFamily="34" charset="0"/>
              </a:rPr>
              <a:t>Breathing &amp; respiration </a:t>
            </a:r>
          </a:p>
        </p:txBody>
      </p:sp>
      <p:sp>
        <p:nvSpPr>
          <p:cNvPr id="177" name="TextBox 176"/>
          <p:cNvSpPr txBox="1"/>
          <p:nvPr/>
        </p:nvSpPr>
        <p:spPr>
          <a:xfrm rot="180345">
            <a:off x="3353686" y="9447030"/>
            <a:ext cx="1679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Gadugi" panose="020B0502040204020203" pitchFamily="34" charset="0"/>
              </a:rPr>
              <a:t>Plants &amp; their reproduction</a:t>
            </a:r>
          </a:p>
        </p:txBody>
      </p:sp>
      <p:sp>
        <p:nvSpPr>
          <p:cNvPr id="180" name="TextBox 179"/>
          <p:cNvSpPr txBox="1"/>
          <p:nvPr/>
        </p:nvSpPr>
        <p:spPr>
          <a:xfrm rot="720000">
            <a:off x="868812" y="11104228"/>
            <a:ext cx="120587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dirty="0">
                <a:latin typeface="Gadugi"/>
                <a:ea typeface="Gadugi"/>
              </a:rPr>
              <a:t>Sexual reproduction in animals</a:t>
            </a:r>
          </a:p>
        </p:txBody>
      </p:sp>
      <p:sp>
        <p:nvSpPr>
          <p:cNvPr id="188" name="TextBox 187"/>
          <p:cNvSpPr txBox="1"/>
          <p:nvPr/>
        </p:nvSpPr>
        <p:spPr>
          <a:xfrm rot="19558976">
            <a:off x="7976425" y="9457478"/>
            <a:ext cx="134647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Gadugi" panose="020B0502040204020203" pitchFamily="34" charset="0"/>
              </a:rPr>
              <a:t>Unicellular organisms</a:t>
            </a:r>
            <a:endParaRPr lang="en-GB" sz="1400" b="1" dirty="0">
              <a:latin typeface="Gadugi" panose="020B0502040204020203" pitchFamily="34" charset="0"/>
            </a:endParaRPr>
          </a:p>
          <a:p>
            <a:endParaRPr lang="en-GB" sz="1400" b="1" dirty="0">
              <a:latin typeface="Gadugi" panose="020B0502040204020203" pitchFamily="34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6492416" y="7708454"/>
            <a:ext cx="1295353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latin typeface="Gadugi"/>
                <a:ea typeface="Gadugi"/>
              </a:rPr>
              <a:t>B1: Key Concepts in Biology</a:t>
            </a:r>
            <a:endParaRPr lang="en-US" dirty="0"/>
          </a:p>
        </p:txBody>
      </p:sp>
      <p:sp>
        <p:nvSpPr>
          <p:cNvPr id="194" name="TextBox 193"/>
          <p:cNvSpPr txBox="1"/>
          <p:nvPr/>
        </p:nvSpPr>
        <p:spPr>
          <a:xfrm>
            <a:off x="5127086" y="7867859"/>
            <a:ext cx="1063049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dirty="0">
                <a:latin typeface="Gadugi"/>
                <a:ea typeface="Gadugi"/>
              </a:rPr>
              <a:t>B2: Cells and Control</a:t>
            </a:r>
            <a:endParaRPr lang="en-GB" sz="1200" b="1" dirty="0">
              <a:latin typeface="Gadugi" panose="020B0502040204020203" pitchFamily="34" charset="0"/>
            </a:endParaRPr>
          </a:p>
        </p:txBody>
      </p:sp>
      <p:sp>
        <p:nvSpPr>
          <p:cNvPr id="195" name="TextBox 194"/>
          <p:cNvSpPr txBox="1"/>
          <p:nvPr/>
        </p:nvSpPr>
        <p:spPr>
          <a:xfrm rot="21321635">
            <a:off x="7341446" y="6074628"/>
            <a:ext cx="138059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dirty="0">
                <a:latin typeface="Gadugi"/>
                <a:ea typeface="Gadugi"/>
              </a:rPr>
              <a:t>B7: Homeostasis</a:t>
            </a:r>
          </a:p>
          <a:p>
            <a:r>
              <a:rPr lang="en-GB" sz="1200" b="1" dirty="0">
                <a:latin typeface="Gadugi"/>
                <a:ea typeface="Gadugi"/>
              </a:rPr>
              <a:t>B,F,G,N,O,P</a:t>
            </a:r>
            <a:endParaRPr lang="en-GB" sz="1400" b="1" dirty="0">
              <a:latin typeface="Gadugi"/>
              <a:ea typeface="Gadugi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4891280" y="5999414"/>
            <a:ext cx="102493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dirty="0">
                <a:latin typeface="Gadugi"/>
                <a:ea typeface="Gadugi"/>
              </a:rPr>
              <a:t>B6: Plant Structure &amp; Function</a:t>
            </a:r>
            <a:endParaRPr lang="en-GB" sz="1400" b="1" dirty="0">
              <a:latin typeface="Gadugi" panose="020B0502040204020203" pitchFamily="34" charset="0"/>
            </a:endParaRPr>
          </a:p>
        </p:txBody>
      </p:sp>
      <p:sp>
        <p:nvSpPr>
          <p:cNvPr id="198" name="TextBox 197"/>
          <p:cNvSpPr txBox="1"/>
          <p:nvPr/>
        </p:nvSpPr>
        <p:spPr>
          <a:xfrm>
            <a:off x="1804311" y="7909453"/>
            <a:ext cx="134647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dirty="0">
                <a:latin typeface="Gadugi"/>
                <a:ea typeface="Gadugi"/>
              </a:rPr>
              <a:t>B3: Genetics</a:t>
            </a:r>
            <a:endParaRPr lang="en-GB" sz="1200" b="1" dirty="0">
              <a:latin typeface="Gadugi" panose="020B0502040204020203" pitchFamily="34" charset="0"/>
              <a:ea typeface="Gadugi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2206704" y="5999604"/>
            <a:ext cx="134647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dirty="0">
                <a:latin typeface="Gadugi"/>
                <a:ea typeface="Gadugi"/>
              </a:rPr>
              <a:t>B5: Health &amp; Disease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320872" y="6716764"/>
            <a:ext cx="1095795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100" b="1" dirty="0">
                <a:latin typeface="Gadugi"/>
                <a:ea typeface="Gadugi"/>
              </a:rPr>
              <a:t>B4: Natural Selection &amp; Genetic Modification</a:t>
            </a:r>
            <a:endParaRPr lang="en-GB" sz="1100" b="1" dirty="0">
              <a:latin typeface="Gadugi" panose="020B0502040204020203" pitchFamily="34" charset="0"/>
              <a:ea typeface="Gadugi"/>
            </a:endParaRPr>
          </a:p>
        </p:txBody>
      </p:sp>
      <p:sp>
        <p:nvSpPr>
          <p:cNvPr id="201" name="TextBox 200"/>
          <p:cNvSpPr txBox="1"/>
          <p:nvPr/>
        </p:nvSpPr>
        <p:spPr>
          <a:xfrm rot="2595589">
            <a:off x="788763" y="4269619"/>
            <a:ext cx="13479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Gadugi" panose="020B0502040204020203" pitchFamily="34" charset="0"/>
              </a:rPr>
              <a:t>GCSE Preparation &amp; revision</a:t>
            </a:r>
          </a:p>
        </p:txBody>
      </p:sp>
      <p:sp>
        <p:nvSpPr>
          <p:cNvPr id="202" name="TextBox 201"/>
          <p:cNvSpPr txBox="1"/>
          <p:nvPr/>
        </p:nvSpPr>
        <p:spPr>
          <a:xfrm rot="21438938">
            <a:off x="20773895" y="5021944"/>
            <a:ext cx="21473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400" b="1" dirty="0">
              <a:latin typeface="Gadugi" panose="020B0502040204020203" pitchFamily="34" charset="0"/>
            </a:endParaRPr>
          </a:p>
          <a:p>
            <a:endParaRPr lang="en-GB" sz="1400" b="1" dirty="0">
              <a:latin typeface="Gadugi" panose="020B0502040204020203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 rot="286283">
            <a:off x="7163546" y="2838468"/>
            <a:ext cx="171538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accent5">
                    <a:lumMod val="75000"/>
                  </a:schemeClr>
                </a:solidFill>
                <a:latin typeface="Gadugi" panose="020B0502040204020203" pitchFamily="34" charset="0"/>
              </a:rPr>
              <a:t>The control of gene expression </a:t>
            </a:r>
          </a:p>
          <a:p>
            <a:endParaRPr lang="en-GB" dirty="0"/>
          </a:p>
        </p:txBody>
      </p:sp>
      <p:sp>
        <p:nvSpPr>
          <p:cNvPr id="203" name="TextBox 202"/>
          <p:cNvSpPr txBox="1"/>
          <p:nvPr/>
        </p:nvSpPr>
        <p:spPr>
          <a:xfrm rot="368733">
            <a:off x="6636008" y="2289444"/>
            <a:ext cx="171538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accent5">
                    <a:lumMod val="75000"/>
                  </a:schemeClr>
                </a:solidFill>
                <a:latin typeface="Gadugi" panose="020B0502040204020203" pitchFamily="34" charset="0"/>
              </a:rPr>
              <a:t>Genetics, populations, evolution &amp; ecosystems</a:t>
            </a:r>
          </a:p>
          <a:p>
            <a:endParaRPr lang="en-GB" dirty="0"/>
          </a:p>
        </p:txBody>
      </p:sp>
      <p:sp>
        <p:nvSpPr>
          <p:cNvPr id="204" name="TextBox 203"/>
          <p:cNvSpPr txBox="1"/>
          <p:nvPr/>
        </p:nvSpPr>
        <p:spPr>
          <a:xfrm rot="279238">
            <a:off x="5335332" y="2558110"/>
            <a:ext cx="17153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accent5">
                    <a:lumMod val="75000"/>
                  </a:schemeClr>
                </a:solidFill>
                <a:latin typeface="Gadugi" panose="020B0502040204020203" pitchFamily="34" charset="0"/>
              </a:rPr>
              <a:t>Organisms respond to changes in their internal &amp; external environments</a:t>
            </a:r>
          </a:p>
          <a:p>
            <a:endParaRPr lang="en-GB" dirty="0"/>
          </a:p>
        </p:txBody>
      </p:sp>
      <p:sp>
        <p:nvSpPr>
          <p:cNvPr id="205" name="TextBox 204"/>
          <p:cNvSpPr txBox="1"/>
          <p:nvPr/>
        </p:nvSpPr>
        <p:spPr>
          <a:xfrm rot="292247">
            <a:off x="4679429" y="2107240"/>
            <a:ext cx="171538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1219170">
              <a:defRPr/>
            </a:pPr>
            <a:r>
              <a:rPr lang="en-GB" sz="1000" b="1" dirty="0">
                <a:solidFill>
                  <a:schemeClr val="accent5">
                    <a:lumMod val="75000"/>
                  </a:schemeClr>
                </a:solidFill>
                <a:latin typeface="Gadugi" panose="020B0502040204020203" pitchFamily="34" charset="0"/>
              </a:rPr>
              <a:t>Energy transfers in &amp; between organisms</a:t>
            </a:r>
          </a:p>
          <a:p>
            <a:endParaRPr lang="en-GB" dirty="0"/>
          </a:p>
        </p:txBody>
      </p:sp>
      <p:sp>
        <p:nvSpPr>
          <p:cNvPr id="206" name="TextBox 205"/>
          <p:cNvSpPr txBox="1"/>
          <p:nvPr/>
        </p:nvSpPr>
        <p:spPr>
          <a:xfrm rot="183102">
            <a:off x="3574081" y="2445625"/>
            <a:ext cx="17153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1219170">
              <a:defRPr/>
            </a:pPr>
            <a:r>
              <a:rPr lang="en-GB" sz="1000" b="1" dirty="0">
                <a:solidFill>
                  <a:srgbClr val="002060"/>
                </a:solidFill>
                <a:latin typeface="Gadugi" panose="020B0502040204020203" pitchFamily="34" charset="0"/>
              </a:rPr>
              <a:t>Genetic information, variation &amp; relationships between organisms</a:t>
            </a:r>
          </a:p>
          <a:p>
            <a:endParaRPr lang="en-GB" dirty="0"/>
          </a:p>
        </p:txBody>
      </p:sp>
      <p:sp>
        <p:nvSpPr>
          <p:cNvPr id="207" name="TextBox 206"/>
          <p:cNvSpPr txBox="1"/>
          <p:nvPr/>
        </p:nvSpPr>
        <p:spPr>
          <a:xfrm>
            <a:off x="2776593" y="1993881"/>
            <a:ext cx="17153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002060"/>
                </a:solidFill>
                <a:latin typeface="Gadugi" panose="020B0502040204020203" pitchFamily="34" charset="0"/>
              </a:rPr>
              <a:t>Organisms exchange substances with their environment </a:t>
            </a:r>
          </a:p>
          <a:p>
            <a:endParaRPr lang="en-GB" dirty="0"/>
          </a:p>
        </p:txBody>
      </p:sp>
      <p:sp>
        <p:nvSpPr>
          <p:cNvPr id="209" name="TextBox 208"/>
          <p:cNvSpPr txBox="1"/>
          <p:nvPr/>
        </p:nvSpPr>
        <p:spPr>
          <a:xfrm rot="20928750">
            <a:off x="1832722" y="2148665"/>
            <a:ext cx="82797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002060"/>
                </a:solidFill>
                <a:latin typeface="Gadugi" panose="020B0502040204020203" pitchFamily="34" charset="0"/>
              </a:rPr>
              <a:t>Biological </a:t>
            </a:r>
          </a:p>
          <a:p>
            <a:r>
              <a:rPr lang="en-GB" sz="1000" b="1" dirty="0">
                <a:solidFill>
                  <a:srgbClr val="002060"/>
                </a:solidFill>
                <a:latin typeface="Gadugi" panose="020B0502040204020203" pitchFamily="34" charset="0"/>
              </a:rPr>
              <a:t>Molecules </a:t>
            </a:r>
          </a:p>
          <a:p>
            <a:endParaRPr lang="en-GB" dirty="0"/>
          </a:p>
        </p:txBody>
      </p:sp>
      <p:sp>
        <p:nvSpPr>
          <p:cNvPr id="210" name="TextBox 209"/>
          <p:cNvSpPr txBox="1"/>
          <p:nvPr/>
        </p:nvSpPr>
        <p:spPr>
          <a:xfrm rot="21394297">
            <a:off x="2503566" y="2618645"/>
            <a:ext cx="584778" cy="256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>
                <a:solidFill>
                  <a:srgbClr val="002060"/>
                </a:solidFill>
                <a:latin typeface="Gadugi" panose="020B0502040204020203" pitchFamily="34" charset="0"/>
              </a:rPr>
              <a:t>Cells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403679" y="3353573"/>
            <a:ext cx="10704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1" dirty="0">
                <a:latin typeface="Gadugi" panose="020B0502040204020203" pitchFamily="34" charset="0"/>
              </a:rPr>
              <a:t>Apprenticeships</a:t>
            </a:r>
          </a:p>
          <a:p>
            <a:r>
              <a:rPr lang="en-GB" sz="700" b="1" dirty="0">
                <a:latin typeface="Gadugi" panose="020B0502040204020203" pitchFamily="34" charset="0"/>
                <a:hlinkClick r:id="rId20"/>
              </a:rPr>
              <a:t>www.futureme.ac.uk</a:t>
            </a:r>
            <a:r>
              <a:rPr lang="en-GB" sz="700" b="1" dirty="0">
                <a:latin typeface="Gadugi" panose="020B0502040204020203" pitchFamily="34" charset="0"/>
              </a:rPr>
              <a:t> 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815007" y="3003721"/>
            <a:ext cx="4937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Gadugi" panose="020B0502040204020203" pitchFamily="34" charset="0"/>
              </a:rPr>
              <a:t>OR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68286D94-BA34-4DDE-B1AF-32DA13B2B80C}"/>
              </a:ext>
            </a:extLst>
          </p:cNvPr>
          <p:cNvSpPr txBox="1"/>
          <p:nvPr/>
        </p:nvSpPr>
        <p:spPr>
          <a:xfrm rot="386241">
            <a:off x="8804980" y="2646796"/>
            <a:ext cx="1489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latin typeface="Gadugi" panose="020B0502040204020203" pitchFamily="34" charset="0"/>
              </a:rPr>
              <a:t>University </a:t>
            </a:r>
          </a:p>
          <a:p>
            <a:pPr algn="ctr"/>
            <a:r>
              <a:rPr lang="en-GB" sz="1400" b="1" dirty="0">
                <a:latin typeface="Gadugi" panose="020B0502040204020203" pitchFamily="34" charset="0"/>
                <a:hlinkClick r:id="rId21"/>
              </a:rPr>
              <a:t>www.ucas.com</a:t>
            </a:r>
            <a:r>
              <a:rPr lang="en-GB" sz="1400" b="1" dirty="0">
                <a:latin typeface="Gadugi" panose="020B0502040204020203" pitchFamily="34" charset="0"/>
              </a:rPr>
              <a:t> </a:t>
            </a:r>
          </a:p>
        </p:txBody>
      </p:sp>
      <p:sp>
        <p:nvSpPr>
          <p:cNvPr id="227" name="Oval 226"/>
          <p:cNvSpPr/>
          <p:nvPr/>
        </p:nvSpPr>
        <p:spPr>
          <a:xfrm>
            <a:off x="2402262" y="9303836"/>
            <a:ext cx="344716" cy="345008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8" name="Oval 227"/>
          <p:cNvSpPr/>
          <p:nvPr/>
        </p:nvSpPr>
        <p:spPr>
          <a:xfrm>
            <a:off x="7838049" y="6530629"/>
            <a:ext cx="344716" cy="345008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9" name="Oval 228"/>
          <p:cNvSpPr/>
          <p:nvPr/>
        </p:nvSpPr>
        <p:spPr>
          <a:xfrm>
            <a:off x="7772645" y="4606742"/>
            <a:ext cx="344716" cy="345008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0" name="Oval 229"/>
          <p:cNvSpPr/>
          <p:nvPr/>
        </p:nvSpPr>
        <p:spPr>
          <a:xfrm>
            <a:off x="6061090" y="6322579"/>
            <a:ext cx="344716" cy="345008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1" name="Oval 230"/>
          <p:cNvSpPr/>
          <p:nvPr/>
        </p:nvSpPr>
        <p:spPr>
          <a:xfrm>
            <a:off x="8586280" y="9126594"/>
            <a:ext cx="344716" cy="345008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2" name="Oval 231"/>
          <p:cNvSpPr/>
          <p:nvPr/>
        </p:nvSpPr>
        <p:spPr>
          <a:xfrm>
            <a:off x="3926487" y="7956727"/>
            <a:ext cx="344716" cy="345008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9" name="Oval 238"/>
          <p:cNvSpPr/>
          <p:nvPr/>
        </p:nvSpPr>
        <p:spPr>
          <a:xfrm>
            <a:off x="7777830" y="7651222"/>
            <a:ext cx="344716" cy="345008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1" name="Oval 240"/>
          <p:cNvSpPr/>
          <p:nvPr/>
        </p:nvSpPr>
        <p:spPr>
          <a:xfrm>
            <a:off x="8816886" y="9133223"/>
            <a:ext cx="344716" cy="345008"/>
          </a:xfrm>
          <a:prstGeom prst="ellipse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2" name="Oval 241"/>
          <p:cNvSpPr/>
          <p:nvPr/>
        </p:nvSpPr>
        <p:spPr>
          <a:xfrm>
            <a:off x="4673495" y="9478052"/>
            <a:ext cx="344716" cy="345008"/>
          </a:xfrm>
          <a:prstGeom prst="ellipse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3" name="Oval 242"/>
          <p:cNvSpPr/>
          <p:nvPr/>
        </p:nvSpPr>
        <p:spPr>
          <a:xfrm>
            <a:off x="1792194" y="11070641"/>
            <a:ext cx="344716" cy="345008"/>
          </a:xfrm>
          <a:prstGeom prst="ellipse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4" name="Oval 243"/>
          <p:cNvSpPr/>
          <p:nvPr/>
        </p:nvSpPr>
        <p:spPr>
          <a:xfrm>
            <a:off x="4755091" y="4728396"/>
            <a:ext cx="344716" cy="345008"/>
          </a:xfrm>
          <a:prstGeom prst="ellipse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8" name="Oval 247"/>
          <p:cNvSpPr/>
          <p:nvPr/>
        </p:nvSpPr>
        <p:spPr>
          <a:xfrm>
            <a:off x="1783986" y="6285732"/>
            <a:ext cx="344716" cy="345008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9" name="Oval 248"/>
          <p:cNvSpPr/>
          <p:nvPr/>
        </p:nvSpPr>
        <p:spPr>
          <a:xfrm>
            <a:off x="1279461" y="2328529"/>
            <a:ext cx="140061" cy="140180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0" name="Oval 249"/>
          <p:cNvSpPr/>
          <p:nvPr/>
        </p:nvSpPr>
        <p:spPr>
          <a:xfrm>
            <a:off x="1414998" y="2472273"/>
            <a:ext cx="140061" cy="140180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1" name="Oval 250"/>
          <p:cNvSpPr/>
          <p:nvPr/>
        </p:nvSpPr>
        <p:spPr>
          <a:xfrm>
            <a:off x="1548893" y="2606902"/>
            <a:ext cx="140061" cy="140180"/>
          </a:xfrm>
          <a:prstGeom prst="ellipse">
            <a:avLst/>
          </a:prstGeom>
          <a:solidFill>
            <a:srgbClr val="92D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2" name="Oval 251"/>
          <p:cNvSpPr/>
          <p:nvPr/>
        </p:nvSpPr>
        <p:spPr>
          <a:xfrm>
            <a:off x="1676793" y="2748937"/>
            <a:ext cx="140061" cy="140180"/>
          </a:xfrm>
          <a:prstGeom prst="ellipse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3" name="Oval 252"/>
          <p:cNvSpPr/>
          <p:nvPr/>
        </p:nvSpPr>
        <p:spPr>
          <a:xfrm>
            <a:off x="1817772" y="2909930"/>
            <a:ext cx="140061" cy="140180"/>
          </a:xfrm>
          <a:prstGeom prst="ellipse">
            <a:avLst/>
          </a:prstGeom>
          <a:solidFill>
            <a:srgbClr val="7030A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30" name="Straight Connector 329"/>
          <p:cNvCxnSpPr/>
          <p:nvPr/>
        </p:nvCxnSpPr>
        <p:spPr>
          <a:xfrm flipH="1" flipV="1">
            <a:off x="7787697" y="9311778"/>
            <a:ext cx="218975" cy="59451"/>
          </a:xfrm>
          <a:prstGeom prst="line">
            <a:avLst/>
          </a:prstGeom>
          <a:ln w="12700">
            <a:solidFill>
              <a:schemeClr val="tx1"/>
            </a:solidFill>
            <a:headEnd type="none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 descr="https://static.thenounproject.com/png/3212406-200.png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6356" y="11911307"/>
            <a:ext cx="285872" cy="285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static.thenounproject.com/png/196370-200.png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296" y="11338337"/>
            <a:ext cx="572221" cy="572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s://static.thenounproject.com/png/3189075-200.png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6237" y="11604095"/>
            <a:ext cx="530262" cy="53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https://static.thenounproject.com/png/1494152-200.png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520" y="11619355"/>
            <a:ext cx="447499" cy="447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https://static.thenounproject.com/png/2483671-200.png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1555" y="9835734"/>
            <a:ext cx="459090" cy="459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4" descr="https://static.thenounproject.com/png/1471254-200.png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13" y="10403332"/>
            <a:ext cx="469904" cy="469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6" descr="https://static.thenounproject.com/png/2859581-200.png"/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172" y="9992179"/>
            <a:ext cx="403002" cy="40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8" descr="https://static.thenounproject.com/png/2588026-200.png"/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04488" y="9777948"/>
            <a:ext cx="264548" cy="26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0" descr="https://static.thenounproject.com/png/2824670-200.png"/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608" y="9555343"/>
            <a:ext cx="422093" cy="422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2" descr="https://static.thenounproject.com/png/3235288-200.png"/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816" y="9812929"/>
            <a:ext cx="437549" cy="437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4" descr="https://static.thenounproject.com/png/39424-200.png"/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615178">
            <a:off x="4104485" y="9715955"/>
            <a:ext cx="620494" cy="620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6" descr="https://static.thenounproject.com/png/3088931-200.png"/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789" y="9317259"/>
            <a:ext cx="484896" cy="484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8" descr="https://static.thenounproject.com/png/2996607-200.png"/>
          <p:cNvPicPr>
            <a:picLocks noChangeAspect="1" noChangeArrowheads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3519" y="11418926"/>
            <a:ext cx="551715" cy="551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0" descr="https://static.thenounproject.com/png/2970510-200.png"/>
          <p:cNvPicPr>
            <a:picLocks noChangeAspect="1" noChangeArrowheads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71768" y="11039286"/>
            <a:ext cx="438919" cy="438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https://static.thenounproject.com/png/2006392-200.png"/>
          <p:cNvPicPr>
            <a:picLocks noChangeAspect="1" noChangeArrowheads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51" y="11398156"/>
            <a:ext cx="606966" cy="606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https://static.thenounproject.com/png/1710138-200.png"/>
          <p:cNvPicPr>
            <a:picLocks noChangeAspect="1" noChangeArrowheads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9945" y="8582708"/>
            <a:ext cx="501742" cy="50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 descr="https://static.thenounproject.com/png/1245722-200.png"/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761" y="9839179"/>
            <a:ext cx="560126" cy="56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https://static.thenounproject.com/png/3233134-200.png"/>
          <p:cNvPicPr>
            <a:picLocks noChangeAspect="1" noChangeArrowheads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0066" y="8520318"/>
            <a:ext cx="497714" cy="497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 descr="https://static.thenounproject.com/png/1141204-200.png"/>
          <p:cNvPicPr>
            <a:picLocks noChangeAspect="1" noChangeArrowheads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531" y="5829943"/>
            <a:ext cx="449624" cy="449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0" name="Picture 46" descr="https://static.thenounproject.com/png/3120313-84.png"/>
          <p:cNvPicPr>
            <a:picLocks noChangeAspect="1" noChangeArrowheads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07586">
            <a:off x="5423792" y="4373568"/>
            <a:ext cx="579850" cy="57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2" name="Picture 48" descr="https://static.thenounproject.com/png/2988297-200.png"/>
          <p:cNvPicPr>
            <a:picLocks noChangeAspect="1" noChangeArrowheads="1"/>
          </p:cNvPicPr>
          <p:nvPr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334811">
            <a:off x="7808406" y="8086007"/>
            <a:ext cx="606466" cy="60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4" name="Picture 50" descr="https://static.thenounproject.com/png/2653105-200.png"/>
          <p:cNvPicPr>
            <a:picLocks noChangeAspect="1" noChangeArrowheads="1"/>
          </p:cNvPicPr>
          <p:nvPr/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1308" y="7834735"/>
            <a:ext cx="439098" cy="439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6" name="Picture 52" descr="https://static.thenounproject.com/png/76486-200.png"/>
          <p:cNvPicPr>
            <a:picLocks noChangeAspect="1" noChangeArrowheads="1"/>
          </p:cNvPicPr>
          <p:nvPr/>
        </p:nvPicPr>
        <p:blipFill>
          <a:blip r:embed="rId4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9561" y="7768685"/>
            <a:ext cx="446296" cy="446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8" name="Picture 54" descr="https://static.thenounproject.com/png/2380175-200.png"/>
          <p:cNvPicPr>
            <a:picLocks noChangeAspect="1" noChangeArrowheads="1"/>
          </p:cNvPicPr>
          <p:nvPr/>
        </p:nvPicPr>
        <p:blipFill>
          <a:blip r:embed="rId4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248" y="7521258"/>
            <a:ext cx="544583" cy="544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0" name="Picture 56" descr="https://static.thenounproject.com/png/1014600-200.png"/>
          <p:cNvPicPr>
            <a:picLocks noChangeAspect="1" noChangeArrowheads="1"/>
          </p:cNvPicPr>
          <p:nvPr/>
        </p:nvPicPr>
        <p:blipFill>
          <a:blip r:embed="rId4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767" y="7650472"/>
            <a:ext cx="486429" cy="486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2" name="Picture 58" descr="https://static.thenounproject.com/png/1764083-200.png"/>
          <p:cNvPicPr>
            <a:picLocks noChangeAspect="1" noChangeArrowheads="1"/>
          </p:cNvPicPr>
          <p:nvPr/>
        </p:nvPicPr>
        <p:blipFill>
          <a:blip r:embed="rId4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214" y="5487916"/>
            <a:ext cx="714758" cy="714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4" name="Picture 60" descr="https://static.thenounproject.com/png/2268640-200.png"/>
          <p:cNvPicPr>
            <a:picLocks noChangeAspect="1" noChangeArrowheads="1"/>
          </p:cNvPicPr>
          <p:nvPr/>
        </p:nvPicPr>
        <p:blipFill>
          <a:blip r:embed="rId4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3652" y="6297056"/>
            <a:ext cx="492964" cy="492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6" name="Picture 62" descr="https://static.thenounproject.com/png/637460-200.png"/>
          <p:cNvPicPr>
            <a:picLocks noChangeAspect="1" noChangeArrowheads="1"/>
          </p:cNvPicPr>
          <p:nvPr/>
        </p:nvPicPr>
        <p:blipFill>
          <a:blip r:embed="rId4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223" y="4370475"/>
            <a:ext cx="589224" cy="589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8" name="Picture 64" descr="https://static.thenounproject.com/png/3217256-200.png"/>
          <p:cNvPicPr>
            <a:picLocks noChangeAspect="1" noChangeArrowheads="1"/>
          </p:cNvPicPr>
          <p:nvPr/>
        </p:nvPicPr>
        <p:blipFill>
          <a:blip r:embed="rId5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7416" y="8131326"/>
            <a:ext cx="326443" cy="326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0" name="Picture 66" descr="https://static.thenounproject.com/png/332689-200.png"/>
          <p:cNvPicPr>
            <a:picLocks noChangeAspect="1" noChangeArrowheads="1"/>
          </p:cNvPicPr>
          <p:nvPr/>
        </p:nvPicPr>
        <p:blipFill>
          <a:blip r:embed="rId5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149" y="6019550"/>
            <a:ext cx="400334" cy="40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4" name="Picture 70" descr="https://static.thenounproject.com/png/2073576-200.png"/>
          <p:cNvPicPr>
            <a:picLocks noChangeAspect="1" noChangeArrowheads="1"/>
          </p:cNvPicPr>
          <p:nvPr/>
        </p:nvPicPr>
        <p:blipFill>
          <a:blip r:embed="rId5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152" y="4990772"/>
            <a:ext cx="522979" cy="522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6" name="Picture 72" descr="https://static.thenounproject.com/png/482013-200.png"/>
          <p:cNvPicPr>
            <a:picLocks noChangeAspect="1" noChangeArrowheads="1"/>
          </p:cNvPicPr>
          <p:nvPr/>
        </p:nvPicPr>
        <p:blipFill>
          <a:blip r:embed="rId5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3576">
            <a:off x="5641242" y="5755187"/>
            <a:ext cx="683358" cy="683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8" name="Picture 74" descr="https://static.thenounproject.com/png/1909514-200.png"/>
          <p:cNvPicPr>
            <a:picLocks noChangeAspect="1" noChangeArrowheads="1"/>
          </p:cNvPicPr>
          <p:nvPr/>
        </p:nvPicPr>
        <p:blipFill>
          <a:blip r:embed="rId5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9587" y="4558425"/>
            <a:ext cx="416368" cy="41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0" name="Picture 76" descr="https://static.thenounproject.com/png/2369095-200.png"/>
          <p:cNvPicPr>
            <a:picLocks noChangeAspect="1" noChangeArrowheads="1"/>
          </p:cNvPicPr>
          <p:nvPr/>
        </p:nvPicPr>
        <p:blipFill>
          <a:blip r:embed="rId5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8638" y="6181037"/>
            <a:ext cx="602168" cy="60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2" name="Picture 78" descr="https://static.thenounproject.com/png/2757721-200.png"/>
          <p:cNvPicPr>
            <a:picLocks noChangeAspect="1" noChangeArrowheads="1"/>
          </p:cNvPicPr>
          <p:nvPr/>
        </p:nvPicPr>
        <p:blipFill>
          <a:blip r:embed="rId5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2572" y="4823990"/>
            <a:ext cx="318404" cy="318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4" name="Picture 80" descr="https://static.thenounproject.com/png/3159568-200.png"/>
          <p:cNvPicPr>
            <a:picLocks noChangeAspect="1" noChangeArrowheads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3277" y="4637662"/>
            <a:ext cx="587807" cy="587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6" name="Picture 82" descr="https://static.thenounproject.com/png/2987009-200.png"/>
          <p:cNvPicPr>
            <a:picLocks noChangeAspect="1" noChangeArrowheads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2636" y="5813524"/>
            <a:ext cx="754127" cy="754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8" name="Picture 84" descr="https://static.thenounproject.com/png/1648875-200.png"/>
          <p:cNvPicPr>
            <a:picLocks noChangeAspect="1" noChangeArrowheads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1038">
            <a:off x="6240587" y="4054556"/>
            <a:ext cx="582444" cy="582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2" name="Picture 88" descr="https://static.thenounproject.com/png/1766529-200.png"/>
          <p:cNvPicPr>
            <a:picLocks noChangeAspect="1" noChangeArrowheads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41665">
            <a:off x="962115" y="7574388"/>
            <a:ext cx="722180" cy="722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4" name="Picture 90" descr="https://static.thenounproject.com/png/1766518-200.png"/>
          <p:cNvPicPr>
            <a:picLocks noChangeAspect="1" noChangeArrowheads="1"/>
          </p:cNvPicPr>
          <p:nvPr/>
        </p:nvPicPr>
        <p:blipFill>
          <a:blip r:embed="rId6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30857">
            <a:off x="2544332" y="8188257"/>
            <a:ext cx="512988" cy="512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0" name="Picture 96" descr="https://static.thenounproject.com/png/1584279-200.png"/>
          <p:cNvPicPr>
            <a:picLocks noChangeAspect="1" noChangeArrowheads="1"/>
          </p:cNvPicPr>
          <p:nvPr/>
        </p:nvPicPr>
        <p:blipFill>
          <a:blip r:embed="rId6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255" y="3689725"/>
            <a:ext cx="467557" cy="467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4" name="Picture 100" descr="https://static.thenounproject.com/png/3167445-200.png"/>
          <p:cNvPicPr>
            <a:picLocks noChangeAspect="1" noChangeArrowheads="1"/>
          </p:cNvPicPr>
          <p:nvPr/>
        </p:nvPicPr>
        <p:blipFill>
          <a:blip r:embed="rId6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441" y="5568712"/>
            <a:ext cx="524634" cy="524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8" name="Picture 104" descr="https://static.thenounproject.com/png/3219930-200.png"/>
          <p:cNvPicPr>
            <a:picLocks noChangeAspect="1" noChangeArrowheads="1"/>
          </p:cNvPicPr>
          <p:nvPr/>
        </p:nvPicPr>
        <p:blipFill>
          <a:blip r:embed="rId6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216" y="6412349"/>
            <a:ext cx="538955" cy="538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0" name="Picture 106" descr="https://static.thenounproject.com/png/1825026-200.png"/>
          <p:cNvPicPr>
            <a:picLocks noChangeAspect="1" noChangeArrowheads="1"/>
          </p:cNvPicPr>
          <p:nvPr/>
        </p:nvPicPr>
        <p:blipFill>
          <a:blip r:embed="rId6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800" y="4082525"/>
            <a:ext cx="617949" cy="617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https://static.thenounproject.com/png/2412304-200.png"/>
          <p:cNvPicPr>
            <a:picLocks noChangeAspect="1" noChangeArrowheads="1"/>
          </p:cNvPicPr>
          <p:nvPr/>
        </p:nvPicPr>
        <p:blipFill>
          <a:blip r:embed="rId6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461" y="15773329"/>
            <a:ext cx="333601" cy="3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1" name="Oval 330"/>
          <p:cNvSpPr/>
          <p:nvPr/>
        </p:nvSpPr>
        <p:spPr>
          <a:xfrm>
            <a:off x="1482746" y="8228511"/>
            <a:ext cx="344716" cy="345008"/>
          </a:xfrm>
          <a:prstGeom prst="ellipse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4" descr="https://static.thenounproject.com/png/3307072-200.png"/>
          <p:cNvPicPr>
            <a:picLocks noChangeAspect="1" noChangeArrowheads="1"/>
          </p:cNvPicPr>
          <p:nvPr/>
        </p:nvPicPr>
        <p:blipFill>
          <a:blip r:embed="rId6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220" y="15729509"/>
            <a:ext cx="355332" cy="355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2" name="Picture 331">
            <a:extLst>
              <a:ext uri="{FF2B5EF4-FFF2-40B4-BE49-F238E27FC236}">
                <a16:creationId xmlns:a16="http://schemas.microsoft.com/office/drawing/2014/main" id="{CECA7EB9-A0C0-4C49-B19F-B3B1D0AC50CC}"/>
              </a:ext>
            </a:extLst>
          </p:cNvPr>
          <p:cNvPicPr/>
          <p:nvPr/>
        </p:nvPicPr>
        <p:blipFill>
          <a:blip r:embed="rId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792" y="149097"/>
            <a:ext cx="2107325" cy="184478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27A7ED3B-BE02-44D6-922F-8247B00CB392}"/>
              </a:ext>
            </a:extLst>
          </p:cNvPr>
          <p:cNvPicPr>
            <a:picLocks noChangeAspect="1"/>
          </p:cNvPicPr>
          <p:nvPr/>
        </p:nvPicPr>
        <p:blipFill>
          <a:blip r:embed="rId69"/>
          <a:stretch>
            <a:fillRect/>
          </a:stretch>
        </p:blipFill>
        <p:spPr>
          <a:xfrm>
            <a:off x="515241" y="229893"/>
            <a:ext cx="1344562" cy="1108355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A01E4F4B-A3F7-E4FF-38ED-CEBA67E81834}"/>
              </a:ext>
            </a:extLst>
          </p:cNvPr>
          <p:cNvSpPr txBox="1"/>
          <p:nvPr/>
        </p:nvSpPr>
        <p:spPr>
          <a:xfrm rot="21321635">
            <a:off x="3615291" y="4235258"/>
            <a:ext cx="138059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dirty="0">
                <a:latin typeface="Gadugi"/>
                <a:ea typeface="Gadugi"/>
              </a:rPr>
              <a:t>B9: Ecosystems &amp; Material Cycles</a:t>
            </a:r>
            <a:endParaRPr lang="en-GB" sz="1400" b="1" dirty="0">
              <a:latin typeface="Gadugi"/>
              <a:ea typeface="Gadugi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70A60E3-3A30-6AC2-7AF3-9CA4000DB802}"/>
              </a:ext>
            </a:extLst>
          </p:cNvPr>
          <p:cNvSpPr txBox="1"/>
          <p:nvPr/>
        </p:nvSpPr>
        <p:spPr>
          <a:xfrm rot="523499">
            <a:off x="7039887" y="4130449"/>
            <a:ext cx="138059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dirty="0">
                <a:latin typeface="Gadugi"/>
                <a:ea typeface="Gadugi"/>
              </a:rPr>
              <a:t>B8: Exchange &amp; Transport in Animals</a:t>
            </a:r>
            <a:endParaRPr lang="en-GB" sz="1400" b="1" dirty="0">
              <a:latin typeface="Gadugi"/>
              <a:ea typeface="Gadugi"/>
            </a:endParaRPr>
          </a:p>
        </p:txBody>
      </p:sp>
    </p:spTree>
    <p:extLst>
      <p:ext uri="{BB962C8B-B14F-4D97-AF65-F5344CB8AC3E}">
        <p14:creationId xmlns:p14="http://schemas.microsoft.com/office/powerpoint/2010/main" val="2981012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1d5659d-2bad-43fb-8444-2fea4ecfb55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624EB1D7202B468DE4A0B8FA25243A" ma:contentTypeVersion="12" ma:contentTypeDescription="Create a new document." ma:contentTypeScope="" ma:versionID="276c1d3bc7e69ea6e9a2cb1849fc1b40">
  <xsd:schema xmlns:xsd="http://www.w3.org/2001/XMLSchema" xmlns:xs="http://www.w3.org/2001/XMLSchema" xmlns:p="http://schemas.microsoft.com/office/2006/metadata/properties" xmlns:ns2="f1d5659d-2bad-43fb-8444-2fea4ecfb55b" targetNamespace="http://schemas.microsoft.com/office/2006/metadata/properties" ma:root="true" ma:fieldsID="355fe1e36a7b111913048849666d0269" ns2:_="">
    <xsd:import namespace="f1d5659d-2bad-43fb-8444-2fea4ecfb5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d5659d-2bad-43fb-8444-2fea4ecfb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048cd5e-80d7-43cd-959c-e6f0153a1b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1DEAC5C-998B-4B3E-B6A0-B7A12196244E}">
  <ds:schemaRefs>
    <ds:schemaRef ds:uri="http://schemas.microsoft.com/office/2006/metadata/properties"/>
    <ds:schemaRef ds:uri="http://schemas.microsoft.com/office/infopath/2007/PartnerControls"/>
    <ds:schemaRef ds:uri="4bdce326-1a0b-459f-8c6e-f4d557faa23d"/>
    <ds:schemaRef ds:uri="964fa277-8964-46a1-8a9f-775d7a3355c0"/>
  </ds:schemaRefs>
</ds:datastoreItem>
</file>

<file path=customXml/itemProps2.xml><?xml version="1.0" encoding="utf-8"?>
<ds:datastoreItem xmlns:ds="http://schemas.openxmlformats.org/officeDocument/2006/customXml" ds:itemID="{7AFF2712-1363-4614-80CD-74BB65D10B39}"/>
</file>

<file path=customXml/itemProps3.xml><?xml version="1.0" encoding="utf-8"?>
<ds:datastoreItem xmlns:ds="http://schemas.openxmlformats.org/officeDocument/2006/customXml" ds:itemID="{0C1D159E-9C37-4554-917D-9419E5CEB9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2177</TotalTime>
  <Words>374</Words>
  <Application>Microsoft Office PowerPoint</Application>
  <PresentationFormat>Custom</PresentationFormat>
  <Paragraphs>114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Gadugi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charlotte.mcdermont@outlook.com</dc:creator>
  <cp:lastModifiedBy>Stuart Thomas</cp:lastModifiedBy>
  <cp:revision>239</cp:revision>
  <dcterms:created xsi:type="dcterms:W3CDTF">2020-03-08T21:08:16Z</dcterms:created>
  <dcterms:modified xsi:type="dcterms:W3CDTF">2025-06-10T13:05:47Z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0x010100C1624EB1D7202B468DE4A0B8FA25243A</vt:lpwstr>
  </property>
  <property fmtid="{D5CDD505-2E9C-101B-9397-08002B2CF9AE}" pid="3" name="MediaServiceImageTags">
    <vt:lpwstr/>
  </property>
</Properties>
</file>