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Nunito"/>
      <p:regular r:id="rId8"/>
      <p:bold r:id="rId9"/>
      <p:italic r:id="rId10"/>
      <p:boldItalic r:id="rId11"/>
    </p:embeddedFont>
    <p:embeddedFont>
      <p:font typeface="Nunito Black"/>
      <p:bold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NunitoBlack-boldItalic.fntdata"/><Relationship Id="rId8" Type="http://schemas.openxmlformats.org/officeDocument/2006/relationships/font" Target="fonts/Nunito-regular.fntdata"/><Relationship Id="rId3" Type="http://schemas.openxmlformats.org/officeDocument/2006/relationships/presProps" Target="presProps.xml"/><Relationship Id="rId12" Type="http://schemas.openxmlformats.org/officeDocument/2006/relationships/font" Target="fonts/NunitoBlack-bold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customXml" Target="../customXml/item3.xml"/><Relationship Id="rId11" Type="http://schemas.openxmlformats.org/officeDocument/2006/relationships/font" Target="fonts/Nunito-boldItalic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2.xml"/><Relationship Id="rId10" Type="http://schemas.openxmlformats.org/officeDocument/2006/relationships/font" Target="fonts/Nunito-italic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Nunito-bold.fntdata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14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8cf8c7c22_0_33:notes"/>
          <p:cNvSpPr/>
          <p:nvPr>
            <p:ph idx="2" type="sldImg"/>
          </p:nvPr>
        </p:nvSpPr>
        <p:spPr>
          <a:xfrm>
            <a:off x="2217014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8cf8c7c2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eeafcb7d5_0_0:notes"/>
          <p:cNvSpPr/>
          <p:nvPr>
            <p:ph idx="2" type="sldImg"/>
          </p:nvPr>
        </p:nvSpPr>
        <p:spPr>
          <a:xfrm>
            <a:off x="2217014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eeafcb7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8.png"/><Relationship Id="rId13" Type="http://schemas.openxmlformats.org/officeDocument/2006/relationships/image" Target="../media/image10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8.png"/><Relationship Id="rId13" Type="http://schemas.openxmlformats.org/officeDocument/2006/relationships/image" Target="../media/image10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5400000">
            <a:off x="3090775" y="4123525"/>
            <a:ext cx="2625300" cy="4843800"/>
          </a:xfrm>
          <a:prstGeom prst="uturnArrow">
            <a:avLst>
              <a:gd fmla="val 39370" name="adj1"/>
              <a:gd fmla="val 11064" name="adj2"/>
              <a:gd fmla="val 25000" name="adj3"/>
              <a:gd fmla="val 50000" name="adj4"/>
              <a:gd fmla="val 75000" name="adj5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 rot="-5400000">
            <a:off x="2458725" y="5535800"/>
            <a:ext cx="2625300" cy="6102900"/>
          </a:xfrm>
          <a:prstGeom prst="uturnArrow">
            <a:avLst>
              <a:gd fmla="val 39370" name="adj1"/>
              <a:gd fmla="val 11064" name="adj2"/>
              <a:gd fmla="val 25000" name="adj3"/>
              <a:gd fmla="val 50000" name="adj4"/>
              <a:gd fmla="val 66255" name="adj5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 flipH="1" rot="-5400000">
            <a:off x="2034150" y="1788175"/>
            <a:ext cx="2712600" cy="5349600"/>
          </a:xfrm>
          <a:prstGeom prst="uturnArrow">
            <a:avLst>
              <a:gd fmla="val 21212" name="adj1"/>
              <a:gd fmla="val 11065" name="adj2"/>
              <a:gd fmla="val 0" name="adj3"/>
              <a:gd fmla="val 49771" name="adj4"/>
              <a:gd fmla="val 23733" name="adj5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 rot="5400000">
            <a:off x="3663492" y="80717"/>
            <a:ext cx="2619600" cy="4575300"/>
          </a:xfrm>
          <a:prstGeom prst="uturnArrow">
            <a:avLst>
              <a:gd fmla="val 22128" name="adj1"/>
              <a:gd fmla="val 10882" name="adj2"/>
              <a:gd fmla="val 25000" name="adj3"/>
              <a:gd fmla="val 50000" name="adj4"/>
              <a:gd fmla="val 75000" name="adj5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5744517" y="9114058"/>
            <a:ext cx="966900" cy="9669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5751633" y="9168583"/>
            <a:ext cx="966900" cy="9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b="1" sz="480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0" name="Google Shape;60;p13"/>
          <p:cNvCxnSpPr/>
          <p:nvPr/>
        </p:nvCxnSpPr>
        <p:spPr>
          <a:xfrm>
            <a:off x="4605825" y="9553892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61" name="Google Shape;61;p13"/>
          <p:cNvSpPr txBox="1"/>
          <p:nvPr/>
        </p:nvSpPr>
        <p:spPr>
          <a:xfrm>
            <a:off x="4459601" y="9908775"/>
            <a:ext cx="7266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Dance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2" name="Google Shape;62;p13"/>
          <p:cNvCxnSpPr/>
          <p:nvPr/>
        </p:nvCxnSpPr>
        <p:spPr>
          <a:xfrm>
            <a:off x="2540883" y="9553900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63" name="Google Shape;63;p13"/>
          <p:cNvSpPr txBox="1"/>
          <p:nvPr/>
        </p:nvSpPr>
        <p:spPr>
          <a:xfrm>
            <a:off x="2289258" y="9953300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Table Tennis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744024" y="9872675"/>
            <a:ext cx="7266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Netball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5" name="Google Shape;65;p13"/>
          <p:cNvCxnSpPr/>
          <p:nvPr/>
        </p:nvCxnSpPr>
        <p:spPr>
          <a:xfrm flipH="1">
            <a:off x="524698" y="9059161"/>
            <a:ext cx="573000" cy="3252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66" name="Google Shape;66;p13"/>
          <p:cNvSpPr txBox="1"/>
          <p:nvPr/>
        </p:nvSpPr>
        <p:spPr>
          <a:xfrm rot="-7175601">
            <a:off x="-266022" y="8762393"/>
            <a:ext cx="1224078" cy="564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Athletics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" name="Google Shape;67;p13"/>
          <p:cNvSpPr txBox="1"/>
          <p:nvPr/>
        </p:nvSpPr>
        <p:spPr>
          <a:xfrm rot="-5401096">
            <a:off x="-124527" y="8155475"/>
            <a:ext cx="9411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Striking and fielding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1939025" y="6773625"/>
            <a:ext cx="5136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OAA</a:t>
            </a:r>
            <a:endParaRPr sz="110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2466154" y="5100946"/>
            <a:ext cx="966900" cy="9669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2466159" y="5100946"/>
            <a:ext cx="966900" cy="9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b="1" sz="480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1" name="Google Shape;71;p13"/>
          <p:cNvCxnSpPr/>
          <p:nvPr/>
        </p:nvCxnSpPr>
        <p:spPr>
          <a:xfrm rot="10800000">
            <a:off x="6996644" y="973352"/>
            <a:ext cx="0" cy="807875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72" name="Google Shape;72;p13"/>
          <p:cNvSpPr txBox="1"/>
          <p:nvPr/>
        </p:nvSpPr>
        <p:spPr>
          <a:xfrm rot="2578998">
            <a:off x="6544320" y="661459"/>
            <a:ext cx="1223699" cy="513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Health </a:t>
            </a: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related</a:t>
            </a: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 fitness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2574925" y="864500"/>
            <a:ext cx="2115900" cy="92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/>
          <p:nvPr/>
        </p:nvSpPr>
        <p:spPr>
          <a:xfrm rot="-5400000">
            <a:off x="3914800" y="955675"/>
            <a:ext cx="895500" cy="7746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-1525" y="-9150"/>
            <a:ext cx="3707700" cy="20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Our KS3 Learning Journey</a:t>
            </a:r>
            <a:endParaRPr b="1" sz="3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FF9900"/>
                </a:solidFill>
                <a:latin typeface="Nunito Black"/>
                <a:ea typeface="Nunito Black"/>
                <a:cs typeface="Nunito Black"/>
                <a:sym typeface="Nunito Black"/>
              </a:rPr>
              <a:t>Core PE</a:t>
            </a:r>
            <a:endParaRPr sz="4000">
              <a:solidFill>
                <a:srgbClr val="FF9900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cxnSp>
        <p:nvCxnSpPr>
          <p:cNvPr id="76" name="Google Shape;76;p13"/>
          <p:cNvCxnSpPr/>
          <p:nvPr/>
        </p:nvCxnSpPr>
        <p:spPr>
          <a:xfrm flipH="1">
            <a:off x="2058869" y="5540258"/>
            <a:ext cx="11400" cy="5490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77" name="Google Shape;77;p13"/>
          <p:cNvCxnSpPr/>
          <p:nvPr/>
        </p:nvCxnSpPr>
        <p:spPr>
          <a:xfrm flipH="1">
            <a:off x="636204" y="5096881"/>
            <a:ext cx="428100" cy="3684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78" name="Google Shape;78;p13"/>
          <p:cNvSpPr txBox="1"/>
          <p:nvPr/>
        </p:nvSpPr>
        <p:spPr>
          <a:xfrm rot="-5400843">
            <a:off x="-265666" y="4249728"/>
            <a:ext cx="12234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Volleyball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6727325" y="9318846"/>
            <a:ext cx="857700" cy="58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13"/>
          <p:cNvGrpSpPr/>
          <p:nvPr/>
        </p:nvGrpSpPr>
        <p:grpSpPr>
          <a:xfrm>
            <a:off x="6808175" y="8249053"/>
            <a:ext cx="774602" cy="2651571"/>
            <a:chOff x="6808175" y="8538003"/>
            <a:chExt cx="774602" cy="2651571"/>
          </a:xfrm>
        </p:grpSpPr>
        <p:pic>
          <p:nvPicPr>
            <p:cNvPr id="81" name="Google Shape;81;p13"/>
            <p:cNvPicPr preferRelativeResize="0"/>
            <p:nvPr/>
          </p:nvPicPr>
          <p:blipFill rotWithShape="1">
            <a:blip r:embed="rId3">
              <a:alphaModFix/>
            </a:blip>
            <a:srcRect b="0" l="58684" r="0" t="0"/>
            <a:stretch/>
          </p:blipFill>
          <p:spPr>
            <a:xfrm>
              <a:off x="6808175" y="8538003"/>
              <a:ext cx="774602" cy="2651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416537">
              <a:off x="7191829" y="9582948"/>
              <a:ext cx="129537" cy="10979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3" name="Google Shape;83;p13"/>
          <p:cNvCxnSpPr/>
          <p:nvPr/>
        </p:nvCxnSpPr>
        <p:spPr>
          <a:xfrm rot="10800000">
            <a:off x="392750" y="4628100"/>
            <a:ext cx="655500" cy="531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84" name="Google Shape;84;p13"/>
          <p:cNvSpPr txBox="1"/>
          <p:nvPr/>
        </p:nvSpPr>
        <p:spPr>
          <a:xfrm>
            <a:off x="368988" y="2437848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Rugby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5" name="Google Shape;85;p13"/>
          <p:cNvCxnSpPr/>
          <p:nvPr/>
        </p:nvCxnSpPr>
        <p:spPr>
          <a:xfrm rot="10800000">
            <a:off x="508350" y="8566325"/>
            <a:ext cx="605700" cy="45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86" name="Google Shape;86;p13"/>
          <p:cNvCxnSpPr/>
          <p:nvPr/>
        </p:nvCxnSpPr>
        <p:spPr>
          <a:xfrm rot="10800000">
            <a:off x="1993525" y="7026313"/>
            <a:ext cx="0" cy="5715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87" name="Google Shape;87;p13"/>
          <p:cNvSpPr txBox="1"/>
          <p:nvPr/>
        </p:nvSpPr>
        <p:spPr>
          <a:xfrm>
            <a:off x="3599188" y="80825"/>
            <a:ext cx="12237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Striking and fielding</a:t>
            </a:r>
            <a:endParaRPr sz="110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8" name="Google Shape;88;p13"/>
          <p:cNvCxnSpPr/>
          <p:nvPr/>
        </p:nvCxnSpPr>
        <p:spPr>
          <a:xfrm rot="10800000">
            <a:off x="5991383" y="514025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89" name="Google Shape;89;p13"/>
          <p:cNvSpPr txBox="1"/>
          <p:nvPr/>
        </p:nvSpPr>
        <p:spPr>
          <a:xfrm>
            <a:off x="5626175" y="10080950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 u="sng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Control</a:t>
            </a:r>
            <a:endParaRPr b="1" sz="1700" u="sng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4932873" y="9843200"/>
            <a:ext cx="10371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Baseline testing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513350" y="9908775"/>
            <a:ext cx="9669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Gymnastics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1773333" y="9553900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93" name="Google Shape;93;p13"/>
          <p:cNvSpPr txBox="1"/>
          <p:nvPr/>
        </p:nvSpPr>
        <p:spPr>
          <a:xfrm>
            <a:off x="1761737" y="9876675"/>
            <a:ext cx="605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Rugby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627675" y="7821288"/>
            <a:ext cx="55515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In Year 7 I can: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-Explain the main teaching points of the skills, techniques and tactics.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-Evaluate performance and give recommendations to improve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-Apply the rules, tactics or strategies in a game successfully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-Lead a warm up independently, across a range of sports.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-Demonstrate a positive attitude towards others and communicate effectively.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-Demonstrate a consistent level of control in my sporting skills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-Select and apply the correct skill with control to perform successfully.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-Demonstrate good levels of fitness to perform effectively. 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5" name="Google Shape;95;p13"/>
          <p:cNvCxnSpPr/>
          <p:nvPr/>
        </p:nvCxnSpPr>
        <p:spPr>
          <a:xfrm>
            <a:off x="5249025" y="9553892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96" name="Google Shape;96;p13"/>
          <p:cNvCxnSpPr/>
          <p:nvPr/>
        </p:nvCxnSpPr>
        <p:spPr>
          <a:xfrm>
            <a:off x="3611133" y="9553900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97" name="Google Shape;97;p13"/>
          <p:cNvCxnSpPr/>
          <p:nvPr/>
        </p:nvCxnSpPr>
        <p:spPr>
          <a:xfrm flipH="1">
            <a:off x="927550" y="9396675"/>
            <a:ext cx="417600" cy="5121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98" name="Google Shape;98;p13"/>
          <p:cNvSpPr/>
          <p:nvPr/>
        </p:nvSpPr>
        <p:spPr>
          <a:xfrm>
            <a:off x="971242" y="6932321"/>
            <a:ext cx="966900" cy="9669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980083" y="6932321"/>
            <a:ext cx="966900" cy="9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b="1" sz="480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113950" y="6623925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 u="sng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Precision</a:t>
            </a:r>
            <a:endParaRPr b="1" sz="1700" u="sng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1" name="Google Shape;101;p13"/>
          <p:cNvCxnSpPr/>
          <p:nvPr/>
        </p:nvCxnSpPr>
        <p:spPr>
          <a:xfrm rot="10800000">
            <a:off x="2600650" y="7026313"/>
            <a:ext cx="0" cy="5715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02" name="Google Shape;102;p13"/>
          <p:cNvSpPr txBox="1"/>
          <p:nvPr/>
        </p:nvSpPr>
        <p:spPr>
          <a:xfrm>
            <a:off x="2598250" y="6753113"/>
            <a:ext cx="6057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Dance</a:t>
            </a:r>
            <a:endParaRPr sz="110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339450" y="7026313"/>
            <a:ext cx="0" cy="5715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3342013" y="6753113"/>
            <a:ext cx="7266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Netball</a:t>
            </a:r>
            <a:endParaRPr sz="110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5" name="Google Shape;105;p13"/>
          <p:cNvCxnSpPr/>
          <p:nvPr/>
        </p:nvCxnSpPr>
        <p:spPr>
          <a:xfrm rot="10800000">
            <a:off x="4158600" y="7026313"/>
            <a:ext cx="0" cy="5715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06" name="Google Shape;106;p13"/>
          <p:cNvSpPr txBox="1"/>
          <p:nvPr/>
        </p:nvSpPr>
        <p:spPr>
          <a:xfrm>
            <a:off x="4152138" y="6679463"/>
            <a:ext cx="7266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Health related fitness</a:t>
            </a:r>
            <a:endParaRPr sz="110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7" name="Google Shape;107;p13"/>
          <p:cNvCxnSpPr/>
          <p:nvPr/>
        </p:nvCxnSpPr>
        <p:spPr>
          <a:xfrm rot="10800000">
            <a:off x="4999725" y="7026313"/>
            <a:ext cx="0" cy="5715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08" name="Google Shape;108;p13"/>
          <p:cNvSpPr txBox="1"/>
          <p:nvPr/>
        </p:nvSpPr>
        <p:spPr>
          <a:xfrm>
            <a:off x="4989538" y="6774513"/>
            <a:ext cx="7266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Rugby</a:t>
            </a:r>
            <a:endParaRPr sz="110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9" name="Google Shape;109;p13"/>
          <p:cNvCxnSpPr/>
          <p:nvPr/>
        </p:nvCxnSpPr>
        <p:spPr>
          <a:xfrm rot="10800000">
            <a:off x="5811975" y="6824775"/>
            <a:ext cx="303300" cy="4212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10" name="Google Shape;110;p13"/>
          <p:cNvSpPr txBox="1"/>
          <p:nvPr/>
        </p:nvSpPr>
        <p:spPr>
          <a:xfrm>
            <a:off x="5510413" y="6534625"/>
            <a:ext cx="7266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Football</a:t>
            </a:r>
            <a:endParaRPr sz="110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1" name="Google Shape;111;p13"/>
          <p:cNvCxnSpPr/>
          <p:nvPr/>
        </p:nvCxnSpPr>
        <p:spPr>
          <a:xfrm flipH="1">
            <a:off x="5734125" y="6052175"/>
            <a:ext cx="514500" cy="153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12" name="Google Shape;112;p13"/>
          <p:cNvSpPr txBox="1"/>
          <p:nvPr/>
        </p:nvSpPr>
        <p:spPr>
          <a:xfrm>
            <a:off x="4989553" y="6140375"/>
            <a:ext cx="8577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Basketball</a:t>
            </a:r>
            <a:endParaRPr sz="110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3" name="Google Shape;113;p13"/>
          <p:cNvCxnSpPr/>
          <p:nvPr/>
        </p:nvCxnSpPr>
        <p:spPr>
          <a:xfrm flipH="1">
            <a:off x="4971650" y="5575925"/>
            <a:ext cx="3300" cy="498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14" name="Google Shape;114;p13"/>
          <p:cNvSpPr txBox="1"/>
          <p:nvPr/>
        </p:nvSpPr>
        <p:spPr>
          <a:xfrm>
            <a:off x="4292751" y="5966913"/>
            <a:ext cx="8151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Athletics</a:t>
            </a:r>
            <a:endParaRPr sz="110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5" name="Google Shape;115;p13"/>
          <p:cNvCxnSpPr/>
          <p:nvPr/>
        </p:nvCxnSpPr>
        <p:spPr>
          <a:xfrm flipH="1">
            <a:off x="4143500" y="5600525"/>
            <a:ext cx="3300" cy="498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16" name="Google Shape;116;p13"/>
          <p:cNvSpPr txBox="1"/>
          <p:nvPr/>
        </p:nvSpPr>
        <p:spPr>
          <a:xfrm>
            <a:off x="3406039" y="5883525"/>
            <a:ext cx="9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Striking and fielding</a:t>
            </a:r>
            <a:endParaRPr sz="110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1586800" y="3592563"/>
            <a:ext cx="55515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In Year 8 I can: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-Explain the main teaching points of the skills, techniques and tactics.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-Evaluate performance and justify recommendations to improve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-Apply the rules, tactics or strategies in order to perform successfully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-Lead a skills practice independently, across a range of sports.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-Demonstrate high levels of resilience in PE and School Sport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-Demonstrate a positive attitude towards others and communicate effectively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-Demonstrate a level of precision in a wide range of skills and sports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-Select and apply the correct skill with precision to perform successfully.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-Demonstrate high levels of fitness to perform effectively.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2289250" y="5999950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 u="sng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Fluency</a:t>
            </a:r>
            <a:endParaRPr b="1" sz="1700" u="sng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" name="Google Shape;119;p13"/>
          <p:cNvSpPr txBox="1"/>
          <p:nvPr/>
        </p:nvSpPr>
        <p:spPr>
          <a:xfrm>
            <a:off x="1323725" y="6000946"/>
            <a:ext cx="10572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Trampolining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>
            <a:off x="782688" y="5881998"/>
            <a:ext cx="10572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Football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181300" y="5335778"/>
            <a:ext cx="1057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Netball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 rot="-4563366">
            <a:off x="-82869" y="3776160"/>
            <a:ext cx="857777" cy="3632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Basketball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13"/>
          <p:cNvSpPr txBox="1"/>
          <p:nvPr/>
        </p:nvSpPr>
        <p:spPr>
          <a:xfrm>
            <a:off x="49432" y="3018068"/>
            <a:ext cx="10572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Table Tennis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4" name="Google Shape;124;p13"/>
          <p:cNvCxnSpPr/>
          <p:nvPr/>
        </p:nvCxnSpPr>
        <p:spPr>
          <a:xfrm flipH="1">
            <a:off x="1097692" y="5398306"/>
            <a:ext cx="378300" cy="5988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25" name="Google Shape;125;p13"/>
          <p:cNvCxnSpPr/>
          <p:nvPr/>
        </p:nvCxnSpPr>
        <p:spPr>
          <a:xfrm rot="10800000">
            <a:off x="456100" y="4009025"/>
            <a:ext cx="507600" cy="2034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26" name="Google Shape;126;p13"/>
          <p:cNvCxnSpPr/>
          <p:nvPr/>
        </p:nvCxnSpPr>
        <p:spPr>
          <a:xfrm rot="10800000">
            <a:off x="727050" y="3389950"/>
            <a:ext cx="507600" cy="2034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27" name="Google Shape;127;p13"/>
          <p:cNvCxnSpPr/>
          <p:nvPr/>
        </p:nvCxnSpPr>
        <p:spPr>
          <a:xfrm rot="10800000">
            <a:off x="857700" y="2744400"/>
            <a:ext cx="850800" cy="5277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28" name="Google Shape;128;p13"/>
          <p:cNvCxnSpPr/>
          <p:nvPr/>
        </p:nvCxnSpPr>
        <p:spPr>
          <a:xfrm rot="10800000">
            <a:off x="4822908" y="514025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29" name="Google Shape;129;p13"/>
          <p:cNvSpPr txBox="1"/>
          <p:nvPr/>
        </p:nvSpPr>
        <p:spPr>
          <a:xfrm>
            <a:off x="4806538" y="195125"/>
            <a:ext cx="12237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Athletics</a:t>
            </a:r>
            <a:endParaRPr sz="110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1509450" y="1494050"/>
            <a:ext cx="55515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In Year 9 I can: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-Explain the main teaching points of the skills, techniques and tactics.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-Analyse and evaluate performance and justify recommendations to improve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-Apply the rules, tactics or strategies with creativity  in order to perform successfully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-Lead and design an activity independently, across a range of sports.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-Demonstrate high levels of motivation and commitment  in PE and School Sport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-Demonstrate a positive attitude towards others and communicate effectively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-Demonstrate a level of fluency in a wide range of skills and sports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-Select and apply the correct skill with fluency to perform successfully.</a:t>
            </a:r>
            <a:endParaRPr sz="10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-Demonstrate high levels of fitness to perform very effectively.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1" name="Google Shape;131;p13"/>
          <p:cNvPicPr preferRelativeResize="0"/>
          <p:nvPr/>
        </p:nvPicPr>
        <p:blipFill rotWithShape="1">
          <a:blip r:embed="rId5">
            <a:alphaModFix/>
          </a:blip>
          <a:srcRect b="13651" l="0" r="0" t="0"/>
          <a:stretch/>
        </p:blipFill>
        <p:spPr>
          <a:xfrm>
            <a:off x="6237025" y="7660638"/>
            <a:ext cx="1037101" cy="89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 rotWithShape="1">
          <a:blip r:embed="rId6">
            <a:alphaModFix/>
          </a:blip>
          <a:srcRect b="12564" l="0" r="0" t="0"/>
          <a:stretch/>
        </p:blipFill>
        <p:spPr>
          <a:xfrm>
            <a:off x="-54675" y="9872675"/>
            <a:ext cx="924000" cy="8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 rotWithShape="1">
          <a:blip r:embed="rId7">
            <a:alphaModFix/>
          </a:blip>
          <a:srcRect b="12564" l="0" r="0" t="0"/>
          <a:stretch/>
        </p:blipFill>
        <p:spPr>
          <a:xfrm>
            <a:off x="6589100" y="5333742"/>
            <a:ext cx="815099" cy="71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/>
          <p:cNvPicPr preferRelativeResize="0"/>
          <p:nvPr/>
        </p:nvPicPr>
        <p:blipFill rotWithShape="1">
          <a:blip r:embed="rId8">
            <a:alphaModFix/>
          </a:blip>
          <a:srcRect b="16909" l="0" r="0" t="0"/>
          <a:stretch/>
        </p:blipFill>
        <p:spPr>
          <a:xfrm>
            <a:off x="6660000" y="6791400"/>
            <a:ext cx="857699" cy="7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/>
          <p:cNvPicPr preferRelativeResize="0"/>
          <p:nvPr/>
        </p:nvPicPr>
        <p:blipFill rotWithShape="1">
          <a:blip r:embed="rId9">
            <a:alphaModFix/>
          </a:blip>
          <a:srcRect b="23336" l="0" r="0" t="0"/>
          <a:stretch/>
        </p:blipFill>
        <p:spPr>
          <a:xfrm>
            <a:off x="-43700" y="7019122"/>
            <a:ext cx="1095901" cy="84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/>
          <p:cNvPicPr preferRelativeResize="0"/>
          <p:nvPr/>
        </p:nvPicPr>
        <p:blipFill rotWithShape="1">
          <a:blip r:embed="rId10">
            <a:alphaModFix/>
          </a:blip>
          <a:srcRect b="22462" l="0" r="0" t="0"/>
          <a:stretch/>
        </p:blipFill>
        <p:spPr>
          <a:xfrm>
            <a:off x="1969625" y="3676702"/>
            <a:ext cx="1037101" cy="80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/>
          <p:cNvPicPr preferRelativeResize="0"/>
          <p:nvPr/>
        </p:nvPicPr>
        <p:blipFill rotWithShape="1">
          <a:blip r:embed="rId11">
            <a:alphaModFix/>
          </a:blip>
          <a:srcRect b="19916" l="0" r="0" t="0"/>
          <a:stretch/>
        </p:blipFill>
        <p:spPr>
          <a:xfrm>
            <a:off x="1390325" y="4381970"/>
            <a:ext cx="924000" cy="7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3"/>
          <p:cNvPicPr preferRelativeResize="0"/>
          <p:nvPr/>
        </p:nvPicPr>
        <p:blipFill rotWithShape="1">
          <a:blip r:embed="rId12">
            <a:alphaModFix/>
          </a:blip>
          <a:srcRect b="19891" l="0" r="0" t="0"/>
          <a:stretch/>
        </p:blipFill>
        <p:spPr>
          <a:xfrm>
            <a:off x="559375" y="1649319"/>
            <a:ext cx="966900" cy="77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3"/>
          <p:cNvPicPr preferRelativeResize="0"/>
          <p:nvPr/>
        </p:nvPicPr>
        <p:blipFill rotWithShape="1">
          <a:blip r:embed="rId13">
            <a:alphaModFix/>
          </a:blip>
          <a:srcRect b="19813" l="0" r="0" t="0"/>
          <a:stretch/>
        </p:blipFill>
        <p:spPr>
          <a:xfrm>
            <a:off x="-39350" y="5971446"/>
            <a:ext cx="966900" cy="775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/>
          <p:nvPr/>
        </p:nvSpPr>
        <p:spPr>
          <a:xfrm rot="5400000">
            <a:off x="3090775" y="4123525"/>
            <a:ext cx="2625300" cy="4843800"/>
          </a:xfrm>
          <a:prstGeom prst="uturnArrow">
            <a:avLst>
              <a:gd fmla="val 39370" name="adj1"/>
              <a:gd fmla="val 11064" name="adj2"/>
              <a:gd fmla="val 25000" name="adj3"/>
              <a:gd fmla="val 50000" name="adj4"/>
              <a:gd fmla="val 75000" name="adj5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4"/>
          <p:cNvSpPr/>
          <p:nvPr/>
        </p:nvSpPr>
        <p:spPr>
          <a:xfrm rot="-5400000">
            <a:off x="2458725" y="5535800"/>
            <a:ext cx="2625300" cy="6102900"/>
          </a:xfrm>
          <a:prstGeom prst="uturnArrow">
            <a:avLst>
              <a:gd fmla="val 39370" name="adj1"/>
              <a:gd fmla="val 11064" name="adj2"/>
              <a:gd fmla="val 25000" name="adj3"/>
              <a:gd fmla="val 50000" name="adj4"/>
              <a:gd fmla="val 66255" name="adj5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4"/>
          <p:cNvSpPr/>
          <p:nvPr/>
        </p:nvSpPr>
        <p:spPr>
          <a:xfrm flipH="1" rot="-5400000">
            <a:off x="2034150" y="1788175"/>
            <a:ext cx="2712600" cy="5349600"/>
          </a:xfrm>
          <a:prstGeom prst="uturnArrow">
            <a:avLst>
              <a:gd fmla="val 21212" name="adj1"/>
              <a:gd fmla="val 11065" name="adj2"/>
              <a:gd fmla="val 0" name="adj3"/>
              <a:gd fmla="val 49771" name="adj4"/>
              <a:gd fmla="val 23733" name="adj5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4"/>
          <p:cNvSpPr/>
          <p:nvPr/>
        </p:nvSpPr>
        <p:spPr>
          <a:xfrm rot="5400000">
            <a:off x="3663492" y="80717"/>
            <a:ext cx="2619600" cy="4575300"/>
          </a:xfrm>
          <a:prstGeom prst="uturnArrow">
            <a:avLst>
              <a:gd fmla="val 22128" name="adj1"/>
              <a:gd fmla="val 10882" name="adj2"/>
              <a:gd fmla="val 25000" name="adj3"/>
              <a:gd fmla="val 50000" name="adj4"/>
              <a:gd fmla="val 75000" name="adj5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4"/>
          <p:cNvSpPr/>
          <p:nvPr/>
        </p:nvSpPr>
        <p:spPr>
          <a:xfrm>
            <a:off x="5744517" y="9114058"/>
            <a:ext cx="966900" cy="9669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4"/>
          <p:cNvSpPr txBox="1"/>
          <p:nvPr/>
        </p:nvSpPr>
        <p:spPr>
          <a:xfrm>
            <a:off x="5751633" y="9168583"/>
            <a:ext cx="966900" cy="9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b="1" sz="480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0" name="Google Shape;150;p14"/>
          <p:cNvSpPr txBox="1"/>
          <p:nvPr/>
        </p:nvSpPr>
        <p:spPr>
          <a:xfrm>
            <a:off x="4065983" y="9872675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Trampolining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1" name="Google Shape;151;p14"/>
          <p:cNvSpPr txBox="1"/>
          <p:nvPr/>
        </p:nvSpPr>
        <p:spPr>
          <a:xfrm>
            <a:off x="1639674" y="8817100"/>
            <a:ext cx="7266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Netball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52" name="Google Shape;152;p14"/>
          <p:cNvCxnSpPr/>
          <p:nvPr/>
        </p:nvCxnSpPr>
        <p:spPr>
          <a:xfrm rot="10800000">
            <a:off x="228925" y="8681075"/>
            <a:ext cx="742800" cy="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53" name="Google Shape;153;p14"/>
          <p:cNvSpPr txBox="1"/>
          <p:nvPr/>
        </p:nvSpPr>
        <p:spPr>
          <a:xfrm rot="-5401277">
            <a:off x="40446" y="7979274"/>
            <a:ext cx="8073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Athletics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4" name="Google Shape;154;p14"/>
          <p:cNvSpPr txBox="1"/>
          <p:nvPr/>
        </p:nvSpPr>
        <p:spPr>
          <a:xfrm rot="-1096">
            <a:off x="959123" y="6712838"/>
            <a:ext cx="9411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Striking and fielding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5" name="Google Shape;155;p14"/>
          <p:cNvSpPr/>
          <p:nvPr/>
        </p:nvSpPr>
        <p:spPr>
          <a:xfrm>
            <a:off x="5480129" y="5214246"/>
            <a:ext cx="966900" cy="9669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4"/>
          <p:cNvSpPr txBox="1"/>
          <p:nvPr/>
        </p:nvSpPr>
        <p:spPr>
          <a:xfrm>
            <a:off x="5415625" y="5185950"/>
            <a:ext cx="1095900" cy="9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Sports Leadership</a:t>
            </a:r>
            <a:endParaRPr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Pathway</a:t>
            </a:r>
            <a:endParaRPr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57" name="Google Shape;157;p14"/>
          <p:cNvCxnSpPr/>
          <p:nvPr/>
        </p:nvCxnSpPr>
        <p:spPr>
          <a:xfrm rot="10800000">
            <a:off x="6996644" y="973352"/>
            <a:ext cx="0" cy="807875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58" name="Google Shape;158;p14"/>
          <p:cNvSpPr txBox="1"/>
          <p:nvPr/>
        </p:nvSpPr>
        <p:spPr>
          <a:xfrm>
            <a:off x="6384795" y="351511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Participation: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Fitness / Trampolining / Table Tennis / Badminton</a:t>
            </a:r>
            <a:endParaRPr sz="10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9" name="Google Shape;159;p14"/>
          <p:cNvSpPr/>
          <p:nvPr/>
        </p:nvSpPr>
        <p:spPr>
          <a:xfrm>
            <a:off x="2574925" y="864500"/>
            <a:ext cx="2115900" cy="92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4"/>
          <p:cNvSpPr/>
          <p:nvPr/>
        </p:nvSpPr>
        <p:spPr>
          <a:xfrm rot="-5400000">
            <a:off x="3914800" y="955675"/>
            <a:ext cx="895500" cy="7746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4"/>
          <p:cNvSpPr txBox="1"/>
          <p:nvPr/>
        </p:nvSpPr>
        <p:spPr>
          <a:xfrm>
            <a:off x="-1525" y="-9150"/>
            <a:ext cx="3707700" cy="20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Our KS4 Learning Journey</a:t>
            </a:r>
            <a:endParaRPr b="1" sz="3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FF9900"/>
                </a:solidFill>
                <a:latin typeface="Nunito Black"/>
                <a:ea typeface="Nunito Black"/>
                <a:cs typeface="Nunito Black"/>
                <a:sym typeface="Nunito Black"/>
              </a:rPr>
              <a:t>Core PE</a:t>
            </a:r>
            <a:endParaRPr sz="4000">
              <a:solidFill>
                <a:srgbClr val="FF9900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cxnSp>
        <p:nvCxnSpPr>
          <p:cNvPr id="162" name="Google Shape;162;p14"/>
          <p:cNvCxnSpPr/>
          <p:nvPr/>
        </p:nvCxnSpPr>
        <p:spPr>
          <a:xfrm flipH="1">
            <a:off x="257425" y="4380525"/>
            <a:ext cx="714300" cy="96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63" name="Google Shape;163;p14"/>
          <p:cNvSpPr/>
          <p:nvPr/>
        </p:nvSpPr>
        <p:spPr>
          <a:xfrm>
            <a:off x="6727325" y="9318846"/>
            <a:ext cx="857700" cy="58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14"/>
          <p:cNvGrpSpPr/>
          <p:nvPr/>
        </p:nvGrpSpPr>
        <p:grpSpPr>
          <a:xfrm>
            <a:off x="6808175" y="8249053"/>
            <a:ext cx="774602" cy="2651571"/>
            <a:chOff x="6808175" y="8538003"/>
            <a:chExt cx="774602" cy="2651571"/>
          </a:xfrm>
        </p:grpSpPr>
        <p:pic>
          <p:nvPicPr>
            <p:cNvPr id="165" name="Google Shape;165;p14"/>
            <p:cNvPicPr preferRelativeResize="0"/>
            <p:nvPr/>
          </p:nvPicPr>
          <p:blipFill rotWithShape="1">
            <a:blip r:embed="rId3">
              <a:alphaModFix/>
            </a:blip>
            <a:srcRect b="0" l="58684" r="0" t="0"/>
            <a:stretch/>
          </p:blipFill>
          <p:spPr>
            <a:xfrm>
              <a:off x="6808175" y="8538003"/>
              <a:ext cx="774602" cy="2651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416537">
              <a:off x="7191829" y="9582948"/>
              <a:ext cx="129537" cy="1097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7" name="Google Shape;167;p14"/>
          <p:cNvSpPr txBox="1"/>
          <p:nvPr/>
        </p:nvSpPr>
        <p:spPr>
          <a:xfrm>
            <a:off x="2685653" y="2500775"/>
            <a:ext cx="14622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Boys performance: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Handball / Football / Basketball / Fitness</a:t>
            </a:r>
            <a:endParaRPr sz="10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68" name="Google Shape;168;p14"/>
          <p:cNvCxnSpPr/>
          <p:nvPr/>
        </p:nvCxnSpPr>
        <p:spPr>
          <a:xfrm flipH="1" rot="10800000">
            <a:off x="1868973" y="6909513"/>
            <a:ext cx="7500" cy="6087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69" name="Google Shape;169;p14"/>
          <p:cNvSpPr txBox="1"/>
          <p:nvPr/>
        </p:nvSpPr>
        <p:spPr>
          <a:xfrm>
            <a:off x="3413812" y="1650888"/>
            <a:ext cx="14199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Physical Challenge: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Resistance / Rowing / Strength &amp; Conditioning / Interval &amp; Fartlek</a:t>
            </a:r>
            <a:endParaRPr sz="10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70" name="Google Shape;170;p14"/>
          <p:cNvCxnSpPr/>
          <p:nvPr/>
        </p:nvCxnSpPr>
        <p:spPr>
          <a:xfrm rot="10800000">
            <a:off x="5991383" y="514025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71" name="Google Shape;171;p14"/>
          <p:cNvCxnSpPr/>
          <p:nvPr/>
        </p:nvCxnSpPr>
        <p:spPr>
          <a:xfrm flipH="1" rot="10800000">
            <a:off x="4209250" y="8882675"/>
            <a:ext cx="3600" cy="7320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72" name="Google Shape;172;p14"/>
          <p:cNvSpPr txBox="1"/>
          <p:nvPr/>
        </p:nvSpPr>
        <p:spPr>
          <a:xfrm>
            <a:off x="2380921" y="9825050"/>
            <a:ext cx="8151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Health related fitness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73" name="Google Shape;173;p14"/>
          <p:cNvCxnSpPr/>
          <p:nvPr/>
        </p:nvCxnSpPr>
        <p:spPr>
          <a:xfrm>
            <a:off x="5249025" y="9553892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74" name="Google Shape;174;p14"/>
          <p:cNvCxnSpPr/>
          <p:nvPr/>
        </p:nvCxnSpPr>
        <p:spPr>
          <a:xfrm>
            <a:off x="3194458" y="9553900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75" name="Google Shape;175;p14"/>
          <p:cNvCxnSpPr/>
          <p:nvPr/>
        </p:nvCxnSpPr>
        <p:spPr>
          <a:xfrm flipH="1" rot="10800000">
            <a:off x="2247400" y="8939675"/>
            <a:ext cx="6000" cy="6180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76" name="Google Shape;176;p14"/>
          <p:cNvCxnSpPr/>
          <p:nvPr/>
        </p:nvCxnSpPr>
        <p:spPr>
          <a:xfrm flipH="1">
            <a:off x="4781663" y="5555325"/>
            <a:ext cx="1200" cy="7080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77" name="Google Shape;177;p14"/>
          <p:cNvSpPr txBox="1"/>
          <p:nvPr/>
        </p:nvSpPr>
        <p:spPr>
          <a:xfrm>
            <a:off x="3884887" y="5727675"/>
            <a:ext cx="10371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Leadership skills and behaviours</a:t>
            </a:r>
            <a:endParaRPr sz="110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78" name="Google Shape;178;p14"/>
          <p:cNvCxnSpPr/>
          <p:nvPr/>
        </p:nvCxnSpPr>
        <p:spPr>
          <a:xfrm flipH="1" rot="10800000">
            <a:off x="3629413" y="4901325"/>
            <a:ext cx="9300" cy="6141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79" name="Google Shape;179;p14"/>
          <p:cNvSpPr txBox="1"/>
          <p:nvPr/>
        </p:nvSpPr>
        <p:spPr>
          <a:xfrm>
            <a:off x="2556300" y="4243400"/>
            <a:ext cx="12237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Using leadership skills and behaviours in other environments </a:t>
            </a:r>
            <a:endParaRPr sz="110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0" name="Google Shape;180;p14"/>
          <p:cNvSpPr txBox="1"/>
          <p:nvPr/>
        </p:nvSpPr>
        <p:spPr>
          <a:xfrm>
            <a:off x="49425" y="3366153"/>
            <a:ext cx="1057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Plan and lead a sports session / physical activity</a:t>
            </a:r>
            <a:endParaRPr sz="110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81" name="Google Shape;181;p14"/>
          <p:cNvCxnSpPr/>
          <p:nvPr/>
        </p:nvCxnSpPr>
        <p:spPr>
          <a:xfrm rot="10800000">
            <a:off x="2685650" y="2634300"/>
            <a:ext cx="3900" cy="6315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82" name="Google Shape;182;p14"/>
          <p:cNvCxnSpPr/>
          <p:nvPr/>
        </p:nvCxnSpPr>
        <p:spPr>
          <a:xfrm flipH="1">
            <a:off x="4819908" y="1321925"/>
            <a:ext cx="3000" cy="8886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83" name="Google Shape;183;p14"/>
          <p:cNvSpPr txBox="1"/>
          <p:nvPr/>
        </p:nvSpPr>
        <p:spPr>
          <a:xfrm>
            <a:off x="4806538" y="195125"/>
            <a:ext cx="12237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Leadership: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Sports Hall Athletics / Boccia / Table tennis</a:t>
            </a:r>
            <a:endParaRPr sz="10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4" name="Google Shape;184;p14"/>
          <p:cNvPicPr preferRelativeResize="0"/>
          <p:nvPr/>
        </p:nvPicPr>
        <p:blipFill rotWithShape="1">
          <a:blip r:embed="rId5">
            <a:alphaModFix/>
          </a:blip>
          <a:srcRect b="13651" l="0" r="0" t="0"/>
          <a:stretch/>
        </p:blipFill>
        <p:spPr>
          <a:xfrm>
            <a:off x="5576875" y="8139813"/>
            <a:ext cx="1037101" cy="89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4"/>
          <p:cNvPicPr preferRelativeResize="0"/>
          <p:nvPr/>
        </p:nvPicPr>
        <p:blipFill rotWithShape="1">
          <a:blip r:embed="rId6">
            <a:alphaModFix/>
          </a:blip>
          <a:srcRect b="12564" l="0" r="0" t="0"/>
          <a:stretch/>
        </p:blipFill>
        <p:spPr>
          <a:xfrm>
            <a:off x="138325" y="9677600"/>
            <a:ext cx="924000" cy="8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4"/>
          <p:cNvPicPr preferRelativeResize="0"/>
          <p:nvPr/>
        </p:nvPicPr>
        <p:blipFill rotWithShape="1">
          <a:blip r:embed="rId7">
            <a:alphaModFix/>
          </a:blip>
          <a:srcRect b="12564" l="0" r="0" t="0"/>
          <a:stretch/>
        </p:blipFill>
        <p:spPr>
          <a:xfrm>
            <a:off x="6348025" y="3906229"/>
            <a:ext cx="815099" cy="71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4"/>
          <p:cNvPicPr preferRelativeResize="0"/>
          <p:nvPr/>
        </p:nvPicPr>
        <p:blipFill rotWithShape="1">
          <a:blip r:embed="rId8">
            <a:alphaModFix/>
          </a:blip>
          <a:srcRect b="16909" l="0" r="0" t="0"/>
          <a:stretch/>
        </p:blipFill>
        <p:spPr>
          <a:xfrm>
            <a:off x="6660000" y="6791400"/>
            <a:ext cx="857699" cy="7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4"/>
          <p:cNvPicPr preferRelativeResize="0"/>
          <p:nvPr/>
        </p:nvPicPr>
        <p:blipFill rotWithShape="1">
          <a:blip r:embed="rId9">
            <a:alphaModFix/>
          </a:blip>
          <a:srcRect b="23336" l="0" r="0" t="0"/>
          <a:stretch/>
        </p:blipFill>
        <p:spPr>
          <a:xfrm>
            <a:off x="-43700" y="7019122"/>
            <a:ext cx="1095901" cy="84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4"/>
          <p:cNvPicPr preferRelativeResize="0"/>
          <p:nvPr/>
        </p:nvPicPr>
        <p:blipFill rotWithShape="1">
          <a:blip r:embed="rId10">
            <a:alphaModFix/>
          </a:blip>
          <a:srcRect b="22462" l="0" r="0" t="0"/>
          <a:stretch/>
        </p:blipFill>
        <p:spPr>
          <a:xfrm>
            <a:off x="4975250" y="4376690"/>
            <a:ext cx="1037101" cy="80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4"/>
          <p:cNvPicPr preferRelativeResize="0"/>
          <p:nvPr/>
        </p:nvPicPr>
        <p:blipFill rotWithShape="1">
          <a:blip r:embed="rId11">
            <a:alphaModFix/>
          </a:blip>
          <a:srcRect b="19916" l="0" r="0" t="0"/>
          <a:stretch/>
        </p:blipFill>
        <p:spPr>
          <a:xfrm>
            <a:off x="42250" y="5132058"/>
            <a:ext cx="924000" cy="7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4"/>
          <p:cNvPicPr preferRelativeResize="0"/>
          <p:nvPr/>
        </p:nvPicPr>
        <p:blipFill rotWithShape="1">
          <a:blip r:embed="rId12">
            <a:alphaModFix/>
          </a:blip>
          <a:srcRect b="19891" l="0" r="0" t="0"/>
          <a:stretch/>
        </p:blipFill>
        <p:spPr>
          <a:xfrm>
            <a:off x="559375" y="1649319"/>
            <a:ext cx="966900" cy="77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4"/>
          <p:cNvPicPr preferRelativeResize="0"/>
          <p:nvPr/>
        </p:nvPicPr>
        <p:blipFill rotWithShape="1">
          <a:blip r:embed="rId13">
            <a:alphaModFix/>
          </a:blip>
          <a:srcRect b="19813" l="0" r="0" t="0"/>
          <a:stretch/>
        </p:blipFill>
        <p:spPr>
          <a:xfrm>
            <a:off x="2545663" y="6159271"/>
            <a:ext cx="966899" cy="77532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4"/>
          <p:cNvSpPr txBox="1"/>
          <p:nvPr/>
        </p:nvSpPr>
        <p:spPr>
          <a:xfrm>
            <a:off x="3403096" y="8804875"/>
            <a:ext cx="8151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Volleyball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94" name="Google Shape;194;p14"/>
          <p:cNvCxnSpPr/>
          <p:nvPr/>
        </p:nvCxnSpPr>
        <p:spPr>
          <a:xfrm flipH="1">
            <a:off x="2882975" y="7535900"/>
            <a:ext cx="9600" cy="7143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95" name="Google Shape;195;p14"/>
          <p:cNvSpPr txBox="1"/>
          <p:nvPr/>
        </p:nvSpPr>
        <p:spPr>
          <a:xfrm rot="-1096">
            <a:off x="2765073" y="7851725"/>
            <a:ext cx="9411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Basketball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96" name="Google Shape;196;p14"/>
          <p:cNvCxnSpPr/>
          <p:nvPr/>
        </p:nvCxnSpPr>
        <p:spPr>
          <a:xfrm flipH="1" rot="10800000">
            <a:off x="3840485" y="6909513"/>
            <a:ext cx="7500" cy="6087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97" name="Google Shape;197;p14"/>
          <p:cNvSpPr txBox="1"/>
          <p:nvPr/>
        </p:nvSpPr>
        <p:spPr>
          <a:xfrm rot="-1096">
            <a:off x="3560573" y="6792538"/>
            <a:ext cx="9411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Football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98" name="Google Shape;198;p14"/>
          <p:cNvCxnSpPr/>
          <p:nvPr/>
        </p:nvCxnSpPr>
        <p:spPr>
          <a:xfrm flipH="1">
            <a:off x="4818100" y="7488825"/>
            <a:ext cx="9600" cy="7143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99" name="Google Shape;199;p14"/>
          <p:cNvSpPr txBox="1"/>
          <p:nvPr/>
        </p:nvSpPr>
        <p:spPr>
          <a:xfrm rot="-941">
            <a:off x="4638225" y="7931520"/>
            <a:ext cx="10959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Table Tennis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00" name="Google Shape;200;p14"/>
          <p:cNvCxnSpPr/>
          <p:nvPr/>
        </p:nvCxnSpPr>
        <p:spPr>
          <a:xfrm rot="10800000">
            <a:off x="5743825" y="6533138"/>
            <a:ext cx="703200" cy="90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01" name="Google Shape;201;p14"/>
          <p:cNvSpPr txBox="1"/>
          <p:nvPr/>
        </p:nvSpPr>
        <p:spPr>
          <a:xfrm rot="-1096">
            <a:off x="4874648" y="6359375"/>
            <a:ext cx="9411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Rugby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02" name="Google Shape;202;p14"/>
          <p:cNvCxnSpPr/>
          <p:nvPr/>
        </p:nvCxnSpPr>
        <p:spPr>
          <a:xfrm flipH="1">
            <a:off x="2216538" y="5555325"/>
            <a:ext cx="1200" cy="7080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03" name="Google Shape;203;p14"/>
          <p:cNvSpPr txBox="1"/>
          <p:nvPr/>
        </p:nvSpPr>
        <p:spPr>
          <a:xfrm>
            <a:off x="1064300" y="5685725"/>
            <a:ext cx="12237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Reflecting on leadership skills</a:t>
            </a:r>
            <a:r>
              <a:rPr lang="en-GB" sz="110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10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4" name="Google Shape;204;p14"/>
          <p:cNvSpPr/>
          <p:nvPr/>
        </p:nvSpPr>
        <p:spPr>
          <a:xfrm>
            <a:off x="1192692" y="2964771"/>
            <a:ext cx="966900" cy="9669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4"/>
          <p:cNvSpPr txBox="1"/>
          <p:nvPr/>
        </p:nvSpPr>
        <p:spPr>
          <a:xfrm>
            <a:off x="1192708" y="2964783"/>
            <a:ext cx="966900" cy="9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b="1" sz="480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6" name="Google Shape;206;p14"/>
          <p:cNvSpPr txBox="1"/>
          <p:nvPr/>
        </p:nvSpPr>
        <p:spPr>
          <a:xfrm>
            <a:off x="856800" y="2474450"/>
            <a:ext cx="16443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Pathway Options</a:t>
            </a:r>
            <a:endParaRPr b="1" sz="480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07" name="Google Shape;207;p14"/>
          <p:cNvCxnSpPr/>
          <p:nvPr/>
        </p:nvCxnSpPr>
        <p:spPr>
          <a:xfrm flipH="1">
            <a:off x="3884875" y="3366138"/>
            <a:ext cx="13800" cy="6216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08" name="Google Shape;208;p14"/>
          <p:cNvSpPr txBox="1"/>
          <p:nvPr/>
        </p:nvSpPr>
        <p:spPr>
          <a:xfrm>
            <a:off x="3847965" y="3630550"/>
            <a:ext cx="14622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Girls</a:t>
            </a: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 performance: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Table Tennis </a:t>
            </a:r>
            <a:r>
              <a:rPr lang="en-GB" sz="10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/ Rugby / Basketball / Netball</a:t>
            </a:r>
            <a:endParaRPr sz="10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09" name="Google Shape;209;p14"/>
          <p:cNvCxnSpPr/>
          <p:nvPr/>
        </p:nvCxnSpPr>
        <p:spPr>
          <a:xfrm rot="10800000">
            <a:off x="4971350" y="2693700"/>
            <a:ext cx="3900" cy="6315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10" name="Google Shape;210;p14"/>
          <p:cNvSpPr txBox="1"/>
          <p:nvPr/>
        </p:nvSpPr>
        <p:spPr>
          <a:xfrm>
            <a:off x="4971350" y="2128913"/>
            <a:ext cx="1562400" cy="8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Change 4 Life</a:t>
            </a: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Orienteering / Trampolining / Power Walking / Exercise 2 Music</a:t>
            </a:r>
            <a:endParaRPr sz="10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624EB1D7202B468DE4A0B8FA25243A" ma:contentTypeVersion="12" ma:contentTypeDescription="Create a new document." ma:contentTypeScope="" ma:versionID="276c1d3bc7e69ea6e9a2cb1849fc1b40">
  <xsd:schema xmlns:xsd="http://www.w3.org/2001/XMLSchema" xmlns:xs="http://www.w3.org/2001/XMLSchema" xmlns:p="http://schemas.microsoft.com/office/2006/metadata/properties" xmlns:ns2="f1d5659d-2bad-43fb-8444-2fea4ecfb55b" targetNamespace="http://schemas.microsoft.com/office/2006/metadata/properties" ma:root="true" ma:fieldsID="355fe1e36a7b111913048849666d0269" ns2:_="">
    <xsd:import namespace="f1d5659d-2bad-43fb-8444-2fea4ecfb5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5659d-2bad-43fb-8444-2fea4ecfb5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048cd5e-80d7-43cd-959c-e6f0153a1b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d5659d-2bad-43fb-8444-2fea4ecfb5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8A068D-AEAF-412C-8685-EE81C61E6997}"/>
</file>

<file path=customXml/itemProps2.xml><?xml version="1.0" encoding="utf-8"?>
<ds:datastoreItem xmlns:ds="http://schemas.openxmlformats.org/officeDocument/2006/customXml" ds:itemID="{9A6B4F95-3B8A-4DB8-BAFD-E5A418FE849B}"/>
</file>

<file path=customXml/itemProps3.xml><?xml version="1.0" encoding="utf-8"?>
<ds:datastoreItem xmlns:ds="http://schemas.openxmlformats.org/officeDocument/2006/customXml" ds:itemID="{D9EF28D1-CBEB-411C-BBF1-2DAFDBC97A31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0x010100C1624EB1D7202B468DE4A0B8FA25243A</vt:lpwstr>
  </property>
  <property fmtid="{D5CDD505-2E9C-101B-9397-08002B2CF9AE}" pid="3" name="Order">
    <vt:r8>105900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