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</p:sldMasterIdLst>
  <p:sldIdLst>
    <p:sldId id="264" r:id="rId5"/>
    <p:sldId id="265" r:id="rId6"/>
    <p:sldId id="266" r:id="rId7"/>
  </p:sldIdLst>
  <p:sldSz cx="9906000" cy="6858000" type="A4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FFFF"/>
    <a:srgbClr val="FF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084" autoAdjust="0"/>
    <p:restoredTop sz="95455" autoAdjust="0"/>
  </p:normalViewPr>
  <p:slideViewPr>
    <p:cSldViewPr snapToGrid="0">
      <p:cViewPr varScale="1">
        <p:scale>
          <a:sx n="68" d="100"/>
          <a:sy n="68" d="100"/>
        </p:scale>
        <p:origin x="1288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E0C9A9-0E15-453F-A502-6D66ABED98BA}" type="datetimeFigureOut">
              <a:rPr lang="en-GB" smtClean="0"/>
              <a:t>12/06/2025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7F0A5B-EB51-430B-B121-34F6ECEA6FA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100485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E0C9A9-0E15-453F-A502-6D66ABED98BA}" type="datetimeFigureOut">
              <a:rPr lang="en-GB" smtClean="0"/>
              <a:t>12/06/2025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7F0A5B-EB51-430B-B121-34F6ECEA6FA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17603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E0C9A9-0E15-453F-A502-6D66ABED98BA}" type="datetimeFigureOut">
              <a:rPr lang="en-GB" smtClean="0"/>
              <a:t>12/06/2025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7F0A5B-EB51-430B-B121-34F6ECEA6FA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035353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E0C9A9-0E15-453F-A502-6D66ABED98BA}" type="datetimeFigureOut">
              <a:rPr lang="en-GB" smtClean="0"/>
              <a:t>12/06/2025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7F0A5B-EB51-430B-B121-34F6ECEA6FA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910298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E0C9A9-0E15-453F-A502-6D66ABED98BA}" type="datetimeFigureOut">
              <a:rPr lang="en-GB" smtClean="0"/>
              <a:t>12/06/2025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7F0A5B-EB51-430B-B121-34F6ECEA6FA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126015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E0C9A9-0E15-453F-A502-6D66ABED98BA}" type="datetimeFigureOut">
              <a:rPr lang="en-GB" smtClean="0"/>
              <a:t>12/06/2025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7F0A5B-EB51-430B-B121-34F6ECEA6FA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86388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E0C9A9-0E15-453F-A502-6D66ABED98BA}" type="datetimeFigureOut">
              <a:rPr lang="en-GB" smtClean="0"/>
              <a:t>12/06/2025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7F0A5B-EB51-430B-B121-34F6ECEA6FA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659158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E0C9A9-0E15-453F-A502-6D66ABED98BA}" type="datetimeFigureOut">
              <a:rPr lang="en-GB" smtClean="0"/>
              <a:t>12/06/2025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7F0A5B-EB51-430B-B121-34F6ECEA6FA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865971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E0C9A9-0E15-453F-A502-6D66ABED98BA}" type="datetimeFigureOut">
              <a:rPr lang="en-GB" smtClean="0"/>
              <a:t>12/06/2025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7F0A5B-EB51-430B-B121-34F6ECEA6FA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480093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E0C9A9-0E15-453F-A502-6D66ABED98BA}" type="datetimeFigureOut">
              <a:rPr lang="en-GB" smtClean="0"/>
              <a:t>12/06/2025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7F0A5B-EB51-430B-B121-34F6ECEA6FA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728067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E0C9A9-0E15-453F-A502-6D66ABED98BA}" type="datetimeFigureOut">
              <a:rPr lang="en-GB" smtClean="0"/>
              <a:t>12/06/2025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7F0A5B-EB51-430B-B121-34F6ECEA6FA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170972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E0C9A9-0E15-453F-A502-6D66ABED98BA}" type="datetimeFigureOut">
              <a:rPr lang="en-GB" smtClean="0"/>
              <a:t>12/06/2025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7F0A5B-EB51-430B-B121-34F6ECEA6FA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382855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96379C5B-4E75-41ED-8137-63A3AF72003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03847508"/>
              </p:ext>
            </p:extLst>
          </p:nvPr>
        </p:nvGraphicFramePr>
        <p:xfrm>
          <a:off x="293411" y="167426"/>
          <a:ext cx="9079251" cy="518813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04204">
                  <a:extLst>
                    <a:ext uri="{9D8B030D-6E8A-4147-A177-3AD203B41FA5}">
                      <a16:colId xmlns:a16="http://schemas.microsoft.com/office/drawing/2014/main" val="286736880"/>
                    </a:ext>
                  </a:extLst>
                </a:gridCol>
                <a:gridCol w="1745182">
                  <a:extLst>
                    <a:ext uri="{9D8B030D-6E8A-4147-A177-3AD203B41FA5}">
                      <a16:colId xmlns:a16="http://schemas.microsoft.com/office/drawing/2014/main" val="2627070020"/>
                    </a:ext>
                  </a:extLst>
                </a:gridCol>
                <a:gridCol w="1707467">
                  <a:extLst>
                    <a:ext uri="{9D8B030D-6E8A-4147-A177-3AD203B41FA5}">
                      <a16:colId xmlns:a16="http://schemas.microsoft.com/office/drawing/2014/main" val="2626316785"/>
                    </a:ext>
                  </a:extLst>
                </a:gridCol>
                <a:gridCol w="1707466">
                  <a:extLst>
                    <a:ext uri="{9D8B030D-6E8A-4147-A177-3AD203B41FA5}">
                      <a16:colId xmlns:a16="http://schemas.microsoft.com/office/drawing/2014/main" val="3377494131"/>
                    </a:ext>
                  </a:extLst>
                </a:gridCol>
                <a:gridCol w="1707466">
                  <a:extLst>
                    <a:ext uri="{9D8B030D-6E8A-4147-A177-3AD203B41FA5}">
                      <a16:colId xmlns:a16="http://schemas.microsoft.com/office/drawing/2014/main" val="1339607237"/>
                    </a:ext>
                  </a:extLst>
                </a:gridCol>
                <a:gridCol w="1707466">
                  <a:extLst>
                    <a:ext uri="{9D8B030D-6E8A-4147-A177-3AD203B41FA5}">
                      <a16:colId xmlns:a16="http://schemas.microsoft.com/office/drawing/2014/main" val="3537289951"/>
                    </a:ext>
                  </a:extLst>
                </a:gridCol>
              </a:tblGrid>
              <a:tr h="0">
                <a:tc rowSpan="4"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400" b="1" dirty="0"/>
                    </a:p>
                  </a:txBody>
                  <a:tcPr marL="65314" marR="65314" marT="32657" marB="32657" vert="vert270"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5">
                  <a:txBody>
                    <a:bodyPr/>
                    <a:lstStyle/>
                    <a:p>
                      <a:r>
                        <a:rPr lang="en-GB" sz="1900" b="1" dirty="0"/>
                        <a:t>DESIGN TECHNOLOGY KS3 END POINTS</a:t>
                      </a:r>
                    </a:p>
                  </a:txBody>
                  <a:tcPr marL="65314" marR="65314" marT="32657" marB="32657"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sz="1900" b="1" dirty="0"/>
                    </a:p>
                  </a:txBody>
                  <a:tcPr marL="65314" marR="65314" marT="32657" marB="32657"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sz="1900" b="1" dirty="0"/>
                    </a:p>
                  </a:txBody>
                  <a:tcPr marL="65314" marR="65314" marT="32657" marB="32657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44628330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pPr marL="0" marR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800" dirty="0"/>
                    </a:p>
                  </a:txBody>
                  <a:tcPr marL="65314" marR="65314" marT="32657" marB="32657" anchor="ctr"/>
                </a:tc>
                <a:tc>
                  <a:txBody>
                    <a:bodyPr/>
                    <a:lstStyle/>
                    <a:p>
                      <a:pPr marL="0" marR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/>
                        <a:t>AO1 </a:t>
                      </a:r>
                    </a:p>
                  </a:txBody>
                  <a:tcPr marL="65314" marR="65314" marT="32657" marB="32657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/>
                        <a:t>AO2</a:t>
                      </a:r>
                    </a:p>
                  </a:txBody>
                  <a:tcPr marL="65314" marR="65314" marT="32657" marB="32657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/>
                        <a:t>AO3</a:t>
                      </a:r>
                    </a:p>
                  </a:txBody>
                  <a:tcPr marL="65314" marR="65314" marT="32657" marB="32657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/>
                        <a:t>AO4</a:t>
                      </a:r>
                    </a:p>
                  </a:txBody>
                  <a:tcPr marL="65314" marR="65314" marT="32657" marB="32657" anchor="ctr">
                    <a:solidFill>
                      <a:srgbClr val="FFCCFF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/>
                        <a:t>COMMAND WORDS</a:t>
                      </a:r>
                    </a:p>
                  </a:txBody>
                  <a:tcPr marL="65314" marR="65314" marT="32657" marB="32657" anchor="ctr">
                    <a:solidFill>
                      <a:srgbClr val="CC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47533920"/>
                  </a:ext>
                </a:extLst>
              </a:tr>
              <a:tr h="415748">
                <a:tc vMerge="1"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400" b="1" dirty="0"/>
                    </a:p>
                  </a:txBody>
                  <a:tcPr marL="65314" marR="65314" marT="32657" marB="32657" vert="vert27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/>
                        <a:t>Identify, investigate and outline design possibilities to address needs and wants</a:t>
                      </a:r>
                    </a:p>
                  </a:txBody>
                  <a:tcPr marL="65314" marR="65314" marT="32657" marB="32657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/>
                        <a:t>Design and make prototypes that are fit for purpose</a:t>
                      </a:r>
                    </a:p>
                  </a:txBody>
                  <a:tcPr marL="65314" marR="65314" marT="32657" marB="32657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/>
                        <a:t>Analyse and evaluate:</a:t>
                      </a:r>
                    </a:p>
                    <a:p>
                      <a:pPr marL="171450" marR="0" indent="-17145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000" dirty="0"/>
                        <a:t>Design decisions and outcomes including for prototypes made by themselves and others</a:t>
                      </a:r>
                    </a:p>
                    <a:p>
                      <a:pPr marL="171450" marR="0" indent="-17145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000" dirty="0"/>
                        <a:t>Wider issues in design and technology</a:t>
                      </a:r>
                    </a:p>
                  </a:txBody>
                  <a:tcPr marL="65314" marR="65314" marT="32657" marB="32657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/>
                        <a:t>Demonstrate and apply knowledge and understanding of:</a:t>
                      </a:r>
                    </a:p>
                    <a:p>
                      <a:pPr marL="171450" marR="0" indent="-17145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000" dirty="0"/>
                        <a:t>Technical principles</a:t>
                      </a:r>
                    </a:p>
                    <a:p>
                      <a:pPr marL="171450" marR="0" indent="-17145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000" dirty="0"/>
                        <a:t>Designing and making principles</a:t>
                      </a:r>
                    </a:p>
                  </a:txBody>
                  <a:tcPr marL="65314" marR="65314" marT="32657" marB="32657">
                    <a:solidFill>
                      <a:srgbClr val="FFCCFF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171450" marR="0" indent="-17145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lang="en-GB" sz="1000" dirty="0"/>
                    </a:p>
                  </a:txBody>
                  <a:tcPr marL="65314" marR="65314" marT="32657" marB="32657">
                    <a:solidFill>
                      <a:srgbClr val="FF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08927675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400" b="1" dirty="0"/>
                    </a:p>
                  </a:txBody>
                  <a:tcPr marL="65314" marR="65314" marT="32657" marB="32657" vert="vert27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/>
                        <a:t>DESIGN</a:t>
                      </a:r>
                    </a:p>
                  </a:txBody>
                  <a:tcPr marL="65314" marR="65314" marT="32657" marB="32657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/>
                        <a:t>MAKE</a:t>
                      </a:r>
                    </a:p>
                  </a:txBody>
                  <a:tcPr marL="65314" marR="65314" marT="32657" marB="32657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GB" sz="1000" dirty="0"/>
                        <a:t>EVALUATE</a:t>
                      </a:r>
                    </a:p>
                  </a:txBody>
                  <a:tcPr marL="65314" marR="65314" marT="32657" marB="32657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GB" sz="1000" dirty="0"/>
                        <a:t>TECHNICAL KNOWLEDGE</a:t>
                      </a:r>
                    </a:p>
                  </a:txBody>
                  <a:tcPr marL="65314" marR="65314" marT="32657" marB="32657">
                    <a:solidFill>
                      <a:srgbClr val="FFCCFF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dirty="0"/>
                    </a:p>
                  </a:txBody>
                  <a:tcPr marL="65314" marR="65314" marT="32657" marB="32657" anchor="ctr">
                    <a:solidFill>
                      <a:srgbClr val="CC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23309437"/>
                  </a:ext>
                </a:extLst>
              </a:tr>
              <a:tr h="1573790">
                <a:tc>
                  <a:txBody>
                    <a:bodyPr/>
                    <a:lstStyle/>
                    <a:p>
                      <a:pPr marL="0" marR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400" dirty="0"/>
                        <a:t>SURFACE</a:t>
                      </a:r>
                    </a:p>
                  </a:txBody>
                  <a:tcPr marL="65314" marR="65314" marT="32657" marB="32657" vert="vert27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aseline="0" dirty="0">
                          <a:solidFill>
                            <a:schemeClr val="tx1"/>
                          </a:solidFill>
                        </a:rPr>
                        <a:t>I have understood my product.</a:t>
                      </a:r>
                    </a:p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aseline="0" dirty="0">
                          <a:solidFill>
                            <a:schemeClr val="tx1"/>
                          </a:solidFill>
                        </a:rPr>
                        <a:t>I have identified my user.</a:t>
                      </a: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aseline="0" dirty="0">
                          <a:solidFill>
                            <a:schemeClr val="tx1"/>
                          </a:solidFill>
                        </a:rPr>
                        <a:t>I </a:t>
                      </a:r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have described </a:t>
                      </a:r>
                      <a:r>
                        <a:rPr lang="en-GB" sz="1000" baseline="0" dirty="0">
                          <a:solidFill>
                            <a:schemeClr val="tx1"/>
                          </a:solidFill>
                        </a:rPr>
                        <a:t> and explained some design criteria.</a:t>
                      </a: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I have shown</a:t>
                      </a:r>
                      <a:r>
                        <a:rPr lang="en-GB" sz="1000" baseline="0" dirty="0">
                          <a:solidFill>
                            <a:schemeClr val="tx1"/>
                          </a:solidFill>
                        </a:rPr>
                        <a:t> some consideration of a social, moral or ethical issue.</a:t>
                      </a: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I have</a:t>
                      </a:r>
                      <a:r>
                        <a:rPr lang="en-GB" sz="1000" baseline="0" dirty="0">
                          <a:solidFill>
                            <a:schemeClr val="tx1"/>
                          </a:solidFill>
                        </a:rPr>
                        <a:t> produced sketches with annotation.</a:t>
                      </a:r>
                    </a:p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baseline="0" dirty="0">
                        <a:solidFill>
                          <a:schemeClr val="tx1"/>
                        </a:solidFill>
                      </a:endParaRPr>
                    </a:p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There are basic</a:t>
                      </a:r>
                      <a:r>
                        <a:rPr lang="en-GB" sz="1000" baseline="0" dirty="0">
                          <a:solidFill>
                            <a:schemeClr val="tx1"/>
                          </a:solidFill>
                        </a:rPr>
                        <a:t> links to research in my designs.</a:t>
                      </a: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marL="65314" marR="65314" marT="32657" marB="32657"/>
                </a:tc>
                <a:tc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aseline="0" dirty="0">
                          <a:solidFill>
                            <a:schemeClr val="tx1"/>
                          </a:solidFill>
                        </a:rPr>
                        <a:t>I </a:t>
                      </a:r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have used tools and equipment safely</a:t>
                      </a:r>
                      <a:r>
                        <a:rPr lang="en-GB" sz="1000" baseline="0" dirty="0">
                          <a:solidFill>
                            <a:schemeClr val="tx1"/>
                          </a:solidFill>
                        </a:rPr>
                        <a:t> and demonstrated a basic level of skill.</a:t>
                      </a:r>
                    </a:p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baseline="0" dirty="0">
                        <a:solidFill>
                          <a:schemeClr val="tx1"/>
                        </a:solidFill>
                      </a:endParaRPr>
                    </a:p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There is some </a:t>
                      </a:r>
                      <a:r>
                        <a:rPr lang="en-GB" sz="1000" baseline="0" dirty="0">
                          <a:solidFill>
                            <a:schemeClr val="tx1"/>
                          </a:solidFill>
                        </a:rPr>
                        <a:t>evidence of quality control in my work.</a:t>
                      </a: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aseline="0" dirty="0">
                          <a:solidFill>
                            <a:schemeClr val="tx1"/>
                          </a:solidFill>
                        </a:rPr>
                        <a:t>My </a:t>
                      </a:r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outcome is simple but</a:t>
                      </a:r>
                      <a:r>
                        <a:rPr lang="en-GB" sz="1000" baseline="0" dirty="0">
                          <a:solidFill>
                            <a:schemeClr val="tx1"/>
                          </a:solidFill>
                        </a:rPr>
                        <a:t> partially meets the needs of my client/user.</a:t>
                      </a:r>
                    </a:p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baseline="0" dirty="0">
                        <a:solidFill>
                          <a:schemeClr val="tx1"/>
                        </a:solidFill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aseline="0" dirty="0">
                          <a:solidFill>
                            <a:schemeClr val="tx1"/>
                          </a:solidFill>
                        </a:rPr>
                        <a:t>I can use a range of cooking techniques to produce </a:t>
                      </a:r>
                      <a:r>
                        <a:rPr lang="en-GB" sz="1000" b="0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predominantly savoury dishes so that I can feed myself and others.</a:t>
                      </a:r>
                    </a:p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marL="65314" marR="65314" marT="32657" marB="32657"/>
                </a:tc>
                <a:tc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aseline="0" dirty="0"/>
                        <a:t>I </a:t>
                      </a:r>
                      <a:r>
                        <a:rPr lang="en-GB" sz="1000" dirty="0"/>
                        <a:t>have carried out limited testing during design and manufacture leading </a:t>
                      </a:r>
                      <a:r>
                        <a:rPr lang="en-GB" sz="1000" baseline="0" dirty="0"/>
                        <a:t>to limited design development.</a:t>
                      </a:r>
                    </a:p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baseline="0" dirty="0">
                        <a:solidFill>
                          <a:srgbClr val="FF0000"/>
                        </a:solidFill>
                      </a:endParaRPr>
                    </a:p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/>
                        <a:t>I have said whether</a:t>
                      </a:r>
                      <a:r>
                        <a:rPr lang="en-GB" sz="1000" baseline="0" dirty="0"/>
                        <a:t> </a:t>
                      </a:r>
                      <a:r>
                        <a:rPr lang="en-GB" sz="1000" dirty="0"/>
                        <a:t>some aspects</a:t>
                      </a:r>
                      <a:r>
                        <a:rPr lang="en-GB" sz="1000" baseline="0" dirty="0"/>
                        <a:t> of my design meet the design criteria.</a:t>
                      </a:r>
                      <a:endParaRPr lang="en-GB" sz="1000" dirty="0"/>
                    </a:p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/>
                        <a:t>I have</a:t>
                      </a:r>
                      <a:r>
                        <a:rPr lang="en-GB" sz="1000" baseline="0" dirty="0"/>
                        <a:t> said whether all aspects of my design meet the design criteria and started to explain why.</a:t>
                      </a:r>
                    </a:p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baseline="0" dirty="0"/>
                    </a:p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/>
                        <a:t>I </a:t>
                      </a:r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have described one simple modification during design/manufacture.</a:t>
                      </a:r>
                    </a:p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I have described one appropriate</a:t>
                      </a:r>
                      <a:r>
                        <a:rPr lang="en-GB" sz="1000" baseline="0" dirty="0">
                          <a:solidFill>
                            <a:schemeClr val="tx1"/>
                          </a:solidFill>
                        </a:rPr>
                        <a:t> modification during design/manufacture.</a:t>
                      </a: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dirty="0"/>
                    </a:p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marL="65314" marR="65314" marT="32657" marB="32657"/>
                </a:tc>
                <a:tc>
                  <a:txBody>
                    <a:bodyPr/>
                    <a:lstStyle/>
                    <a:p>
                      <a:r>
                        <a:rPr lang="en-GB" sz="1000" b="0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I can describe: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b="0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the properties of materials.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b="0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structural elements.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b="0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mechanical systems, movement and force.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b="0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electronic systems and power sources.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b="0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computing and the use CAD/CAM in products.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b="0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the principles of nutrition and health.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b="0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the source, seasonality and characteristics of a broad range of ingredients. </a:t>
                      </a:r>
                    </a:p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marL="65314" marR="65314" marT="32657" marB="32657"/>
                </a:tc>
                <a:tc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Define</a:t>
                      </a:r>
                    </a:p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Describe</a:t>
                      </a:r>
                    </a:p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Identify</a:t>
                      </a:r>
                    </a:p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Label</a:t>
                      </a:r>
                    </a:p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List</a:t>
                      </a:r>
                    </a:p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Match</a:t>
                      </a:r>
                    </a:p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Name</a:t>
                      </a:r>
                    </a:p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Outline</a:t>
                      </a:r>
                    </a:p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Point</a:t>
                      </a:r>
                    </a:p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Recall</a:t>
                      </a:r>
                    </a:p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Recognise</a:t>
                      </a:r>
                    </a:p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State</a:t>
                      </a:r>
                    </a:p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Reproduce</a:t>
                      </a:r>
                    </a:p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Select</a:t>
                      </a:r>
                    </a:p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Give</a:t>
                      </a:r>
                    </a:p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marL="65314" marR="65314" marT="32657" marB="32657"/>
                </a:tc>
                <a:extLst>
                  <a:ext uri="{0D108BD9-81ED-4DB2-BD59-A6C34878D82A}">
                    <a16:rowId xmlns:a16="http://schemas.microsoft.com/office/drawing/2014/main" val="285478967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022417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96379C5B-4E75-41ED-8137-63A3AF72003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62725072"/>
              </p:ext>
            </p:extLst>
          </p:nvPr>
        </p:nvGraphicFramePr>
        <p:xfrm>
          <a:off x="293411" y="167426"/>
          <a:ext cx="9079251" cy="549293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04204">
                  <a:extLst>
                    <a:ext uri="{9D8B030D-6E8A-4147-A177-3AD203B41FA5}">
                      <a16:colId xmlns:a16="http://schemas.microsoft.com/office/drawing/2014/main" val="286736880"/>
                    </a:ext>
                  </a:extLst>
                </a:gridCol>
                <a:gridCol w="1745182">
                  <a:extLst>
                    <a:ext uri="{9D8B030D-6E8A-4147-A177-3AD203B41FA5}">
                      <a16:colId xmlns:a16="http://schemas.microsoft.com/office/drawing/2014/main" val="2627070020"/>
                    </a:ext>
                  </a:extLst>
                </a:gridCol>
                <a:gridCol w="1707467">
                  <a:extLst>
                    <a:ext uri="{9D8B030D-6E8A-4147-A177-3AD203B41FA5}">
                      <a16:colId xmlns:a16="http://schemas.microsoft.com/office/drawing/2014/main" val="2626316785"/>
                    </a:ext>
                  </a:extLst>
                </a:gridCol>
                <a:gridCol w="1707466">
                  <a:extLst>
                    <a:ext uri="{9D8B030D-6E8A-4147-A177-3AD203B41FA5}">
                      <a16:colId xmlns:a16="http://schemas.microsoft.com/office/drawing/2014/main" val="3377494131"/>
                    </a:ext>
                  </a:extLst>
                </a:gridCol>
                <a:gridCol w="1707466">
                  <a:extLst>
                    <a:ext uri="{9D8B030D-6E8A-4147-A177-3AD203B41FA5}">
                      <a16:colId xmlns:a16="http://schemas.microsoft.com/office/drawing/2014/main" val="1339607237"/>
                    </a:ext>
                  </a:extLst>
                </a:gridCol>
                <a:gridCol w="1707466">
                  <a:extLst>
                    <a:ext uri="{9D8B030D-6E8A-4147-A177-3AD203B41FA5}">
                      <a16:colId xmlns:a16="http://schemas.microsoft.com/office/drawing/2014/main" val="2238183129"/>
                    </a:ext>
                  </a:extLst>
                </a:gridCol>
              </a:tblGrid>
              <a:tr h="0">
                <a:tc rowSpan="4"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400" b="1" dirty="0"/>
                    </a:p>
                  </a:txBody>
                  <a:tcPr marL="65314" marR="65314" marT="32657" marB="32657" vert="vert270"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5">
                  <a:txBody>
                    <a:bodyPr/>
                    <a:lstStyle/>
                    <a:p>
                      <a:r>
                        <a:rPr lang="en-GB" sz="1900" b="1" dirty="0"/>
                        <a:t>DESIGN TECHNOLOGY KS3 END POINTS</a:t>
                      </a:r>
                    </a:p>
                  </a:txBody>
                  <a:tcPr marL="65314" marR="65314" marT="32657" marB="32657"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sz="1900" b="1" dirty="0"/>
                    </a:p>
                  </a:txBody>
                  <a:tcPr marL="65314" marR="65314" marT="32657" marB="32657"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sz="1900" b="1" dirty="0"/>
                    </a:p>
                  </a:txBody>
                  <a:tcPr marL="65314" marR="65314" marT="32657" marB="32657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44628330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pPr marL="0" marR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800" dirty="0"/>
                    </a:p>
                  </a:txBody>
                  <a:tcPr marL="65314" marR="65314" marT="32657" marB="32657" anchor="ctr"/>
                </a:tc>
                <a:tc>
                  <a:txBody>
                    <a:bodyPr/>
                    <a:lstStyle/>
                    <a:p>
                      <a:pPr marL="0" marR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/>
                        <a:t>AO1 </a:t>
                      </a:r>
                    </a:p>
                  </a:txBody>
                  <a:tcPr marL="65314" marR="65314" marT="32657" marB="32657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/>
                        <a:t>AO2</a:t>
                      </a:r>
                    </a:p>
                  </a:txBody>
                  <a:tcPr marL="65314" marR="65314" marT="32657" marB="32657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/>
                        <a:t>AO3</a:t>
                      </a:r>
                    </a:p>
                  </a:txBody>
                  <a:tcPr marL="65314" marR="65314" marT="32657" marB="32657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/>
                        <a:t>AO4</a:t>
                      </a:r>
                    </a:p>
                  </a:txBody>
                  <a:tcPr marL="65314" marR="65314" marT="32657" marB="32657" anchor="ctr">
                    <a:solidFill>
                      <a:srgbClr val="FFCCFF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GB" sz="1000" dirty="0"/>
                        <a:t>COMMAND WORDS</a:t>
                      </a:r>
                    </a:p>
                    <a:p>
                      <a:pPr marL="171450" marR="0" indent="-17145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lang="en-GB" sz="1000" dirty="0"/>
                    </a:p>
                  </a:txBody>
                  <a:tcPr marL="65314" marR="65314" marT="32657" marB="32657" anchor="ctr">
                    <a:solidFill>
                      <a:srgbClr val="CC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47533920"/>
                  </a:ext>
                </a:extLst>
              </a:tr>
              <a:tr h="415748">
                <a:tc vMerge="1"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400" b="1" dirty="0"/>
                    </a:p>
                  </a:txBody>
                  <a:tcPr marL="65314" marR="65314" marT="32657" marB="32657" vert="vert27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/>
                        <a:t>Identify, investigate and outline design possibilities to address needs and wants</a:t>
                      </a:r>
                    </a:p>
                  </a:txBody>
                  <a:tcPr marL="65314" marR="65314" marT="32657" marB="32657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/>
                        <a:t>Design and make prototypes that are fit for purpose</a:t>
                      </a:r>
                    </a:p>
                  </a:txBody>
                  <a:tcPr marL="65314" marR="65314" marT="32657" marB="32657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/>
                        <a:t>Analyse and evaluate:</a:t>
                      </a:r>
                    </a:p>
                    <a:p>
                      <a:pPr marL="171450" marR="0" indent="-17145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000" dirty="0"/>
                        <a:t>Design decisions and outcomes including for prototypes made by themselves and others</a:t>
                      </a:r>
                    </a:p>
                    <a:p>
                      <a:pPr marL="171450" marR="0" indent="-17145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000" dirty="0"/>
                        <a:t>Wider issues in design and technology</a:t>
                      </a:r>
                    </a:p>
                  </a:txBody>
                  <a:tcPr marL="65314" marR="65314" marT="32657" marB="32657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/>
                        <a:t>Demonstrate and apply knowledge and understanding of:</a:t>
                      </a:r>
                    </a:p>
                    <a:p>
                      <a:pPr marL="171450" marR="0" indent="-17145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000" dirty="0"/>
                        <a:t>Technical principles</a:t>
                      </a:r>
                    </a:p>
                    <a:p>
                      <a:pPr marL="171450" marR="0" indent="-17145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000" dirty="0"/>
                        <a:t>Designing and making principles</a:t>
                      </a:r>
                    </a:p>
                  </a:txBody>
                  <a:tcPr marL="65314" marR="65314" marT="32657" marB="32657">
                    <a:solidFill>
                      <a:srgbClr val="FFCCFF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171450" marR="0" indent="-17145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lang="en-GB" sz="1000" dirty="0"/>
                    </a:p>
                  </a:txBody>
                  <a:tcPr marL="65314" marR="65314" marT="32657" marB="32657">
                    <a:solidFill>
                      <a:srgbClr val="CC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08927675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400" b="1" dirty="0"/>
                    </a:p>
                  </a:txBody>
                  <a:tcPr marL="65314" marR="65314" marT="32657" marB="32657" vert="vert27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/>
                        <a:t>DESIGN</a:t>
                      </a:r>
                    </a:p>
                  </a:txBody>
                  <a:tcPr marL="65314" marR="65314" marT="32657" marB="32657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/>
                        <a:t>MAKE</a:t>
                      </a:r>
                    </a:p>
                  </a:txBody>
                  <a:tcPr marL="65314" marR="65314" marT="32657" marB="32657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GB" sz="1000" dirty="0"/>
                        <a:t>EVALUATE</a:t>
                      </a:r>
                    </a:p>
                  </a:txBody>
                  <a:tcPr marL="65314" marR="65314" marT="32657" marB="32657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GB" sz="1000" dirty="0"/>
                        <a:t>TECHNICAL KNOWLEDGE</a:t>
                      </a:r>
                    </a:p>
                  </a:txBody>
                  <a:tcPr marL="65314" marR="65314" marT="32657" marB="32657">
                    <a:solidFill>
                      <a:srgbClr val="FFCCFF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171450" marR="0" indent="-17145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lang="en-GB" sz="1000" dirty="0"/>
                    </a:p>
                  </a:txBody>
                  <a:tcPr marL="65314" marR="65314" marT="32657" marB="32657" anchor="ctr">
                    <a:solidFill>
                      <a:srgbClr val="CC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27693588"/>
                  </a:ext>
                </a:extLst>
              </a:tr>
              <a:tr h="224302">
                <a:tc>
                  <a:txBody>
                    <a:bodyPr/>
                    <a:lstStyle/>
                    <a:p>
                      <a:pPr marL="0" marR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400" dirty="0"/>
                        <a:t>DEEP</a:t>
                      </a:r>
                    </a:p>
                  </a:txBody>
                  <a:tcPr marL="65314" marR="65314" marT="32657" marB="32657" vert="vert27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I have understood the product I am designing</a:t>
                      </a:r>
                      <a:r>
                        <a:rPr lang="en-GB" sz="1000" baseline="0" dirty="0">
                          <a:solidFill>
                            <a:schemeClr val="tx1"/>
                          </a:solidFill>
                        </a:rPr>
                        <a:t> and identified some key user needs.</a:t>
                      </a: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I have described and explained my design criteria.</a:t>
                      </a:r>
                    </a:p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baseline="0" dirty="0">
                        <a:solidFill>
                          <a:schemeClr val="tx1"/>
                        </a:solidFill>
                      </a:endParaRPr>
                    </a:p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aseline="0" dirty="0">
                          <a:solidFill>
                            <a:schemeClr val="tx1"/>
                          </a:solidFill>
                        </a:rPr>
                        <a:t>I </a:t>
                      </a:r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have shown</a:t>
                      </a:r>
                      <a:r>
                        <a:rPr lang="en-GB" sz="1000" baseline="0" dirty="0">
                          <a:solidFill>
                            <a:schemeClr val="tx1"/>
                          </a:solidFill>
                        </a:rPr>
                        <a:t> adequate consideration of more than one social, moral or ethical issue.</a:t>
                      </a:r>
                    </a:p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baseline="0" dirty="0">
                        <a:solidFill>
                          <a:schemeClr val="tx1"/>
                        </a:solidFill>
                      </a:endParaRPr>
                    </a:p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I have produced detailed, rendered sketches with full annotation.</a:t>
                      </a:r>
                    </a:p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aseline="0" dirty="0">
                          <a:solidFill>
                            <a:schemeClr val="tx1"/>
                          </a:solidFill>
                        </a:rPr>
                        <a:t>My designs link to research, my sources are appropriate and my design is mainly fit for purpose.</a:t>
                      </a: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marL="65314" marR="65314" marT="32657" marB="32657"/>
                </a:tc>
                <a:tc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I have used tools and equipment safely</a:t>
                      </a:r>
                      <a:r>
                        <a:rPr lang="en-GB" sz="1000" baseline="0" dirty="0">
                          <a:solidFill>
                            <a:schemeClr val="tx1"/>
                          </a:solidFill>
                        </a:rPr>
                        <a:t> and demonstrated an appropriate level of skill.</a:t>
                      </a:r>
                    </a:p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There is adequate</a:t>
                      </a:r>
                      <a:r>
                        <a:rPr lang="en-GB" sz="1000" baseline="0" dirty="0">
                          <a:solidFill>
                            <a:schemeClr val="tx1"/>
                          </a:solidFill>
                        </a:rPr>
                        <a:t> evidence of quality control in my work.</a:t>
                      </a:r>
                    </a:p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baseline="0" dirty="0">
                        <a:solidFill>
                          <a:schemeClr val="tx1"/>
                        </a:solidFill>
                      </a:endParaRPr>
                    </a:p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My outcome is appropriate and has the potential to be commercially viable with more development.  It meets most of the users</a:t>
                      </a:r>
                      <a:r>
                        <a:rPr lang="en-GB" sz="1000" baseline="0" dirty="0">
                          <a:solidFill>
                            <a:schemeClr val="tx1"/>
                          </a:solidFill>
                        </a:rPr>
                        <a:t> needs.</a:t>
                      </a:r>
                    </a:p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baseline="0" dirty="0">
                        <a:solidFill>
                          <a:schemeClr val="tx1"/>
                        </a:solidFill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aseline="0" dirty="0">
                          <a:solidFill>
                            <a:schemeClr val="tx1"/>
                          </a:solidFill>
                        </a:rPr>
                        <a:t>I can use a wide range of cooking techniques to produce </a:t>
                      </a:r>
                      <a:r>
                        <a:rPr lang="en-GB" sz="1000" b="0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 selection of predominantly savoury dishes so that I can feed myself and others a healthy and varied diet.</a:t>
                      </a:r>
                    </a:p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marL="65314" marR="65314" marT="32657" marB="32657"/>
                </a:tc>
                <a:tc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I have carried out adequate testing</a:t>
                      </a:r>
                      <a:r>
                        <a:rPr lang="en-GB" sz="1000" baseline="0" dirty="0">
                          <a:solidFill>
                            <a:schemeClr val="tx1"/>
                          </a:solidFill>
                        </a:rPr>
                        <a:t> including basic third party feedback. </a:t>
                      </a:r>
                    </a:p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baseline="0" dirty="0">
                        <a:solidFill>
                          <a:schemeClr val="tx1"/>
                        </a:solidFill>
                      </a:endParaRPr>
                    </a:p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/>
                        <a:t>I have</a:t>
                      </a:r>
                      <a:r>
                        <a:rPr lang="en-GB" sz="1000" baseline="0" dirty="0"/>
                        <a:t> given detailed explanations about how my design meets the design criteria and evidenced adequate testing to support this.</a:t>
                      </a:r>
                      <a:endParaRPr lang="en-GB" sz="1000" dirty="0"/>
                    </a:p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I have described multiple appropriate</a:t>
                      </a:r>
                      <a:r>
                        <a:rPr lang="en-GB" sz="1000" baseline="0" dirty="0">
                          <a:solidFill>
                            <a:schemeClr val="tx1"/>
                          </a:solidFill>
                        </a:rPr>
                        <a:t> modifications during design/manufacture which have led to design improvement.</a:t>
                      </a: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marL="65314" marR="65314" marT="32657" marB="32657"/>
                </a:tc>
                <a:tc>
                  <a:txBody>
                    <a:bodyPr/>
                    <a:lstStyle/>
                    <a:p>
                      <a:r>
                        <a:rPr lang="en-GB" sz="1000" b="0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I understand and can explain: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b="0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the properties of materials.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b="0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structural elements.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b="0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mechanical systems, movement and force.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b="0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electronic systems and power sources.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b="0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computing and the use of CAD/CAM in products.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b="0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the principles of nutrition and health.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b="0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the source, seasonality and characteristics of a broad range of ingredients. </a:t>
                      </a:r>
                    </a:p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marL="65314" marR="65314" marT="32657" marB="32657"/>
                </a:tc>
                <a:tc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Compare</a:t>
                      </a:r>
                    </a:p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Contrast</a:t>
                      </a:r>
                    </a:p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Classify</a:t>
                      </a:r>
                    </a:p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Detail</a:t>
                      </a:r>
                    </a:p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Document</a:t>
                      </a:r>
                    </a:p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Explain</a:t>
                      </a:r>
                    </a:p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Predict</a:t>
                      </a:r>
                    </a:p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marL="65314" marR="65314" marT="32657" marB="32657"/>
                </a:tc>
                <a:extLst>
                  <a:ext uri="{0D108BD9-81ED-4DB2-BD59-A6C34878D82A}">
                    <a16:rowId xmlns:a16="http://schemas.microsoft.com/office/drawing/2014/main" val="380903939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842766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96379C5B-4E75-41ED-8137-63A3AF72003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34045313"/>
              </p:ext>
            </p:extLst>
          </p:nvPr>
        </p:nvGraphicFramePr>
        <p:xfrm>
          <a:off x="293411" y="167426"/>
          <a:ext cx="9079251" cy="564533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04204">
                  <a:extLst>
                    <a:ext uri="{9D8B030D-6E8A-4147-A177-3AD203B41FA5}">
                      <a16:colId xmlns:a16="http://schemas.microsoft.com/office/drawing/2014/main" val="286736880"/>
                    </a:ext>
                  </a:extLst>
                </a:gridCol>
                <a:gridCol w="1745182">
                  <a:extLst>
                    <a:ext uri="{9D8B030D-6E8A-4147-A177-3AD203B41FA5}">
                      <a16:colId xmlns:a16="http://schemas.microsoft.com/office/drawing/2014/main" val="2627070020"/>
                    </a:ext>
                  </a:extLst>
                </a:gridCol>
                <a:gridCol w="1707467">
                  <a:extLst>
                    <a:ext uri="{9D8B030D-6E8A-4147-A177-3AD203B41FA5}">
                      <a16:colId xmlns:a16="http://schemas.microsoft.com/office/drawing/2014/main" val="2626316785"/>
                    </a:ext>
                  </a:extLst>
                </a:gridCol>
                <a:gridCol w="1707466">
                  <a:extLst>
                    <a:ext uri="{9D8B030D-6E8A-4147-A177-3AD203B41FA5}">
                      <a16:colId xmlns:a16="http://schemas.microsoft.com/office/drawing/2014/main" val="3377494131"/>
                    </a:ext>
                  </a:extLst>
                </a:gridCol>
                <a:gridCol w="1707466">
                  <a:extLst>
                    <a:ext uri="{9D8B030D-6E8A-4147-A177-3AD203B41FA5}">
                      <a16:colId xmlns:a16="http://schemas.microsoft.com/office/drawing/2014/main" val="1339607237"/>
                    </a:ext>
                  </a:extLst>
                </a:gridCol>
                <a:gridCol w="1707466">
                  <a:extLst>
                    <a:ext uri="{9D8B030D-6E8A-4147-A177-3AD203B41FA5}">
                      <a16:colId xmlns:a16="http://schemas.microsoft.com/office/drawing/2014/main" val="3413403580"/>
                    </a:ext>
                  </a:extLst>
                </a:gridCol>
              </a:tblGrid>
              <a:tr h="0">
                <a:tc rowSpan="4"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400" b="1" dirty="0"/>
                    </a:p>
                  </a:txBody>
                  <a:tcPr marL="65314" marR="65314" marT="32657" marB="32657" vert="vert270"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5">
                  <a:txBody>
                    <a:bodyPr/>
                    <a:lstStyle/>
                    <a:p>
                      <a:r>
                        <a:rPr lang="en-GB" sz="1900" b="1" dirty="0"/>
                        <a:t>DESIGN TECHNOLOGY KS3 END POINTS</a:t>
                      </a:r>
                    </a:p>
                  </a:txBody>
                  <a:tcPr marL="65314" marR="65314" marT="32657" marB="32657"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sz="1900" b="1" dirty="0"/>
                    </a:p>
                  </a:txBody>
                  <a:tcPr marL="65314" marR="65314" marT="32657" marB="32657"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sz="1900" b="1" dirty="0"/>
                    </a:p>
                  </a:txBody>
                  <a:tcPr marL="65314" marR="65314" marT="32657" marB="32657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44628330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pPr marL="0" marR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800" dirty="0"/>
                    </a:p>
                  </a:txBody>
                  <a:tcPr marL="65314" marR="65314" marT="32657" marB="32657" anchor="ctr"/>
                </a:tc>
                <a:tc>
                  <a:txBody>
                    <a:bodyPr/>
                    <a:lstStyle/>
                    <a:p>
                      <a:pPr marL="0" marR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/>
                        <a:t>AO1 </a:t>
                      </a:r>
                    </a:p>
                  </a:txBody>
                  <a:tcPr marL="65314" marR="65314" marT="32657" marB="32657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/>
                        <a:t>AO2</a:t>
                      </a:r>
                    </a:p>
                  </a:txBody>
                  <a:tcPr marL="65314" marR="65314" marT="32657" marB="32657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/>
                        <a:t>AO3</a:t>
                      </a:r>
                    </a:p>
                  </a:txBody>
                  <a:tcPr marL="65314" marR="65314" marT="32657" marB="32657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/>
                        <a:t>AO4</a:t>
                      </a:r>
                    </a:p>
                  </a:txBody>
                  <a:tcPr marL="65314" marR="65314" marT="32657" marB="32657" anchor="ctr">
                    <a:solidFill>
                      <a:srgbClr val="FFCCFF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/>
                        <a:t>COMMAND WORDS</a:t>
                      </a:r>
                    </a:p>
                  </a:txBody>
                  <a:tcPr marL="65314" marR="65314" marT="32657" marB="32657" anchor="ctr">
                    <a:solidFill>
                      <a:srgbClr val="CC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47533920"/>
                  </a:ext>
                </a:extLst>
              </a:tr>
              <a:tr h="415748">
                <a:tc vMerge="1"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400" b="1" dirty="0"/>
                    </a:p>
                  </a:txBody>
                  <a:tcPr marL="65314" marR="65314" marT="32657" marB="32657" vert="vert27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/>
                        <a:t>Identify, investigate and outline design possibilities to address needs and wants</a:t>
                      </a:r>
                    </a:p>
                  </a:txBody>
                  <a:tcPr marL="65314" marR="65314" marT="32657" marB="32657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/>
                        <a:t>Design and make prototypes that are fit for purpose</a:t>
                      </a:r>
                    </a:p>
                  </a:txBody>
                  <a:tcPr marL="65314" marR="65314" marT="32657" marB="32657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/>
                        <a:t>Analyse and evaluate:</a:t>
                      </a:r>
                    </a:p>
                    <a:p>
                      <a:pPr marL="171450" marR="0" indent="-17145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000" dirty="0"/>
                        <a:t>Design decisions and outcomes including for prototypes made by themselves and others</a:t>
                      </a:r>
                    </a:p>
                    <a:p>
                      <a:pPr marL="171450" marR="0" indent="-17145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000" dirty="0"/>
                        <a:t>Wider issues in design and technology</a:t>
                      </a:r>
                    </a:p>
                  </a:txBody>
                  <a:tcPr marL="65314" marR="65314" marT="32657" marB="32657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/>
                        <a:t>Demonstrate and apply knowledge and understanding of:</a:t>
                      </a:r>
                    </a:p>
                    <a:p>
                      <a:pPr marL="171450" marR="0" indent="-17145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000" dirty="0"/>
                        <a:t>Technical principles</a:t>
                      </a:r>
                    </a:p>
                    <a:p>
                      <a:pPr marL="171450" marR="0" indent="-17145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000" dirty="0"/>
                        <a:t>Designing and making principles</a:t>
                      </a:r>
                    </a:p>
                  </a:txBody>
                  <a:tcPr marL="65314" marR="65314" marT="32657" marB="32657">
                    <a:solidFill>
                      <a:srgbClr val="FFCCFF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171450" marR="0" indent="-17145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lang="en-GB" sz="1000" dirty="0"/>
                    </a:p>
                  </a:txBody>
                  <a:tcPr marL="65314" marR="65314" marT="32657" marB="32657">
                    <a:solidFill>
                      <a:srgbClr val="FF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08927675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400" b="1" dirty="0"/>
                    </a:p>
                  </a:txBody>
                  <a:tcPr marL="65314" marR="65314" marT="32657" marB="32657" vert="vert27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/>
                        <a:t>DESIGN</a:t>
                      </a:r>
                    </a:p>
                  </a:txBody>
                  <a:tcPr marL="65314" marR="65314" marT="32657" marB="32657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/>
                        <a:t>MAKE</a:t>
                      </a:r>
                    </a:p>
                  </a:txBody>
                  <a:tcPr marL="65314" marR="65314" marT="32657" marB="32657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GB" sz="1000" dirty="0"/>
                        <a:t>EVALUATE</a:t>
                      </a:r>
                    </a:p>
                  </a:txBody>
                  <a:tcPr marL="65314" marR="65314" marT="32657" marB="32657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GB" sz="1000" dirty="0"/>
                        <a:t>TECHNICAL KNOWLEDGE</a:t>
                      </a:r>
                    </a:p>
                  </a:txBody>
                  <a:tcPr marL="65314" marR="65314" marT="32657" marB="32657">
                    <a:solidFill>
                      <a:srgbClr val="FFCCFF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dirty="0"/>
                    </a:p>
                  </a:txBody>
                  <a:tcPr marL="65314" marR="65314" marT="32657" marB="32657" anchor="ctr">
                    <a:solidFill>
                      <a:srgbClr val="CC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21892343"/>
                  </a:ext>
                </a:extLst>
              </a:tr>
              <a:tr h="1678674">
                <a:tc>
                  <a:txBody>
                    <a:bodyPr/>
                    <a:lstStyle/>
                    <a:p>
                      <a:pPr marL="0" marR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400" dirty="0"/>
                        <a:t>TRANSFER</a:t>
                      </a:r>
                    </a:p>
                  </a:txBody>
                  <a:tcPr marL="65314" marR="65314" marT="32657" marB="32657" vert="vert27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I have fully understood the product I am designing</a:t>
                      </a:r>
                      <a:r>
                        <a:rPr lang="en-GB" sz="1000" baseline="0" dirty="0">
                          <a:solidFill>
                            <a:schemeClr val="tx1"/>
                          </a:solidFill>
                        </a:rPr>
                        <a:t> and identified the key user needs.</a:t>
                      </a: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aseline="0" dirty="0">
                          <a:solidFill>
                            <a:schemeClr val="tx1"/>
                          </a:solidFill>
                        </a:rPr>
                        <a:t>I </a:t>
                      </a:r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have </a:t>
                      </a:r>
                      <a:r>
                        <a:rPr lang="en-GB" sz="1000" baseline="0" dirty="0">
                          <a:solidFill>
                            <a:schemeClr val="tx1"/>
                          </a:solidFill>
                        </a:rPr>
                        <a:t>explained and justified my design criteria.</a:t>
                      </a: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  <a:p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I have shown</a:t>
                      </a:r>
                      <a:r>
                        <a:rPr lang="en-GB" sz="1000" baseline="0" dirty="0">
                          <a:solidFill>
                            <a:schemeClr val="tx1"/>
                          </a:solidFill>
                        </a:rPr>
                        <a:t> good consideration of a range of social, moral or ethical issues.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baseline="0" dirty="0">
                        <a:solidFill>
                          <a:schemeClr val="tx1"/>
                        </a:solidFill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I have produced detailed, rendered 3D sketches with full annotation.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I have included</a:t>
                      </a:r>
                      <a:r>
                        <a:rPr lang="en-GB" sz="1000" baseline="0" dirty="0">
                          <a:solidFill>
                            <a:schemeClr val="tx1"/>
                          </a:solidFill>
                        </a:rPr>
                        <a:t> additional views, dimensions and production information.</a:t>
                      </a: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baseline="0" dirty="0">
                        <a:solidFill>
                          <a:schemeClr val="tx1"/>
                        </a:solidFill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My </a:t>
                      </a:r>
                      <a:r>
                        <a:rPr lang="en-GB" sz="1000" baseline="0" dirty="0">
                          <a:solidFill>
                            <a:schemeClr val="tx1"/>
                          </a:solidFill>
                        </a:rPr>
                        <a:t>designs link to research using a range of appropriate sources and my design is fully fit for purpose.</a:t>
                      </a: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marL="65314" marR="65314" marT="32657" marB="32657"/>
                </a:tc>
                <a:tc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I have used tools and equipment safely</a:t>
                      </a:r>
                      <a:r>
                        <a:rPr lang="en-GB" sz="1000" baseline="0" dirty="0">
                          <a:solidFill>
                            <a:schemeClr val="tx1"/>
                          </a:solidFill>
                        </a:rPr>
                        <a:t> and demonstrated a good level of skill.</a:t>
                      </a: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baseline="0" dirty="0">
                        <a:solidFill>
                          <a:schemeClr val="tx1"/>
                        </a:solidFill>
                      </a:endParaRPr>
                    </a:p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I have good </a:t>
                      </a:r>
                      <a:r>
                        <a:rPr lang="en-GB" sz="1000" baseline="0" dirty="0">
                          <a:solidFill>
                            <a:schemeClr val="tx1"/>
                          </a:solidFill>
                        </a:rPr>
                        <a:t>evidence of quality control in my work.</a:t>
                      </a:r>
                    </a:p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baseline="0" dirty="0">
                        <a:solidFill>
                          <a:schemeClr val="tx1"/>
                        </a:solidFill>
                      </a:endParaRPr>
                    </a:p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My outcome is challenging and fully meets the needs of the</a:t>
                      </a:r>
                      <a:r>
                        <a:rPr lang="en-GB" sz="1000" baseline="0" dirty="0">
                          <a:solidFill>
                            <a:schemeClr val="tx1"/>
                          </a:solidFill>
                        </a:rPr>
                        <a:t> client/user.  It </a:t>
                      </a:r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has the potential to be commercially viable with further development.</a:t>
                      </a:r>
                    </a:p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aseline="0" dirty="0">
                          <a:solidFill>
                            <a:schemeClr val="tx1"/>
                          </a:solidFill>
                        </a:rPr>
                        <a:t>I can use a sophisticated range of cooking techniques to produce </a:t>
                      </a:r>
                      <a:r>
                        <a:rPr lang="en-GB" sz="1000" b="0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 repertoire of predominantly savoury dishes so that I can feed myself and others a healthy and varied diet.  I can adapt recipes to alter the recipe I produce.</a:t>
                      </a:r>
                    </a:p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marL="65314" marR="65314" marT="32657" marB="32657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/>
                        <a:t>I </a:t>
                      </a:r>
                      <a:r>
                        <a:rPr lang="en-GB" sz="1000" baseline="0" dirty="0">
                          <a:solidFill>
                            <a:schemeClr val="tx1"/>
                          </a:solidFill>
                        </a:rPr>
                        <a:t>have carried out comprehensive testing including basic third party feedback.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baseline="0" dirty="0">
                        <a:solidFill>
                          <a:schemeClr val="tx1"/>
                        </a:solidFill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/>
                        <a:t>I have</a:t>
                      </a:r>
                      <a:r>
                        <a:rPr lang="en-GB" sz="1000" baseline="0" dirty="0"/>
                        <a:t> given detailed explanations about how my design meets the design criteria and evidenced good testing to support this.</a:t>
                      </a:r>
                      <a:endParaRPr lang="en-GB" sz="1000" dirty="0"/>
                    </a:p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baseline="0" dirty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I have explained appropriate</a:t>
                      </a:r>
                      <a:r>
                        <a:rPr lang="en-GB" sz="1000" baseline="0" dirty="0">
                          <a:solidFill>
                            <a:schemeClr val="tx1"/>
                          </a:solidFill>
                        </a:rPr>
                        <a:t> modifications during design/manufacture which have led to design improvement.</a:t>
                      </a: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  <a:p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marL="65314" marR="65314" marT="32657" marB="32657"/>
                </a:tc>
                <a:tc>
                  <a:txBody>
                    <a:bodyPr/>
                    <a:lstStyle/>
                    <a:p>
                      <a:r>
                        <a:rPr lang="en-GB" sz="1000" b="0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I can justify and compare: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b="0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the properties of materials.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b="0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structural elements.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b="0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mechanical systems, movement and force.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b="0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electronic systems and power sources.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b="0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computing and the use of CAD/CAM in products.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b="0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the principles of nutrition </a:t>
                      </a:r>
                      <a:r>
                        <a:rPr lang="en-GB" sz="1000" b="0" i="0" u="none" strike="noStrike" kern="1200" baseline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and health.</a:t>
                      </a:r>
                      <a:endParaRPr lang="en-GB" sz="1000" b="0" i="0" u="none" strike="noStrike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b="0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the source, seasonality and characteristics of a broad range of ingredients. </a:t>
                      </a:r>
                    </a:p>
                  </a:txBody>
                  <a:tcPr marL="65314" marR="65314" marT="32657" marB="32657"/>
                </a:tc>
                <a:tc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Justify</a:t>
                      </a:r>
                    </a:p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Judge</a:t>
                      </a:r>
                    </a:p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Criticise </a:t>
                      </a:r>
                    </a:p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Critique</a:t>
                      </a:r>
                    </a:p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marL="65314" marR="65314" marT="32657" marB="32657"/>
                </a:tc>
                <a:extLst>
                  <a:ext uri="{0D108BD9-81ED-4DB2-BD59-A6C34878D82A}">
                    <a16:rowId xmlns:a16="http://schemas.microsoft.com/office/drawing/2014/main" val="281506052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645555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f1d5659d-2bad-43fb-8444-2fea4ecfb55b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1624EB1D7202B468DE4A0B8FA25243A" ma:contentTypeVersion="12" ma:contentTypeDescription="Create a new document." ma:contentTypeScope="" ma:versionID="276c1d3bc7e69ea6e9a2cb1849fc1b40">
  <xsd:schema xmlns:xsd="http://www.w3.org/2001/XMLSchema" xmlns:xs="http://www.w3.org/2001/XMLSchema" xmlns:p="http://schemas.microsoft.com/office/2006/metadata/properties" xmlns:ns2="f1d5659d-2bad-43fb-8444-2fea4ecfb55b" targetNamespace="http://schemas.microsoft.com/office/2006/metadata/properties" ma:root="true" ma:fieldsID="355fe1e36a7b111913048849666d0269" ns2:_="">
    <xsd:import namespace="f1d5659d-2bad-43fb-8444-2fea4ecfb55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DateTaken" minOccurs="0"/>
                <xsd:element ref="ns2:lcf76f155ced4ddcb4097134ff3c332f" minOccurs="0"/>
                <xsd:element ref="ns2:MediaServiceOCR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1d5659d-2bad-43fb-8444-2fea4ecfb55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6048cd5e-80d7-43cd-959c-e6f0153a1bd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dexed="true" ma:internalName="MediaServiceLocatio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D5A82AB9-BC91-4D77-838F-418261465F79}">
  <ds:schemaRefs>
    <ds:schemaRef ds:uri="http://purl.org/dc/terms/"/>
    <ds:schemaRef ds:uri="http://schemas.microsoft.com/office/2006/documentManagement/types"/>
    <ds:schemaRef ds:uri="http://purl.org/dc/dcmitype/"/>
    <ds:schemaRef ds:uri="5b0ee287-a55c-4359-a7de-f7b30ad6a7c3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schemas.openxmlformats.org/package/2006/metadata/core-properties"/>
    <ds:schemaRef ds:uri="d82788fa-9759-4de7-8144-c4b2fd087473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2C6684D0-2493-4E90-9855-19FDF78D1F28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5345AA2D-7039-4FCE-94D0-CC5C4DFAAEDD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668</TotalTime>
  <Words>1034</Words>
  <Application>Microsoft Office PowerPoint</Application>
  <PresentationFormat>A4 Paper (210x297 mm)</PresentationFormat>
  <Paragraphs>175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Victoria Woodhouse</dc:creator>
  <cp:lastModifiedBy>Alex Dollin</cp:lastModifiedBy>
  <cp:revision>84</cp:revision>
  <cp:lastPrinted>2024-06-10T09:14:43Z</cp:lastPrinted>
  <dcterms:created xsi:type="dcterms:W3CDTF">2018-06-22T09:25:31Z</dcterms:created>
  <dcterms:modified xsi:type="dcterms:W3CDTF">2025-06-12T09:53:44Z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0x010100C1624EB1D7202B468DE4A0B8FA25243A</vt:lpwstr>
  </property>
</Properties>
</file>