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custom-properties" Target="docProps/custom.xml"/><Relationship Id="rId2" Type="http://schemas.openxmlformats.org/officeDocument/2006/relationships/officeDocument" Target="ppt/presentation.xml"/><Relationship Id="rId1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7559675" cx="10691800"/>
  <p:notesSz cx="7559675" cy="10691800"/>
  <p:embeddedFontLst>
    <p:embeddedFont>
      <p:font typeface="Proxima Nova"/>
      <p:regular r:id="rId9"/>
      <p:bold r:id="rId10"/>
      <p:italic r:id="rId11"/>
      <p:boldItalic r:id="rId12"/>
    </p:embeddedFont>
    <p:embeddedFont>
      <p:font typeface="Roboto Mon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7" roundtripDataSignature="AMtx7mgdcKfTyzLHhDiPv2LgFsePOg5G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8E97A9B-1EA4-4719-8DC7-0B875AD40E63}">
  <a:tblStyle styleId="{58E97A9B-1EA4-4719-8DC7-0B875AD40E63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fill>
          <a:solidFill>
            <a:srgbClr val="CDD4E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CDD4EA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RobotoMono-regular.fntdata"/><Relationship Id="rId8" Type="http://schemas.openxmlformats.org/officeDocument/2006/relationships/slide" Target="slides/slide3.xml"/><Relationship Id="rId18" Type="http://schemas.openxmlformats.org/officeDocument/2006/relationships/customXml" Target="../customXml/item1.xml"/><Relationship Id="rId3" Type="http://schemas.openxmlformats.org/officeDocument/2006/relationships/tableStyles" Target="tableStyles.xml"/><Relationship Id="rId12" Type="http://schemas.openxmlformats.org/officeDocument/2006/relationships/font" Target="fonts/ProximaNova-boldItalic.fntdata"/><Relationship Id="rId17" Type="http://customschemas.google.com/relationships/presentationmetadata" Target="metadata"/><Relationship Id="rId7" Type="http://schemas.openxmlformats.org/officeDocument/2006/relationships/slide" Target="slides/slide2.xml"/><Relationship Id="rId2" Type="http://schemas.openxmlformats.org/officeDocument/2006/relationships/presProps" Target="presProps.xml"/><Relationship Id="rId16" Type="http://schemas.openxmlformats.org/officeDocument/2006/relationships/font" Target="fonts/RobotoMono-boldItalic.fntdata"/><Relationship Id="rId20" Type="http://schemas.openxmlformats.org/officeDocument/2006/relationships/customXml" Target="../customXml/item3.xml"/><Relationship Id="rId11" Type="http://schemas.openxmlformats.org/officeDocument/2006/relationships/font" Target="fonts/ProximaNova-italic.fntdata"/><Relationship Id="rId1" Type="http://schemas.openxmlformats.org/officeDocument/2006/relationships/theme" Target="theme/theme2.xml"/><Relationship Id="rId6" Type="http://schemas.openxmlformats.org/officeDocument/2006/relationships/slide" Target="slides/slide1.xml"/><Relationship Id="rId15" Type="http://schemas.openxmlformats.org/officeDocument/2006/relationships/font" Target="fonts/RobotoMono-italic.fntdata"/><Relationship Id="rId5" Type="http://schemas.openxmlformats.org/officeDocument/2006/relationships/notesMaster" Target="notesMasters/notesMaster1.xml"/><Relationship Id="rId10" Type="http://schemas.openxmlformats.org/officeDocument/2006/relationships/font" Target="fonts/ProximaNova-bold.fntdata"/><Relationship Id="rId19" Type="http://schemas.openxmlformats.org/officeDocument/2006/relationships/customXml" Target="../customXml/item2.xml"/><Relationship Id="rId4" Type="http://schemas.openxmlformats.org/officeDocument/2006/relationships/slideMaster" Target="slideMasters/slideMaster1.xml"/><Relationship Id="rId9" Type="http://schemas.openxmlformats.org/officeDocument/2006/relationships/font" Target="fonts/ProximaNova-regular.fntdata"/><Relationship Id="rId14" Type="http://schemas.openxmlformats.org/officeDocument/2006/relationships/font" Target="fonts/RobotoMon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246686" y="1143000"/>
            <a:ext cx="4364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0" name="Google Shape;80;p1:notes"/>
          <p:cNvSpPr/>
          <p:nvPr>
            <p:ph idx="2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8" name="Google Shape;88;p14:notes"/>
          <p:cNvSpPr/>
          <p:nvPr>
            <p:ph idx="2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6" name="Google Shape;96;p15:notes"/>
          <p:cNvSpPr/>
          <p:nvPr>
            <p:ph idx="2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735075" y="402500"/>
            <a:ext cx="92220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>
            <a:off x="735075" y="2012500"/>
            <a:ext cx="9222000" cy="47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/>
          <p:nvPr>
            <p:ph type="title"/>
          </p:nvPr>
        </p:nvSpPr>
        <p:spPr>
          <a:xfrm rot="5400000">
            <a:off x="5600775" y="2453150"/>
            <a:ext cx="6406800" cy="230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3"/>
          <p:cNvSpPr txBox="1"/>
          <p:nvPr>
            <p:ph idx="1" type="body"/>
          </p:nvPr>
        </p:nvSpPr>
        <p:spPr>
          <a:xfrm rot="5400000">
            <a:off x="923063" y="214550"/>
            <a:ext cx="6406800" cy="67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3"/>
          <p:cNvSpPr txBox="1"/>
          <p:nvPr>
            <p:ph idx="10" type="dt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1" type="ftr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2" type="sldNum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idx="10" type="dt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1" type="ftr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729506" y="1884751"/>
            <a:ext cx="9222000" cy="3144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" type="body"/>
          </p:nvPr>
        </p:nvSpPr>
        <p:spPr>
          <a:xfrm>
            <a:off x="729506" y="5059251"/>
            <a:ext cx="9222000" cy="16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8" name="Google Shape;28;p6"/>
          <p:cNvSpPr txBox="1"/>
          <p:nvPr>
            <p:ph idx="10" type="dt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1" type="ftr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735075" y="402500"/>
            <a:ext cx="92220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735075" y="2012500"/>
            <a:ext cx="4544100" cy="47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2" type="body"/>
          </p:nvPr>
        </p:nvSpPr>
        <p:spPr>
          <a:xfrm>
            <a:off x="5412825" y="2012500"/>
            <a:ext cx="4544100" cy="47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0" type="dt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1" type="ftr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2" type="sldNum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/>
          <p:nvPr>
            <p:ph type="title"/>
          </p:nvPr>
        </p:nvSpPr>
        <p:spPr>
          <a:xfrm>
            <a:off x="736468" y="402500"/>
            <a:ext cx="92220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1" type="body"/>
          </p:nvPr>
        </p:nvSpPr>
        <p:spPr>
          <a:xfrm>
            <a:off x="736468" y="1853251"/>
            <a:ext cx="45234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8"/>
          <p:cNvSpPr txBox="1"/>
          <p:nvPr>
            <p:ph idx="2" type="body"/>
          </p:nvPr>
        </p:nvSpPr>
        <p:spPr>
          <a:xfrm>
            <a:off x="736468" y="2761500"/>
            <a:ext cx="4523400" cy="40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3" type="body"/>
          </p:nvPr>
        </p:nvSpPr>
        <p:spPr>
          <a:xfrm>
            <a:off x="5412825" y="1853251"/>
            <a:ext cx="45453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8"/>
          <p:cNvSpPr txBox="1"/>
          <p:nvPr>
            <p:ph idx="4" type="body"/>
          </p:nvPr>
        </p:nvSpPr>
        <p:spPr>
          <a:xfrm>
            <a:off x="5412825" y="2761500"/>
            <a:ext cx="4545300" cy="40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0" type="dt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11" type="ftr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2" type="sldNum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/>
          <p:nvPr>
            <p:ph type="title"/>
          </p:nvPr>
        </p:nvSpPr>
        <p:spPr>
          <a:xfrm>
            <a:off x="735075" y="402500"/>
            <a:ext cx="92220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0" type="dt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9"/>
          <p:cNvSpPr txBox="1"/>
          <p:nvPr>
            <p:ph idx="11" type="ftr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type="title"/>
          </p:nvPr>
        </p:nvSpPr>
        <p:spPr>
          <a:xfrm>
            <a:off x="736468" y="504000"/>
            <a:ext cx="3448200" cy="176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0"/>
          <p:cNvSpPr txBox="1"/>
          <p:nvPr>
            <p:ph idx="1" type="body"/>
          </p:nvPr>
        </p:nvSpPr>
        <p:spPr>
          <a:xfrm>
            <a:off x="4545493" y="1088500"/>
            <a:ext cx="5412900" cy="53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5" name="Google Shape;55;p10"/>
          <p:cNvSpPr txBox="1"/>
          <p:nvPr>
            <p:ph idx="2" type="body"/>
          </p:nvPr>
        </p:nvSpPr>
        <p:spPr>
          <a:xfrm>
            <a:off x="736468" y="2268000"/>
            <a:ext cx="3448200" cy="42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6" name="Google Shape;56;p10"/>
          <p:cNvSpPr txBox="1"/>
          <p:nvPr>
            <p:ph idx="10" type="dt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0"/>
          <p:cNvSpPr txBox="1"/>
          <p:nvPr>
            <p:ph idx="11" type="ftr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0"/>
          <p:cNvSpPr txBox="1"/>
          <p:nvPr>
            <p:ph idx="12" type="sldNum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1"/>
          <p:cNvSpPr txBox="1"/>
          <p:nvPr>
            <p:ph type="title"/>
          </p:nvPr>
        </p:nvSpPr>
        <p:spPr>
          <a:xfrm>
            <a:off x="736468" y="504000"/>
            <a:ext cx="3448200" cy="176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1"/>
          <p:cNvSpPr/>
          <p:nvPr>
            <p:ph idx="2" type="pic"/>
          </p:nvPr>
        </p:nvSpPr>
        <p:spPr>
          <a:xfrm>
            <a:off x="4545493" y="1088500"/>
            <a:ext cx="5412900" cy="5372400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11"/>
          <p:cNvSpPr txBox="1"/>
          <p:nvPr>
            <p:ph idx="1" type="body"/>
          </p:nvPr>
        </p:nvSpPr>
        <p:spPr>
          <a:xfrm>
            <a:off x="736468" y="2268000"/>
            <a:ext cx="3448200" cy="42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3" name="Google Shape;63;p11"/>
          <p:cNvSpPr txBox="1"/>
          <p:nvPr>
            <p:ph idx="10" type="dt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1"/>
          <p:cNvSpPr txBox="1"/>
          <p:nvPr>
            <p:ph idx="11" type="ftr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2" type="sldNum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/>
          <p:nvPr>
            <p:ph type="title"/>
          </p:nvPr>
        </p:nvSpPr>
        <p:spPr>
          <a:xfrm>
            <a:off x="735075" y="402500"/>
            <a:ext cx="92220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2"/>
          <p:cNvSpPr txBox="1"/>
          <p:nvPr>
            <p:ph idx="1" type="body"/>
          </p:nvPr>
        </p:nvSpPr>
        <p:spPr>
          <a:xfrm rot="5400000">
            <a:off x="2947725" y="-200000"/>
            <a:ext cx="4796700" cy="922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12"/>
          <p:cNvSpPr txBox="1"/>
          <p:nvPr>
            <p:ph idx="10" type="dt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1" type="ftr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2" type="sldNum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735075" y="402500"/>
            <a:ext cx="92220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735075" y="2012500"/>
            <a:ext cx="9222000" cy="47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Google Shape;82;p1"/>
          <p:cNvGraphicFramePr/>
          <p:nvPr/>
        </p:nvGraphicFramePr>
        <p:xfrm>
          <a:off x="63000" y="77428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{58E97A9B-1EA4-4719-8DC7-0B875AD40E63}</a:tableStyleId>
              </a:tblPr>
              <a:tblGrid>
                <a:gridCol w="1418375"/>
                <a:gridCol w="3070150"/>
                <a:gridCol w="3070150"/>
                <a:gridCol w="3070150"/>
              </a:tblGrid>
              <a:tr h="4426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GB" sz="1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Fluency: </a:t>
                      </a:r>
                      <a:endParaRPr b="0" i="0"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GB" sz="10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‘Linking skills and movements together to gain a competitive advantage within a sporting situation.’</a:t>
                      </a:r>
                      <a:endParaRPr b="1" sz="1000" u="none" cap="none" strike="noStrike">
                        <a:solidFill>
                          <a:srgbClr val="002060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38450" marB="38450" marR="30575" marL="30575" anchor="ctr">
                    <a:lnL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</a:tr>
              <a:tr h="885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solidFill>
                            <a:srgbClr val="002060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KS3</a:t>
                      </a:r>
                      <a:endParaRPr b="1" sz="1800" u="none" cap="none" strike="noStrike">
                        <a:solidFill>
                          <a:srgbClr val="002060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38450" marB="38450" marR="30575" marL="30575" anchor="ctr">
                    <a:lnL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Head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Rules Strategies and Tactics 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Knowledge and understanding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Analysis and Evaluation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Decision making and problem solving</a:t>
                      </a:r>
                      <a:endParaRPr/>
                    </a:p>
                  </a:txBody>
                  <a:tcPr marT="0" marB="0" marR="68575" marL="68575">
                    <a:lnL cap="flat" cmpd="sng" w="28575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92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solidFill>
                            <a:srgbClr val="002060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Heart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Healthy Participation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Leadership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Commitment/Motivation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Team Work and communication</a:t>
                      </a:r>
                      <a:endParaRPr/>
                    </a:p>
                  </a:txBody>
                  <a:tcPr marT="0" marB="0" marR="68575" marL="68575">
                    <a:lnL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92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solidFill>
                            <a:srgbClr val="002060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Hands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Motor Competence 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Skill development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Application of skill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Fitness Levels</a:t>
                      </a:r>
                      <a:endParaRPr/>
                    </a:p>
                  </a:txBody>
                  <a:tcPr marT="0" marB="0" marR="68575" marL="68575">
                    <a:lnL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92BD"/>
                    </a:solidFill>
                  </a:tcPr>
                </a:tc>
              </a:tr>
              <a:tr h="1782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GB" sz="1500" u="none" cap="none" strike="noStrike">
                          <a:solidFill>
                            <a:srgbClr val="9FC5E8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Transfer</a:t>
                      </a:r>
                      <a:endParaRPr sz="1500" u="none" cap="none" strike="noStrike">
                        <a:solidFill>
                          <a:srgbClr val="9FC5E8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GB" sz="1500" u="none" cap="none" strike="noStrike">
                          <a:solidFill>
                            <a:srgbClr val="9FC5E8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knowledge</a:t>
                      </a:r>
                      <a:endParaRPr b="1" sz="1500" u="none" cap="none" strike="noStrike">
                        <a:solidFill>
                          <a:srgbClr val="9FC5E8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GB" sz="1500" u="none" cap="none" strike="noStrike">
                          <a:solidFill>
                            <a:srgbClr val="9FC5E8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and skills</a:t>
                      </a:r>
                      <a:endParaRPr/>
                    </a:p>
                  </a:txBody>
                  <a:tcPr marT="38450" marB="38450" marR="30575" marL="30575" anchor="ctr">
                    <a:lnL cap="flat" cmpd="sng" w="38100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explain the main teaching points of the skills, techniques and tactics involved in a wide range of sports in detail.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analyse and evaluate performance and justify recommendations to improve in a range of sports.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always apply the rules, tactics or strategies with creativity, leading to an effective performance in a range of sports.  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am able to design and lead an activity independently, across a range of sports.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consistently demonstrate high levels of motivation and commitment in P.E and Sport. 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always demonstrate a positive attitude towards others and communicate effectively.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am able to demonstrate a consistent level of fluency in a wide range of skills and sports.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always select and apply the correct skill with fluency to perform successfully.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consistently demonstrate high levels of fitness to perform very effectively.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</a:tr>
              <a:tr h="16026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GB" sz="1500" u="none" cap="none" strike="noStrike">
                          <a:solidFill>
                            <a:srgbClr val="3D85C6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Deep</a:t>
                      </a:r>
                      <a:endParaRPr sz="1500" u="none" cap="none" strike="noStrike">
                        <a:solidFill>
                          <a:srgbClr val="3D85C6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GB" sz="1500">
                          <a:solidFill>
                            <a:srgbClr val="3D85C6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K</a:t>
                      </a:r>
                      <a:r>
                        <a:rPr b="1" lang="en-GB" sz="1500" u="none" cap="none" strike="noStrike">
                          <a:solidFill>
                            <a:srgbClr val="3D85C6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nowledge and skills</a:t>
                      </a:r>
                      <a:endParaRPr b="1" sz="1500" u="none" cap="none" strike="noStrike">
                        <a:solidFill>
                          <a:srgbClr val="3D85C6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38450" marB="38450" marR="30575" marL="30575" anchor="ctr">
                    <a:lnL cap="flat" cmpd="sng" w="38100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describe the main teaching points of the skills, techniques and tactics involved in the sports I have covered in detail.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analyse and evaluate performance, and make recommendations to improve.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apply the rules, tactics or strategies with some creativity in an activity successfully. 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am able to lead an activity with a partner to a group.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demonstrate good levels of motivation and commitment in P.E and Sport. 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demonstrate a positive attitude towards others and communicate effectively.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am able to demonstrate a good level of fluency in some skills.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select and apply the correct skill with fluency to perform successfully.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consistently demonstrate good levels of fitness to meet the demands of the sport.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</a:tr>
              <a:tr h="1961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GB" sz="1500" u="none" cap="none" strike="noStrike">
                          <a:solidFill>
                            <a:srgbClr val="073763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Surface</a:t>
                      </a:r>
                      <a:endParaRPr sz="1500" u="none" cap="none" strike="noStrike">
                        <a:solidFill>
                          <a:srgbClr val="073763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GB" sz="1500">
                          <a:solidFill>
                            <a:srgbClr val="073763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K</a:t>
                      </a:r>
                      <a:r>
                        <a:rPr b="1" lang="en-GB" sz="1500" u="none" cap="none" strike="noStrike">
                          <a:solidFill>
                            <a:srgbClr val="073763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nowledge and skills</a:t>
                      </a:r>
                      <a:r>
                        <a:rPr b="1" lang="en-GB" sz="1500" u="none" cap="none" strike="noStrike">
                          <a:solidFill>
                            <a:srgbClr val="073763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 </a:t>
                      </a:r>
                      <a:endParaRPr b="1" sz="1500" u="none" cap="none" strike="noStrike">
                        <a:solidFill>
                          <a:srgbClr val="073763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38450" marB="38450" marR="30575" marL="30575" anchor="ctr">
                    <a:lnL cap="flat" cmpd="sng" w="38100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identify some of the main teaching points of the skills, techniques and tactics involved in the sports I have covered.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analyse and evaluate my own performance with support to identify what I have done well and what I need to improve on in my own performance.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sometimes apply the correct rules, tactics or strategies in an activity. 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FA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am able to lead an activity with the support of a teacher.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demonstrate satisfactory levels of motivation and commitment in P.E and Sport. 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work well with others.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FA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am able to demonstrate a satisfactory level of fluency in some skills.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sometimes select and apply the correct skill with some fluency.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demonstrate basic levels of fitness.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FA8DC"/>
                    </a:solidFill>
                  </a:tcPr>
                </a:tc>
              </a:tr>
            </a:tbl>
          </a:graphicData>
        </a:graphic>
      </p:graphicFrame>
      <p:sp>
        <p:nvSpPr>
          <p:cNvPr id="83" name="Google Shape;83;p1"/>
          <p:cNvSpPr txBox="1"/>
          <p:nvPr/>
        </p:nvSpPr>
        <p:spPr>
          <a:xfrm>
            <a:off x="3394388" y="0"/>
            <a:ext cx="7297425" cy="9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GB" sz="2800" u="none" cap="none" strike="noStrike">
                <a:solidFill>
                  <a:srgbClr val="073763"/>
                </a:solidFill>
                <a:latin typeface="Cambria"/>
                <a:ea typeface="Cambria"/>
                <a:cs typeface="Cambria"/>
                <a:sym typeface="Cambria"/>
              </a:rPr>
              <a:t>END OF Year 9 EXPECTATIONS FOR PE</a:t>
            </a:r>
            <a:endParaRPr b="1" i="0" sz="2800" u="none" cap="none" strike="noStrike">
              <a:solidFill>
                <a:srgbClr val="073763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descr="Bishop Chadwick Catholic Education Trust" id="84" name="Google Shape;84;p1"/>
          <p:cNvSpPr/>
          <p:nvPr/>
        </p:nvSpPr>
        <p:spPr>
          <a:xfrm>
            <a:off x="5192713" y="3627438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6722" l="0" r="0" t="0"/>
          <a:stretch/>
        </p:blipFill>
        <p:spPr>
          <a:xfrm>
            <a:off x="0" y="0"/>
            <a:ext cx="3190875" cy="774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" name="Google Shape;90;p14"/>
          <p:cNvGraphicFramePr/>
          <p:nvPr/>
        </p:nvGraphicFramePr>
        <p:xfrm>
          <a:off x="0" y="80946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{58E97A9B-1EA4-4719-8DC7-0B875AD40E63}</a:tableStyleId>
              </a:tblPr>
              <a:tblGrid>
                <a:gridCol w="1426800"/>
                <a:gridCol w="3088325"/>
                <a:gridCol w="3088325"/>
                <a:gridCol w="3088325"/>
              </a:tblGrid>
              <a:tr h="4426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GB" sz="1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Precision:</a:t>
                      </a:r>
                      <a:endParaRPr b="0" i="0"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GB" sz="10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‘Perform the components of skills and refine the techniques for accuracy.’ </a:t>
                      </a:r>
                      <a:endParaRPr b="1" sz="1000" u="none" cap="none" strike="noStrike">
                        <a:solidFill>
                          <a:srgbClr val="002060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38450" marB="38450" marR="30575" marL="30575" anchor="ctr">
                    <a:lnL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</a:tr>
              <a:tr h="885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solidFill>
                            <a:srgbClr val="002060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KS3</a:t>
                      </a:r>
                      <a:endParaRPr b="1" sz="1800" u="none" cap="none" strike="noStrike">
                        <a:solidFill>
                          <a:srgbClr val="002060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38450" marB="38450" marR="30575" marL="30575" anchor="ctr">
                    <a:lnL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0" i="0" lang="en-GB" sz="11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Head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Rules Strategies and Tactics 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Knowledge and understanding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Analysis and Evaluation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Decision making and problem solving</a:t>
                      </a:r>
                      <a:endParaRPr/>
                    </a:p>
                  </a:txBody>
                  <a:tcPr marT="0" marB="0" marR="68575" marL="68575">
                    <a:lnL cap="flat" cmpd="sng" w="28575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92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1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Heart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Healthy Participation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Leadership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Resilience 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Team Work and communication</a:t>
                      </a:r>
                      <a:endParaRPr/>
                    </a:p>
                  </a:txBody>
                  <a:tcPr marT="0" marB="0" marR="68575" marL="68575">
                    <a:lnL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92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0" i="0" lang="en-GB" sz="11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Hands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Motor Competence 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Skill development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Application of skill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Fitness Levels</a:t>
                      </a:r>
                      <a:endParaRPr/>
                    </a:p>
                  </a:txBody>
                  <a:tcPr marT="0" marB="0" marR="68575" marL="68575">
                    <a:lnL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92BD"/>
                    </a:solidFill>
                  </a:tcPr>
                </a:tc>
              </a:tr>
              <a:tr h="1782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GB" sz="1500" u="none" cap="none" strike="noStrike">
                          <a:solidFill>
                            <a:srgbClr val="9FC5E8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Transfer</a:t>
                      </a:r>
                      <a:endParaRPr sz="1500" u="none" cap="none" strike="noStrike">
                        <a:solidFill>
                          <a:srgbClr val="9FC5E8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GB" sz="1500" u="none" cap="none" strike="noStrike">
                          <a:solidFill>
                            <a:srgbClr val="9FC5E8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knowledge</a:t>
                      </a:r>
                      <a:endParaRPr b="1" sz="1500" u="none" cap="none" strike="noStrike">
                        <a:solidFill>
                          <a:srgbClr val="9FC5E8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GB" sz="1500" u="none" cap="none" strike="noStrike">
                          <a:solidFill>
                            <a:srgbClr val="9FC5E8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and skills</a:t>
                      </a:r>
                      <a:endParaRPr/>
                    </a:p>
                  </a:txBody>
                  <a:tcPr marT="38450" marB="38450" marR="30575" marL="30575" anchor="ctr">
                    <a:lnL cap="flat" cmpd="sng" w="38100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explain the main teaching points of the skills, techniques and tactics involved in the sports I have covered.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evaluate performance and justify recommendations to improve in a range of sports.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always apply the rules, tactics or strategies, to lead to an effective performance in a range of sports.  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am able to lead a skill practice independently, across a range of sports.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consistently demonstrate high levels of Resilience in P.E and Sport. 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demonstrate a positive attitude towards others and communicate effectively.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am able to demonstrate a consistent level of precision in a wide range of skills and sports.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always select and apply the correct skill with precision to perform successfully.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consistently demonstrate high levels of fitness to perform very effectively.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</a:tr>
              <a:tr h="16026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GB" sz="1500" u="none" cap="none" strike="noStrike">
                          <a:solidFill>
                            <a:srgbClr val="3D85C6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Deep</a:t>
                      </a:r>
                      <a:endParaRPr sz="1500" u="none" cap="none" strike="noStrike">
                        <a:solidFill>
                          <a:srgbClr val="3D85C6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GB" sz="1500">
                          <a:solidFill>
                            <a:srgbClr val="3D85C6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K</a:t>
                      </a:r>
                      <a:r>
                        <a:rPr b="1" lang="en-GB" sz="1500" u="none" cap="none" strike="noStrike">
                          <a:solidFill>
                            <a:srgbClr val="3D85C6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nowledge and skills</a:t>
                      </a:r>
                      <a:endParaRPr b="1" sz="1500" u="none" cap="none" strike="noStrike">
                        <a:solidFill>
                          <a:srgbClr val="3D85C6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38450" marB="38450" marR="30575" marL="30575" anchor="ctr">
                    <a:lnL cap="flat" cmpd="sng" w="38100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describe the main teaching points of the skills, techniques and tactics involved in the sports I have covered.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evaluate performance and make recommendations to improve.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apply the rules, tactics or strategies in a game successfully. 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am able to lead a skill practice with a partner to a small group.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demonstrate good levels of resilience in P.E and Sport. 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work well with others through good communication.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am able to demonstrate a good level of precision in some skills.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select and apply the correct skill with precision to perform successfully.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consistently demonstrate good levels of fitness to meet the demands of the sport.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</a:tr>
              <a:tr h="1782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GB" sz="1500" u="none" cap="none" strike="noStrike">
                          <a:solidFill>
                            <a:srgbClr val="073763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Surface</a:t>
                      </a:r>
                      <a:endParaRPr sz="1500" u="none" cap="none" strike="noStrike">
                        <a:solidFill>
                          <a:srgbClr val="073763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GB" sz="1500">
                          <a:solidFill>
                            <a:srgbClr val="073763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K</a:t>
                      </a:r>
                      <a:r>
                        <a:rPr b="1" lang="en-GB" sz="1500" u="none" cap="none" strike="noStrike">
                          <a:solidFill>
                            <a:srgbClr val="073763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nowledge and skills</a:t>
                      </a:r>
                      <a:r>
                        <a:rPr b="1" lang="en-GB" sz="1500" u="none" cap="none" strike="noStrike">
                          <a:solidFill>
                            <a:srgbClr val="073763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 </a:t>
                      </a:r>
                      <a:endParaRPr b="1" sz="1500" u="none" cap="none" strike="noStrike">
                        <a:solidFill>
                          <a:srgbClr val="073763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38450" marB="38450" marR="30575" marL="30575" anchor="ctr">
                    <a:lnL cap="flat" cmpd="sng" w="38100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identify some of the main teaching points of the skills, techniques and tactics involved in the activity I have covered.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evaluate my own performance with support, and identify what I have done well and what I need to improve in my own performance.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sometimes apply the correct rules, tactics or strategies in an activity. 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FA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am able to lead a skill practice with the support of a teacher to a small group.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demonstrate satisfactory levels of Resilience in P.E and Sport. 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often work well with others.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FA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am able to demonstrate a satisfactory level of precision in some skills.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sometimes select and apply the correct skill with some precision.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demonstrate basic levels of fitness.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FA8DC"/>
                    </a:solidFill>
                  </a:tcPr>
                </a:tc>
              </a:tr>
            </a:tbl>
          </a:graphicData>
        </a:graphic>
      </p:graphicFrame>
      <p:sp>
        <p:nvSpPr>
          <p:cNvPr id="91" name="Google Shape;91;p14"/>
          <p:cNvSpPr txBox="1"/>
          <p:nvPr/>
        </p:nvSpPr>
        <p:spPr>
          <a:xfrm>
            <a:off x="3301750" y="0"/>
            <a:ext cx="7297425" cy="9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3200" u="none" cap="none" strike="noStrike">
                <a:solidFill>
                  <a:srgbClr val="073763"/>
                </a:solidFill>
                <a:latin typeface="Cambria"/>
                <a:ea typeface="Cambria"/>
                <a:cs typeface="Cambria"/>
                <a:sym typeface="Cambria"/>
              </a:rPr>
              <a:t>END OF Year 8 EXPECTATIONS FOR PE</a:t>
            </a:r>
            <a:endParaRPr b="1" i="0" sz="3200" u="none" cap="none" strike="noStrike">
              <a:solidFill>
                <a:srgbClr val="073763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descr="Bishop Chadwick Catholic Education Trust" id="92" name="Google Shape;92;p14"/>
          <p:cNvSpPr/>
          <p:nvPr/>
        </p:nvSpPr>
        <p:spPr>
          <a:xfrm>
            <a:off x="5192713" y="3627438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3" name="Google Shape;93;p14"/>
          <p:cNvPicPr preferRelativeResize="0"/>
          <p:nvPr/>
        </p:nvPicPr>
        <p:blipFill rotWithShape="1">
          <a:blip r:embed="rId3">
            <a:alphaModFix/>
          </a:blip>
          <a:srcRect b="10098" l="0" r="0" t="0"/>
          <a:stretch/>
        </p:blipFill>
        <p:spPr>
          <a:xfrm>
            <a:off x="0" y="0"/>
            <a:ext cx="3190875" cy="741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8" name="Google Shape;98;p15"/>
          <p:cNvGraphicFramePr/>
          <p:nvPr/>
        </p:nvGraphicFramePr>
        <p:xfrm>
          <a:off x="7" y="39954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{58E97A9B-1EA4-4719-8DC7-0B875AD40E63}</a:tableStyleId>
              </a:tblPr>
              <a:tblGrid>
                <a:gridCol w="1397000"/>
                <a:gridCol w="3118125"/>
                <a:gridCol w="3088325"/>
                <a:gridCol w="3088325"/>
              </a:tblGrid>
              <a:tr h="4754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GB" sz="1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Control: </a:t>
                      </a:r>
                      <a:endParaRPr b="0" i="0"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GB" sz="10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‘Understand the components of skills and be able to perform the techniques effectively.’</a:t>
                      </a:r>
                      <a:endParaRPr b="1" sz="1000" u="none" cap="none" strike="noStrike">
                        <a:solidFill>
                          <a:srgbClr val="002060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38450" marB="38450" marR="30575" marL="30575" anchor="ctr">
                    <a:lnL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</a:tr>
              <a:tr h="268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800">
                          <a:solidFill>
                            <a:srgbClr val="002060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KS2</a:t>
                      </a:r>
                      <a:endParaRPr b="1" sz="1800" u="none" cap="none" strike="noStrike">
                        <a:solidFill>
                          <a:srgbClr val="002060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38450" marB="38450" marR="30575" marL="30575" anchor="ctr">
                    <a:lnL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/>
                        <a:t>Compare their </a:t>
                      </a:r>
                      <a:r>
                        <a:rPr lang="en-GB" sz="1100"/>
                        <a:t> performance with previous ones and demonstrate improvement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28575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92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/>
                        <a:t>Work as part of a team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92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/>
                        <a:t>Running, jumping, throwing, catching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92BD"/>
                    </a:solidFill>
                  </a:tcPr>
                </a:tc>
              </a:tr>
              <a:tr h="950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solidFill>
                            <a:srgbClr val="002060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KS3</a:t>
                      </a:r>
                      <a:endParaRPr b="1" sz="1800" u="none" cap="none" strike="noStrike">
                        <a:solidFill>
                          <a:srgbClr val="002060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T="38450" marB="38450" marR="30575" marL="30575" anchor="ctr">
                    <a:lnL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0" i="0" lang="en-GB" sz="11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Head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Rules Strategies and Tactics 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Knowledge and understanding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Analysis and Evaluation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Decision making and problem solving</a:t>
                      </a:r>
                      <a:endParaRPr/>
                    </a:p>
                  </a:txBody>
                  <a:tcPr marT="0" marB="0" marR="68575" marL="68575">
                    <a:lnL cap="flat" cmpd="sng" w="28575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92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0" i="0" lang="en-GB" sz="11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Heart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Healthy Participation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Leadership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Emotions and behaviours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Team Work and communication</a:t>
                      </a:r>
                      <a:endParaRPr/>
                    </a:p>
                  </a:txBody>
                  <a:tcPr marT="0" marB="0" marR="68575" marL="68575">
                    <a:lnL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92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0" i="0" lang="en-GB" sz="11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Hands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Motor Competence 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Skill development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Application of skill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Char char="-"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Fitness Levels</a:t>
                      </a:r>
                      <a:endParaRPr/>
                    </a:p>
                  </a:txBody>
                  <a:tcPr marT="0" marB="0" marR="68575" marL="68575">
                    <a:lnL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92BD"/>
                    </a:solidFill>
                  </a:tcPr>
                </a:tc>
              </a:tr>
              <a:tr h="1973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GB" sz="1500" u="none" cap="none" strike="noStrike">
                          <a:solidFill>
                            <a:srgbClr val="9FC5E8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Transfer</a:t>
                      </a:r>
                      <a:endParaRPr sz="1500" u="none" cap="none" strike="noStrike">
                        <a:solidFill>
                          <a:srgbClr val="9FC5E8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GB" sz="1500" u="none" cap="none" strike="noStrike">
                          <a:solidFill>
                            <a:srgbClr val="9FC5E8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knowledge</a:t>
                      </a:r>
                      <a:endParaRPr b="1" sz="1500" u="none" cap="none" strike="noStrike">
                        <a:solidFill>
                          <a:srgbClr val="9FC5E8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GB" sz="1500" u="none" cap="none" strike="noStrike">
                          <a:solidFill>
                            <a:srgbClr val="9FC5E8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and skills</a:t>
                      </a:r>
                      <a:endParaRPr/>
                    </a:p>
                  </a:txBody>
                  <a:tcPr marT="38450" marB="38450" marR="30575" marL="30575" anchor="ctr">
                    <a:lnL cap="flat" cmpd="sng" w="38100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explain the main teaching points of the skills, techniques and tactics involved in the sports I have covered.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evaluate performance and give recommendations to improve in a range of sports.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apply the rules, tactics or strategies in an activity successfully across a range of activities.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am able to lead a warm up independently, across a range of sports.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consistently respond to the demands of various activities and control my emotions to be successful in my performance.  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demonstrate a positive attitude towards others and communicate effectively.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am able to demonstrate a consistent level of control in a wide range of skills and sports.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always select and apply the correct skill with control to perform successfully.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consistently demonstrate good levels of fitness to perform effectively.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A64D7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</a:tr>
              <a:tr h="1973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GB" sz="1500" u="none" cap="none" strike="noStrike">
                          <a:solidFill>
                            <a:srgbClr val="3D85C6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Deep</a:t>
                      </a:r>
                      <a:endParaRPr sz="1500" u="none" cap="none" strike="noStrike">
                        <a:solidFill>
                          <a:srgbClr val="3D85C6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GB" sz="1500">
                          <a:solidFill>
                            <a:srgbClr val="3D85C6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K</a:t>
                      </a:r>
                      <a:r>
                        <a:rPr b="1" lang="en-GB" sz="1500" u="none" cap="none" strike="noStrike">
                          <a:solidFill>
                            <a:srgbClr val="3D85C6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nowledge and skills</a:t>
                      </a:r>
                      <a:endParaRPr b="1" sz="1500" u="none" cap="none" strike="noStrike">
                        <a:solidFill>
                          <a:srgbClr val="3D85C6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38450" marB="38450" marR="30575" marL="30575" anchor="ctr">
                    <a:lnL cap="flat" cmpd="sng" w="38100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describe the main teaching points of the skills, techniques and tactics involved in the sports I have covered.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describe strengths and weaknesses in a performance.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sometimes apply the correct rules, tactics or strategies in an activity.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am able to lead a warm up with a partner to a small group.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respond to the demands of the activity and control my emotions to be successful in my performance.  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work well with others through good communication.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am able to demonstrate a good level of control in some skills.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select and apply the correct skill with control to perform successfully.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consistently demonstrate levels of fitness to meet the demands of the activity.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</a:tr>
              <a:tr h="17756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GB" sz="1500" u="none" cap="none" strike="noStrike">
                          <a:solidFill>
                            <a:srgbClr val="073763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Surface</a:t>
                      </a:r>
                      <a:endParaRPr sz="1500" u="none" cap="none" strike="noStrike">
                        <a:solidFill>
                          <a:srgbClr val="073763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GB" sz="1500">
                          <a:solidFill>
                            <a:srgbClr val="073763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K</a:t>
                      </a:r>
                      <a:r>
                        <a:rPr b="1" lang="en-GB" sz="1500" u="none" cap="none" strike="noStrike">
                          <a:solidFill>
                            <a:srgbClr val="073763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nowledge and skills</a:t>
                      </a:r>
                      <a:r>
                        <a:rPr b="1" lang="en-GB" sz="1500" u="none" cap="none" strike="noStrike">
                          <a:solidFill>
                            <a:srgbClr val="073763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 </a:t>
                      </a:r>
                      <a:endParaRPr b="1" sz="1500" u="none" cap="none" strike="noStrike">
                        <a:solidFill>
                          <a:srgbClr val="073763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38450" marB="38450" marR="30575" marL="30575" anchor="ctr">
                    <a:lnL cap="flat" cmpd="sng" w="38100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identify some of the main teaching points of the skills, techniques and tactics involved in the sports I have covered.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identify strengths and weaknesses in a performance.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identify some rules, tactics or strategies in the activity I am doing.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FA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am able to lead a warm up with the support of a teacher to a small group.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respond to the demands of the activity and control my emotions in my performance.  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often work well with others.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FA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Be able to demonstrate a satisfactory level of control in some skills.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can sometimes select and apply the correct skill with some control.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demonstrate basic levels of fitness.</a:t>
                      </a:r>
                      <a:endParaRPr/>
                    </a:p>
                  </a:txBody>
                  <a:tcPr marT="0" marB="0" marR="68575" marL="68575">
                    <a:lnL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7376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FA8DC"/>
                    </a:solidFill>
                  </a:tcPr>
                </a:tc>
              </a:tr>
            </a:tbl>
          </a:graphicData>
        </a:graphic>
      </p:graphicFrame>
      <p:sp>
        <p:nvSpPr>
          <p:cNvPr id="99" name="Google Shape;99;p15"/>
          <p:cNvSpPr txBox="1"/>
          <p:nvPr/>
        </p:nvSpPr>
        <p:spPr>
          <a:xfrm>
            <a:off x="3190875" y="-36475"/>
            <a:ext cx="7500900" cy="39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GB" sz="2800" u="none" cap="none" strike="noStrike">
                <a:solidFill>
                  <a:srgbClr val="073763"/>
                </a:solidFill>
                <a:latin typeface="Cambria"/>
                <a:ea typeface="Cambria"/>
                <a:cs typeface="Cambria"/>
                <a:sym typeface="Cambria"/>
              </a:rPr>
              <a:t>END OF  Year 7 EXPECTATIONS for PE </a:t>
            </a:r>
            <a:endParaRPr b="1" i="0" sz="2800" u="none" cap="none" strike="noStrike">
              <a:solidFill>
                <a:srgbClr val="073763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descr="Bishop Chadwick Catholic Education Trust" id="100" name="Google Shape;100;p15"/>
          <p:cNvSpPr/>
          <p:nvPr/>
        </p:nvSpPr>
        <p:spPr>
          <a:xfrm>
            <a:off x="5192713" y="3627438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1" name="Google Shape;101;p15"/>
          <p:cNvPicPr preferRelativeResize="0"/>
          <p:nvPr/>
        </p:nvPicPr>
        <p:blipFill rotWithShape="1">
          <a:blip r:embed="rId3">
            <a:alphaModFix/>
          </a:blip>
          <a:srcRect b="9898" l="0" r="0" t="0"/>
          <a:stretch/>
        </p:blipFill>
        <p:spPr>
          <a:xfrm>
            <a:off x="0" y="7424"/>
            <a:ext cx="3190875" cy="392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624EB1D7202B468DE4A0B8FA25243A" ma:contentTypeVersion="12" ma:contentTypeDescription="Create a new document." ma:contentTypeScope="" ma:versionID="276c1d3bc7e69ea6e9a2cb1849fc1b40">
  <xsd:schema xmlns:xsd="http://www.w3.org/2001/XMLSchema" xmlns:xs="http://www.w3.org/2001/XMLSchema" xmlns:p="http://schemas.microsoft.com/office/2006/metadata/properties" xmlns:ns2="f1d5659d-2bad-43fb-8444-2fea4ecfb55b" targetNamespace="http://schemas.microsoft.com/office/2006/metadata/properties" ma:root="true" ma:fieldsID="355fe1e36a7b111913048849666d0269" ns2:_="">
    <xsd:import namespace="f1d5659d-2bad-43fb-8444-2fea4ecfb5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d5659d-2bad-43fb-8444-2fea4ecfb5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048cd5e-80d7-43cd-959c-e6f0153a1bd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1d5659d-2bad-43fb-8444-2fea4ecfb55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A92D0F8-BFE3-475D-801E-E932F29D777C}"/>
</file>

<file path=customXml/itemProps2.xml><?xml version="1.0" encoding="utf-8"?>
<ds:datastoreItem xmlns:ds="http://schemas.openxmlformats.org/officeDocument/2006/customXml" ds:itemID="{EE12D136-79CE-42AB-A5B6-29AEC8103430}"/>
</file>

<file path=customXml/itemProps3.xml><?xml version="1.0" encoding="utf-8"?>
<ds:datastoreItem xmlns:ds="http://schemas.openxmlformats.org/officeDocument/2006/customXml" ds:itemID="{47695CEC-CF67-4D5D-9A50-A0BBD5DC3709}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 Lewis-Dale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0x010100C1624EB1D7202B468DE4A0B8FA25243A</vt:lpwstr>
  </property>
  <property fmtid="{D5CDD505-2E9C-101B-9397-08002B2CF9AE}" pid="3" name="Order">
    <vt:r8>104600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MediaServiceImageTags">
    <vt:lpwstr/>
  </property>
</Properties>
</file>