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6858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A9AB40E-3D76-43B6-89C3-62DCB0FA2A28}">
  <a:tblStyle styleId="{1A9AB40E-3D76-43B6-89C3-62DCB0FA2A28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8EBF5"/>
          </a:solidFill>
        </a:fill>
      </a:tcStyle>
    </a:wholeTbl>
    <a:band1H>
      <a:tcTxStyle b="off" i="off"/>
      <a:tcStyle>
        <a:tcBdr/>
        <a:fill>
          <a:solidFill>
            <a:srgbClr val="CDD4EA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DD4EA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96" y="9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672249" cy="42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773" tIns="41875" rIns="83773" bIns="4187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493052" y="0"/>
            <a:ext cx="2672249" cy="4259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773" tIns="41875" rIns="83773" bIns="4187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173163" y="1060450"/>
            <a:ext cx="3819525" cy="2865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16673" y="4085618"/>
            <a:ext cx="4933382" cy="3342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773" tIns="41875" rIns="83773" bIns="4187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063644"/>
            <a:ext cx="2672249" cy="425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773" tIns="41875" rIns="83773" bIns="4187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493052" y="8063644"/>
            <a:ext cx="2672249" cy="4259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773" tIns="41875" rIns="83773" bIns="41875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GB" sz="11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‹#›</a:t>
            </a:fld>
            <a:endParaRPr lang="en-GB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>
            <a:spLocks noGrp="1"/>
          </p:cNvSpPr>
          <p:nvPr>
            <p:ph type="body" idx="1"/>
          </p:nvPr>
        </p:nvSpPr>
        <p:spPr>
          <a:xfrm>
            <a:off x="616673" y="4085618"/>
            <a:ext cx="4933382" cy="33427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83773" tIns="41875" rIns="83773" bIns="41875" anchor="t" anchorCtr="0">
            <a:noAutofit/>
          </a:bodyPr>
          <a:lstStyle/>
          <a:p>
            <a:pPr marL="0" indent="0"/>
            <a:endParaRPr/>
          </a:p>
        </p:txBody>
      </p:sp>
      <p:sp>
        <p:nvSpPr>
          <p:cNvPr id="86" name="Google Shape;8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74750" y="1060450"/>
            <a:ext cx="3817938" cy="286543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title"/>
          </p:nvPr>
        </p:nvSpPr>
        <p:spPr>
          <a:xfrm>
            <a:off x="628661" y="365141"/>
            <a:ext cx="7886966" cy="132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1"/>
          </p:nvPr>
        </p:nvSpPr>
        <p:spPr>
          <a:xfrm>
            <a:off x="628661" y="1825704"/>
            <a:ext cx="7886966" cy="4351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90997" lvl="0" indent="-293248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81995" lvl="1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172992" lvl="2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563990" lvl="3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954987" lvl="4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345985" lvl="5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736982" lvl="6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127980" lvl="7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518977" lvl="8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28661" y="365141"/>
            <a:ext cx="7886966" cy="132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396405" y="58088"/>
            <a:ext cx="4351479" cy="78867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90997" lvl="0" indent="-293248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81995" lvl="1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172992" lvl="2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563990" lvl="3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954987" lvl="4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345985" lvl="5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736982" lvl="6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127980" lvl="7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518977" lvl="8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4623562" y="2285336"/>
            <a:ext cx="5812133" cy="1971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623024" y="370810"/>
            <a:ext cx="5812133" cy="58007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90997" lvl="0" indent="-293248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81995" lvl="1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172992" lvl="2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563990" lvl="3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954987" lvl="4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345985" lvl="5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736982" lvl="6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127980" lvl="7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518977" lvl="8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ctrTitle"/>
          </p:nvPr>
        </p:nvSpPr>
        <p:spPr>
          <a:xfrm>
            <a:off x="1143020" y="1122412"/>
            <a:ext cx="6858120" cy="23878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513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ubTitle" idx="1"/>
          </p:nvPr>
        </p:nvSpPr>
        <p:spPr>
          <a:xfrm>
            <a:off x="1143020" y="3602193"/>
            <a:ext cx="6858120" cy="1655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052"/>
            </a:lvl1pPr>
            <a:lvl2pPr lvl="1" algn="ctr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710"/>
            </a:lvl2pPr>
            <a:lvl3pPr lvl="2" algn="ctr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539"/>
            </a:lvl3pPr>
            <a:lvl4pPr lvl="3" algn="ctr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/>
            </a:lvl4pPr>
            <a:lvl5pPr lvl="4" algn="ctr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/>
            </a:lvl5pPr>
            <a:lvl6pPr lvl="5" algn="ctr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/>
            </a:lvl6pPr>
            <a:lvl7pPr lvl="6" algn="ctr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/>
            </a:lvl7pPr>
            <a:lvl8pPr lvl="7" algn="ctr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/>
            </a:lvl8pPr>
            <a:lvl9pPr lvl="8" algn="ctr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/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623898" y="1709812"/>
            <a:ext cx="7886966" cy="28527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513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623898" y="4589661"/>
            <a:ext cx="7886966" cy="15003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90997" lvl="0" indent="-195499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052">
                <a:solidFill>
                  <a:srgbClr val="888888"/>
                </a:solidFill>
              </a:defRPr>
            </a:lvl1pPr>
            <a:lvl2pPr marL="781995" lvl="1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1710">
                <a:solidFill>
                  <a:srgbClr val="888888"/>
                </a:solidFill>
              </a:defRPr>
            </a:lvl2pPr>
            <a:lvl3pPr marL="1172992" lvl="2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539">
                <a:solidFill>
                  <a:srgbClr val="888888"/>
                </a:solidFill>
              </a:defRPr>
            </a:lvl3pPr>
            <a:lvl4pPr marL="1563990" lvl="3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368">
                <a:solidFill>
                  <a:srgbClr val="888888"/>
                </a:solidFill>
              </a:defRPr>
            </a:lvl4pPr>
            <a:lvl5pPr marL="1954987" lvl="4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368">
                <a:solidFill>
                  <a:srgbClr val="888888"/>
                </a:solidFill>
              </a:defRPr>
            </a:lvl5pPr>
            <a:lvl6pPr marL="2345985" lvl="5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368">
                <a:solidFill>
                  <a:srgbClr val="888888"/>
                </a:solidFill>
              </a:defRPr>
            </a:lvl6pPr>
            <a:lvl7pPr marL="2736982" lvl="6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368">
                <a:solidFill>
                  <a:srgbClr val="888888"/>
                </a:solidFill>
              </a:defRPr>
            </a:lvl7pPr>
            <a:lvl8pPr marL="3127980" lvl="7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368">
                <a:solidFill>
                  <a:srgbClr val="888888"/>
                </a:solidFill>
              </a:defRPr>
            </a:lvl8pPr>
            <a:lvl9pPr marL="3518977" lvl="8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368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628661" y="365141"/>
            <a:ext cx="7886966" cy="132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628661" y="1825704"/>
            <a:ext cx="3886268" cy="4351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90997" lvl="0" indent="-293248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81995" lvl="1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172992" lvl="2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563990" lvl="3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954987" lvl="4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345985" lvl="5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736982" lvl="6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127980" lvl="7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518977" lvl="8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4629231" y="1825704"/>
            <a:ext cx="3886268" cy="4351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90997" lvl="0" indent="-293248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81995" lvl="1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172992" lvl="2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563990" lvl="3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954987" lvl="4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345985" lvl="5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736982" lvl="6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127980" lvl="7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518977" lvl="8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629852" y="365141"/>
            <a:ext cx="7886966" cy="132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629852" y="1681236"/>
            <a:ext cx="3868565" cy="823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90997" lvl="0" indent="-195499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052" b="1"/>
            </a:lvl1pPr>
            <a:lvl2pPr marL="781995" lvl="1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710" b="1"/>
            </a:lvl2pPr>
            <a:lvl3pPr marL="1172992" lvl="2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539" b="1"/>
            </a:lvl3pPr>
            <a:lvl4pPr marL="1563990" lvl="3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4pPr>
            <a:lvl5pPr marL="1954987" lvl="4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5pPr>
            <a:lvl6pPr marL="2345985" lvl="5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6pPr>
            <a:lvl7pPr marL="2736982" lvl="6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7pPr>
            <a:lvl8pPr marL="3127980" lvl="7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8pPr>
            <a:lvl9pPr marL="3518977" lvl="8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629852" y="2505182"/>
            <a:ext cx="3868565" cy="3684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90997" lvl="0" indent="-293248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81995" lvl="1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172992" lvl="2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563990" lvl="3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954987" lvl="4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345985" lvl="5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736982" lvl="6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127980" lvl="7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518977" lvl="8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4629231" y="1681236"/>
            <a:ext cx="3887294" cy="823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390997" lvl="0" indent="-195499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052" b="1"/>
            </a:lvl1pPr>
            <a:lvl2pPr marL="781995" lvl="1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1710" b="1"/>
            </a:lvl2pPr>
            <a:lvl3pPr marL="1172992" lvl="2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539" b="1"/>
            </a:lvl3pPr>
            <a:lvl4pPr marL="1563990" lvl="3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4pPr>
            <a:lvl5pPr marL="1954987" lvl="4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5pPr>
            <a:lvl6pPr marL="2345985" lvl="5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6pPr>
            <a:lvl7pPr marL="2736982" lvl="6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7pPr>
            <a:lvl8pPr marL="3127980" lvl="7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8pPr>
            <a:lvl9pPr marL="3518977" lvl="8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4629231" y="2505182"/>
            <a:ext cx="3887294" cy="36847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90997" lvl="0" indent="-293248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781995" lvl="1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172992" lvl="2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563990" lvl="3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954987" lvl="4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345985" lvl="5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2736982" lvl="6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127980" lvl="7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3518977" lvl="8" indent="-293248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628661" y="365141"/>
            <a:ext cx="7886966" cy="132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629852" y="457220"/>
            <a:ext cx="2949017" cy="1600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73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887459" y="987467"/>
            <a:ext cx="4629295" cy="48737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90997" lvl="0" indent="-369275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2737"/>
            </a:lvl1pPr>
            <a:lvl2pPr marL="781995" lvl="1" indent="-347553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395"/>
            </a:lvl2pPr>
            <a:lvl3pPr marL="1172992" lvl="2" indent="-325831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052"/>
            </a:lvl3pPr>
            <a:lvl4pPr marL="1563990" lvl="3" indent="-30410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710"/>
            </a:lvl4pPr>
            <a:lvl5pPr marL="1954987" lvl="4" indent="-30410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710"/>
            </a:lvl5pPr>
            <a:lvl6pPr marL="2345985" lvl="5" indent="-30410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710"/>
            </a:lvl6pPr>
            <a:lvl7pPr marL="2736982" lvl="6" indent="-30410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710"/>
            </a:lvl7pPr>
            <a:lvl8pPr marL="3127980" lvl="7" indent="-30410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710"/>
            </a:lvl8pPr>
            <a:lvl9pPr marL="3518977" lvl="8" indent="-30410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171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629852" y="2057488"/>
            <a:ext cx="2949017" cy="3811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90997" lvl="0" indent="-195499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/>
            </a:lvl1pPr>
            <a:lvl2pPr marL="781995" lvl="1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197"/>
            </a:lvl2pPr>
            <a:lvl3pPr marL="1172992" lvl="2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26"/>
            </a:lvl3pPr>
            <a:lvl4pPr marL="1563990" lvl="3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4pPr>
            <a:lvl5pPr marL="1954987" lvl="4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5pPr>
            <a:lvl6pPr marL="2345985" lvl="5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6pPr>
            <a:lvl7pPr marL="2736982" lvl="6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7pPr>
            <a:lvl8pPr marL="3127980" lvl="7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8pPr>
            <a:lvl9pPr marL="3518977" lvl="8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629852" y="457220"/>
            <a:ext cx="2949017" cy="16002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2737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3887459" y="987467"/>
            <a:ext cx="4629295" cy="4873744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629852" y="2057488"/>
            <a:ext cx="2949017" cy="38117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390997" lvl="0" indent="-195499" algn="l">
              <a:lnSpc>
                <a:spcPct val="90000"/>
              </a:lnSpc>
              <a:spcBef>
                <a:spcPts val="855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368"/>
            </a:lvl1pPr>
            <a:lvl2pPr marL="781995" lvl="1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197"/>
            </a:lvl2pPr>
            <a:lvl3pPr marL="1172992" lvl="2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026"/>
            </a:lvl3pPr>
            <a:lvl4pPr marL="1563990" lvl="3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4pPr>
            <a:lvl5pPr marL="1954987" lvl="4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5pPr>
            <a:lvl6pPr marL="2345985" lvl="5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6pPr>
            <a:lvl7pPr marL="2736982" lvl="6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7pPr>
            <a:lvl8pPr marL="3127980" lvl="7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8pPr>
            <a:lvl9pPr marL="3518977" lvl="8" indent="-195499" algn="l">
              <a:lnSpc>
                <a:spcPct val="90000"/>
              </a:lnSpc>
              <a:spcBef>
                <a:spcPts val="428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855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61" y="365141"/>
            <a:ext cx="7886966" cy="1325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61" y="1825704"/>
            <a:ext cx="7886966" cy="43514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61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9003" y="6356623"/>
            <a:ext cx="3086282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539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8063" y="6356623"/>
            <a:ext cx="2057436" cy="365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026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4630" y="6891"/>
            <a:ext cx="2175193" cy="628616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8" name="Google Shape;88;p13"/>
          <p:cNvGraphicFramePr/>
          <p:nvPr>
            <p:extLst>
              <p:ext uri="{D42A27DB-BD31-4B8C-83A1-F6EECF244321}">
                <p14:modId xmlns:p14="http://schemas.microsoft.com/office/powerpoint/2010/main" val="488428224"/>
              </p:ext>
            </p:extLst>
          </p:nvPr>
        </p:nvGraphicFramePr>
        <p:xfrm>
          <a:off x="-25879" y="491705"/>
          <a:ext cx="9167192" cy="6411051"/>
        </p:xfrm>
        <a:graphic>
          <a:graphicData uri="http://schemas.openxmlformats.org/drawingml/2006/table">
            <a:tbl>
              <a:tblPr>
                <a:noFill/>
                <a:tableStyleId>{1A9AB40E-3D76-43B6-89C3-62DCB0FA2A28}</a:tableStyleId>
              </a:tblPr>
              <a:tblGrid>
                <a:gridCol w="1533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44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44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4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2552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GB" sz="1200" b="1" u="none" strike="noStrike" cap="none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KS3</a:t>
                      </a:r>
                      <a:endParaRPr sz="1200" b="1" u="none" strike="noStrike" cap="none" dirty="0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6149" marR="26149" marT="32884" marB="32884" anchor="ctr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cap="none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Computer Science</a:t>
                      </a:r>
                      <a:endParaRPr sz="900" u="none" strike="noStrike" cap="none" dirty="0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2584" marR="32584" marT="32584" marB="32584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000" b="1" i="0" u="none" strike="noStrike" cap="none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Information </a:t>
                      </a:r>
                      <a:r>
                        <a:rPr lang="en-GB" sz="1000" b="1" i="0" u="none" strike="noStrike" cap="none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</a:rPr>
                        <a:t>Technology </a:t>
                      </a:r>
                      <a:endParaRPr sz="1000" b="1" i="0" u="none" strike="noStrike" cap="none" dirty="0">
                        <a:solidFill>
                          <a:srgbClr val="00206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32584" marR="32584" marT="32584" marB="32584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C92B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1000" b="1" i="0" u="none" strike="noStrike" cap="none" dirty="0">
                          <a:solidFill>
                            <a:srgbClr val="00206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Digital Literacy</a:t>
                      </a:r>
                    </a:p>
                  </a:txBody>
                  <a:tcPr marL="32584" marR="32584" marT="32584" marB="32584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C92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4952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300" b="1" u="none" strike="noStrike" cap="none" dirty="0">
                          <a:solidFill>
                            <a:srgbClr val="9FC5E8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Transfer</a:t>
                      </a:r>
                      <a:endParaRPr sz="1300" u="none" strike="noStrike" cap="none" dirty="0">
                        <a:solidFill>
                          <a:srgbClr val="9FC5E8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300" b="1" u="none" strike="noStrike" cap="none" dirty="0">
                          <a:solidFill>
                            <a:srgbClr val="9FC5E8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knowledge</a:t>
                      </a:r>
                      <a:endParaRPr sz="1300" b="1" u="none" strike="noStrike" cap="none" dirty="0">
                        <a:solidFill>
                          <a:srgbClr val="9FC5E8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300" b="1" u="none" strike="noStrike" cap="none" dirty="0">
                          <a:solidFill>
                            <a:srgbClr val="9FC5E8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and skills</a:t>
                      </a:r>
                      <a:endParaRPr sz="1200" dirty="0"/>
                    </a:p>
                  </a:txBody>
                  <a:tcPr marL="26149" marR="26149" marT="32884" marB="32884" anchor="ctr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 produce a program with the use of selection and iteration, variables for a range of scenarios and be able to detect and correct errors.</a:t>
                      </a:r>
                      <a:b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To be able to apply simple Boolean logic, AND/OR/NOT to achieve the desired results.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 panose="020B0604020202020204" pitchFamily="34" charset="0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 be able to demonstrate an understanding how computer use binary (e.g. number conversions, storing sound or images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32584" marR="32584" marT="32584" marB="32584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Be able to justify the need for a range of hardware and software components.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To undertake a creative project for a given audience that involves combining</a:t>
                      </a: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 </a:t>
                      </a: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 multiple applications including creating digital artefacts.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lvl="0" indent="-171450"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To be able to analyse data in a spreadsheet using advanced formulae and present information in a graphical format e.g. pivot tables or charts.</a:t>
                      </a:r>
                      <a:endParaRPr lang="en-US" sz="1200" dirty="0">
                        <a:latin typeface="Arial"/>
                        <a:sym typeface="Arial"/>
                      </a:endParaRPr>
                    </a:p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None/>
                      </a:pPr>
                      <a:endParaRPr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32584" marR="32584" marT="32584" marB="32584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To have knowledge of using technology safely and securely, protecting online identity and privacy and knowledge of how to protect </a:t>
                      </a: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concerns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 defTabSz="91440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  <a:tabLst/>
                        <a:defRPr/>
                      </a:pP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 able to explain a range of techniques to create a secure password.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noProof="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</a:rPr>
                        <a:t>Send and receive email and use various other online communication tools effectively.</a:t>
                      </a:r>
                      <a:endParaRPr lang="en-GB" sz="1000" b="0" i="0" u="none" strike="noStrike" cap="none" noProof="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noProof="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,Sans-Serif"/>
                        <a:buChar char="•"/>
                      </a:pP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</a:rPr>
                        <a:t>Use cloud technology safely, effectively and collaboratively.</a:t>
                      </a:r>
                      <a:endParaRPr lang="en-GB" dirty="0"/>
                    </a:p>
                  </a:txBody>
                  <a:tcPr marL="32584" marR="32584" marT="32584" marB="32584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F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5203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300" b="1" u="none" strike="noStrike" cap="none" dirty="0">
                          <a:solidFill>
                            <a:srgbClr val="3D85C6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Deep</a:t>
                      </a:r>
                      <a:endParaRPr sz="1300" u="none" strike="noStrike" cap="none" dirty="0">
                        <a:solidFill>
                          <a:srgbClr val="3D85C6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300" b="1" u="none" strike="noStrike" cap="none" dirty="0">
                          <a:solidFill>
                            <a:srgbClr val="3D85C6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knowledge and skills</a:t>
                      </a:r>
                      <a:endParaRPr sz="1300" b="1" u="none" strike="noStrike" cap="none" dirty="0">
                        <a:solidFill>
                          <a:srgbClr val="3D85C6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6149" marR="26149" marT="32884" marB="32884" anchor="ctr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 produce a basic program with the use of selection and iteration and be able to identify errors within the code.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To be able to apply Boolean logic to a scenario.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Have a knowledge of how computer use binary (e.g. number conversions, </a:t>
                      </a: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 storing</a:t>
                      </a: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 sound or images)</a:t>
                      </a:r>
                      <a:endParaRPr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32584" marR="32584" marT="32584" marB="32584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Be able to explain the purpose of a range of hardware and software components.</a:t>
                      </a:r>
                      <a:endParaRPr lang="en-GB" sz="1000" b="0" i="0" u="none" strike="noStrike" cap="none" noProof="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noProof="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 undertake a creative project for a given audience that involves combining applications including and some digital </a:t>
                      </a: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artefacts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be able to manipulate data in a spreadsheet using formula and functions and present information in a graphical format of graphs/charts</a:t>
                      </a:r>
                    </a:p>
                  </a:txBody>
                  <a:tcPr marL="32584" marR="32584" marT="32584" marB="32584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 be able to discuss online </a:t>
                      </a: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</a:rPr>
                        <a:t>etiquette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 able to create a secure password which incorporates a range of techniques.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</a:rPr>
                        <a:t>Send and receive email and use other online communication tools.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,Sans-Serif"/>
                        <a:buChar char="•"/>
                      </a:pPr>
                      <a:endParaRPr lang="en-GB" sz="1000" b="0" i="0" u="none" strike="noStrike" cap="non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,Sans-Serif"/>
                        <a:buChar char="•"/>
                      </a:pP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</a:rPr>
                        <a:t>Use cloud technology safely and effectively.</a:t>
                      </a:r>
                      <a:endParaRPr lang="en-GB" dirty="0"/>
                    </a:p>
                  </a:txBody>
                  <a:tcPr marL="32584" marR="32584" marT="32584" marB="32584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9FC5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4203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300" b="1" u="none" strike="noStrike" cap="none" dirty="0">
                          <a:solidFill>
                            <a:srgbClr val="07376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Surface</a:t>
                      </a:r>
                      <a:endParaRPr sz="1300" u="none" strike="noStrike" cap="none" dirty="0">
                        <a:solidFill>
                          <a:srgbClr val="073763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GB" sz="1300" b="1" u="none" strike="noStrike" cap="none" dirty="0">
                          <a:solidFill>
                            <a:srgbClr val="073763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knowledge and skills </a:t>
                      </a:r>
                      <a:endParaRPr sz="1300" b="1" u="none" strike="noStrike" cap="none" dirty="0">
                        <a:solidFill>
                          <a:srgbClr val="073763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26149" marR="26149" marT="32884" marB="32884" anchor="ctr">
                    <a:lnL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 use produce a sequence of instructions  e.g. flow charts, algorithms, create a basic programs with inputs and outputs.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 have some knowledge of Boolean logic.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noProof="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Have a basic understanding of how computers use binary (e.g. number conversions, storing sound and images)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32584" marR="32584" marT="32584" marB="32584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noProof="0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Be able to identify a range of hardware and software components.</a:t>
                      </a:r>
                      <a:endParaRPr lang="en-GB" sz="1000" b="0" i="0" u="none" strike="noStrike" cap="none" noProof="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noProof="0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To be able to use an application or two to create a project for a given </a:t>
                      </a: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audience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 be able to manipulate data in a spreadsheet using basic formula and present information in a graphical format of graphs/charts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  <a:p>
                      <a:pPr marL="35560" marR="0" lvl="0" indent="-60325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  <a:sym typeface="Arial"/>
                      </a:endParaRPr>
                    </a:p>
                  </a:txBody>
                  <a:tcPr marL="32584" marR="32584" marT="32584" marB="32584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FA8DC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To be aware of the dangers of the internet.</a:t>
                      </a: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  <a:sym typeface="Arial"/>
                        </a:rPr>
                        <a:t>Be able to create a strong password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Send and receive email.</a:t>
                      </a: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endParaRPr lang="en-GB" sz="1000" b="0" i="0" u="none" strike="noStrike" cap="none" dirty="0">
                        <a:solidFill>
                          <a:srgbClr val="000000"/>
                        </a:solidFill>
                        <a:latin typeface="Arial"/>
                        <a:cs typeface="Arial"/>
                      </a:endParaRPr>
                    </a:p>
                    <a:p>
                      <a:pPr marL="171450" marR="0" lvl="0" indent="-1714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950"/>
                        <a:buFont typeface="Arial"/>
                        <a:buChar char="•"/>
                      </a:pPr>
                      <a:r>
                        <a:rPr lang="en-GB" sz="1000" b="0" i="0" u="none" strike="noStrike" cap="none" dirty="0">
                          <a:solidFill>
                            <a:srgbClr val="000000"/>
                          </a:solidFill>
                          <a:latin typeface="Arial"/>
                          <a:cs typeface="Arial"/>
                        </a:rPr>
                        <a:t>Use cloud technology safely.</a:t>
                      </a:r>
                    </a:p>
                  </a:txBody>
                  <a:tcPr marL="32584" marR="32584" marT="32584" marB="32584" anchor="ctr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381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6FA8D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9" name="Google Shape;89;p13"/>
          <p:cNvSpPr txBox="1"/>
          <p:nvPr/>
        </p:nvSpPr>
        <p:spPr>
          <a:xfrm>
            <a:off x="2289502" y="-134561"/>
            <a:ext cx="7002572" cy="6381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190" tIns="78190" rIns="78190" bIns="78190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lang="en-GB" sz="2500" b="1" i="0" u="none" strike="noStrike" cap="none" dirty="0">
                <a:solidFill>
                  <a:srgbClr val="073763"/>
                </a:solidFill>
                <a:latin typeface="Cambria"/>
                <a:ea typeface="Cambria"/>
                <a:cs typeface="Cambria"/>
                <a:sym typeface="Cambria"/>
              </a:rPr>
              <a:t>END OF KS3 EXPECTATIONS FOR </a:t>
            </a:r>
            <a:r>
              <a:rPr lang="en-GB" sz="2500" b="1" dirty="0">
                <a:solidFill>
                  <a:srgbClr val="073763"/>
                </a:solidFill>
                <a:latin typeface="Cambria"/>
                <a:ea typeface="Cambria"/>
                <a:cs typeface="Cambria"/>
                <a:sym typeface="Cambria"/>
              </a:rPr>
              <a:t>COMPUTING</a:t>
            </a:r>
            <a:endParaRPr sz="2500" b="1" i="0" u="none" strike="noStrike" cap="none" dirty="0">
              <a:solidFill>
                <a:srgbClr val="073763"/>
              </a:solidFill>
              <a:latin typeface="Cambria"/>
              <a:ea typeface="Cambria"/>
              <a:cs typeface="Cambria"/>
              <a:sym typeface="Cambria"/>
            </a:endParaRPr>
          </a:p>
        </p:txBody>
      </p:sp>
      <p:sp>
        <p:nvSpPr>
          <p:cNvPr id="90" name="Google Shape;90;p13" descr="Bishop Chadwick Catholic Education Trust"/>
          <p:cNvSpPr/>
          <p:nvPr/>
        </p:nvSpPr>
        <p:spPr>
          <a:xfrm>
            <a:off x="4399183" y="3103157"/>
            <a:ext cx="260675" cy="260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78190" tIns="39084" rIns="78190" bIns="39084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227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197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624EB1D7202B468DE4A0B8FA25243A" ma:contentTypeVersion="12" ma:contentTypeDescription="Create a new document." ma:contentTypeScope="" ma:versionID="276c1d3bc7e69ea6e9a2cb1849fc1b40">
  <xsd:schema xmlns:xsd="http://www.w3.org/2001/XMLSchema" xmlns:xs="http://www.w3.org/2001/XMLSchema" xmlns:p="http://schemas.microsoft.com/office/2006/metadata/properties" xmlns:ns2="f1d5659d-2bad-43fb-8444-2fea4ecfb55b" targetNamespace="http://schemas.microsoft.com/office/2006/metadata/properties" ma:root="true" ma:fieldsID="355fe1e36a7b111913048849666d0269" ns2:_="">
    <xsd:import namespace="f1d5659d-2bad-43fb-8444-2fea4ecfb5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d5659d-2bad-43fb-8444-2fea4ecfb5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6048cd5e-80d7-43cd-959c-e6f0153a1bd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1d5659d-2bad-43fb-8444-2fea4ecfb5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87EF701-62A0-45F8-843A-27A3D6F6AAF6}"/>
</file>

<file path=customXml/itemProps2.xml><?xml version="1.0" encoding="utf-8"?>
<ds:datastoreItem xmlns:ds="http://schemas.openxmlformats.org/officeDocument/2006/customXml" ds:itemID="{527709C6-20B7-482D-938D-23CE2FD77F29}"/>
</file>

<file path=customXml/itemProps3.xml><?xml version="1.0" encoding="utf-8"?>
<ds:datastoreItem xmlns:ds="http://schemas.openxmlformats.org/officeDocument/2006/customXml" ds:itemID="{FF2BD81C-5BC9-41CF-8C1E-3CC8163023EB}"/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500</Words>
  <Application>Microsoft Office PowerPoint</Application>
  <PresentationFormat>On-screen Show (4:3)</PresentationFormat>
  <Paragraphs>63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Arial,Sans-Serif</vt:lpstr>
      <vt:lpstr>Calibri</vt:lpstr>
      <vt:lpstr>Cambria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Cain, Andrea</dc:creator>
  <cp:lastModifiedBy>A Smail</cp:lastModifiedBy>
  <cp:revision>72</cp:revision>
  <cp:lastPrinted>2022-07-01T08:41:10Z</cp:lastPrinted>
  <dcterms:modified xsi:type="dcterms:W3CDTF">2022-07-05T19:14:06Z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0x010100C1624EB1D7202B468DE4A0B8FA25243A</vt:lpwstr>
  </property>
  <property fmtid="{D5CDD505-2E9C-101B-9397-08002B2CF9AE}" pid="3" name="Order">
    <vt:r8>72700</vt:r8>
  </property>
</Properties>
</file>