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9" r:id="rId5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jUfgm8dGLBq27Ov6aF2M8gGCY5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416F00-FB32-416C-B925-FD090B5866B0}">
  <a:tblStyle styleId="{CD416F00-FB32-416C-B925-FD090B5866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1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8"/>
          <p:cNvGrpSpPr/>
          <p:nvPr/>
        </p:nvGrpSpPr>
        <p:grpSpPr>
          <a:xfrm>
            <a:off x="1999692" y="0"/>
            <a:ext cx="2858616" cy="9144000"/>
            <a:chOff x="2157768" y="0"/>
            <a:chExt cx="2858616" cy="9144000"/>
          </a:xfrm>
        </p:grpSpPr>
        <p:pic>
          <p:nvPicPr>
            <p:cNvPr id="25" name="Google Shape;25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157984" y="0"/>
              <a:ext cx="2858400" cy="2122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984" y="1992793"/>
              <a:ext cx="2858400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768" y="3434239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984" y="4873949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8200" y="6316234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28568" y="7830000"/>
              <a:ext cx="1587600" cy="131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" name="Google Shape;3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8635" y="0"/>
            <a:ext cx="2757600" cy="20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8635" y="2036066"/>
            <a:ext cx="275760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8635" y="3477556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48635" y="4915656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48635" y="6365084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20892" y="7829987"/>
            <a:ext cx="1486800" cy="130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29740" y="93606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>
            <a:spLocks noGrp="1"/>
          </p:cNvSpPr>
          <p:nvPr>
            <p:ph type="pic" idx="2"/>
          </p:nvPr>
        </p:nvSpPr>
        <p:spPr>
          <a:xfrm>
            <a:off x="2425631" y="91896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39" name="Google Shape;39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2405424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8"/>
          <p:cNvSpPr>
            <a:spLocks noGrp="1"/>
          </p:cNvSpPr>
          <p:nvPr>
            <p:ph type="pic" idx="3"/>
          </p:nvPr>
        </p:nvSpPr>
        <p:spPr>
          <a:xfrm>
            <a:off x="2425631" y="2388325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1" name="Google Shape;41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4352" y="3848851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8"/>
          <p:cNvSpPr>
            <a:spLocks noGrp="1"/>
          </p:cNvSpPr>
          <p:nvPr>
            <p:ph type="pic" idx="4"/>
          </p:nvPr>
        </p:nvSpPr>
        <p:spPr>
          <a:xfrm>
            <a:off x="2425631" y="3831752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3" name="Google Shape;43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5292277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8"/>
          <p:cNvSpPr>
            <a:spLocks noGrp="1"/>
          </p:cNvSpPr>
          <p:nvPr>
            <p:ph type="pic" idx="5"/>
          </p:nvPr>
        </p:nvSpPr>
        <p:spPr>
          <a:xfrm>
            <a:off x="2425631" y="527517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5" name="Google Shape;45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6726481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8"/>
          <p:cNvSpPr>
            <a:spLocks noGrp="1"/>
          </p:cNvSpPr>
          <p:nvPr>
            <p:ph type="pic" idx="6"/>
          </p:nvPr>
        </p:nvSpPr>
        <p:spPr>
          <a:xfrm>
            <a:off x="2425631" y="670938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7" name="Google Shape;47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81048" y="12498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81048" y="26982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81048" y="41466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1048" y="55950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81048" y="7043435"/>
            <a:ext cx="3780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4245313" y="267974"/>
            <a:ext cx="2260112" cy="92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5167711" y="1895662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7"/>
          </p:nvPr>
        </p:nvSpPr>
        <p:spPr>
          <a:xfrm>
            <a:off x="5170254" y="2204149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8"/>
          </p:nvPr>
        </p:nvSpPr>
        <p:spPr>
          <a:xfrm>
            <a:off x="5167711" y="334357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9"/>
          </p:nvPr>
        </p:nvSpPr>
        <p:spPr>
          <a:xfrm>
            <a:off x="5170254" y="365206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3"/>
          </p:nvPr>
        </p:nvSpPr>
        <p:spPr>
          <a:xfrm>
            <a:off x="5167711" y="479148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4"/>
          </p:nvPr>
        </p:nvSpPr>
        <p:spPr>
          <a:xfrm>
            <a:off x="5170254" y="509997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15"/>
          </p:nvPr>
        </p:nvSpPr>
        <p:spPr>
          <a:xfrm>
            <a:off x="5167711" y="6239394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6"/>
          </p:nvPr>
        </p:nvSpPr>
        <p:spPr>
          <a:xfrm>
            <a:off x="5170254" y="6547882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7"/>
          </p:nvPr>
        </p:nvSpPr>
        <p:spPr>
          <a:xfrm>
            <a:off x="5167711" y="7687306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8"/>
          </p:nvPr>
        </p:nvSpPr>
        <p:spPr>
          <a:xfrm>
            <a:off x="5170254" y="799579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9"/>
          </p:nvPr>
        </p:nvSpPr>
        <p:spPr>
          <a:xfrm>
            <a:off x="777302" y="1175082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20"/>
          </p:nvPr>
        </p:nvSpPr>
        <p:spPr>
          <a:xfrm>
            <a:off x="283934" y="147919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21"/>
          </p:nvPr>
        </p:nvSpPr>
        <p:spPr>
          <a:xfrm>
            <a:off x="777302" y="2627477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22"/>
          </p:nvPr>
        </p:nvSpPr>
        <p:spPr>
          <a:xfrm>
            <a:off x="283934" y="2931590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23"/>
          </p:nvPr>
        </p:nvSpPr>
        <p:spPr>
          <a:xfrm>
            <a:off x="777302" y="407987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24"/>
          </p:nvPr>
        </p:nvSpPr>
        <p:spPr>
          <a:xfrm>
            <a:off x="283934" y="438398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25"/>
          </p:nvPr>
        </p:nvSpPr>
        <p:spPr>
          <a:xfrm>
            <a:off x="777302" y="5532269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6"/>
          </p:nvPr>
        </p:nvSpPr>
        <p:spPr>
          <a:xfrm>
            <a:off x="283934" y="583638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7"/>
          </p:nvPr>
        </p:nvSpPr>
        <p:spPr>
          <a:xfrm>
            <a:off x="777302" y="6984665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28"/>
          </p:nvPr>
        </p:nvSpPr>
        <p:spPr>
          <a:xfrm>
            <a:off x="283934" y="7288777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9"/>
          </p:nvPr>
        </p:nvSpPr>
        <p:spPr>
          <a:xfrm>
            <a:off x="284434" y="7976773"/>
            <a:ext cx="1407768" cy="82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31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145600" y="0"/>
            <a:ext cx="2566800" cy="20603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8"/>
          <p:cNvSpPr>
            <a:spLocks noGrp="1"/>
          </p:cNvSpPr>
          <p:nvPr>
            <p:ph type="pic" idx="30"/>
          </p:nvPr>
        </p:nvSpPr>
        <p:spPr>
          <a:xfrm>
            <a:off x="1256502" y="7687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8"/>
          <p:cNvSpPr>
            <a:spLocks noGrp="1"/>
          </p:cNvSpPr>
          <p:nvPr>
            <p:ph type="pic" idx="31"/>
          </p:nvPr>
        </p:nvSpPr>
        <p:spPr>
          <a:xfrm>
            <a:off x="1256502" y="22141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8"/>
          <p:cNvSpPr>
            <a:spLocks noGrp="1"/>
          </p:cNvSpPr>
          <p:nvPr>
            <p:ph type="pic" idx="32"/>
          </p:nvPr>
        </p:nvSpPr>
        <p:spPr>
          <a:xfrm>
            <a:off x="1256502" y="36595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8"/>
          <p:cNvSpPr>
            <a:spLocks noGrp="1"/>
          </p:cNvSpPr>
          <p:nvPr>
            <p:ph type="pic" idx="33"/>
          </p:nvPr>
        </p:nvSpPr>
        <p:spPr>
          <a:xfrm>
            <a:off x="1256502" y="51049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8"/>
          <p:cNvSpPr>
            <a:spLocks noGrp="1"/>
          </p:cNvSpPr>
          <p:nvPr>
            <p:ph type="pic" idx="34"/>
          </p:nvPr>
        </p:nvSpPr>
        <p:spPr>
          <a:xfrm>
            <a:off x="1256502" y="6550307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8"/>
          <p:cNvSpPr>
            <a:spLocks noGrp="1"/>
          </p:cNvSpPr>
          <p:nvPr>
            <p:ph type="pic" idx="35"/>
          </p:nvPr>
        </p:nvSpPr>
        <p:spPr>
          <a:xfrm>
            <a:off x="5170254" y="14661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8"/>
          <p:cNvSpPr>
            <a:spLocks noGrp="1"/>
          </p:cNvSpPr>
          <p:nvPr>
            <p:ph type="pic" idx="36"/>
          </p:nvPr>
        </p:nvSpPr>
        <p:spPr>
          <a:xfrm>
            <a:off x="5170254" y="29115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8"/>
          <p:cNvSpPr>
            <a:spLocks noGrp="1"/>
          </p:cNvSpPr>
          <p:nvPr>
            <p:ph type="pic" idx="37"/>
          </p:nvPr>
        </p:nvSpPr>
        <p:spPr>
          <a:xfrm>
            <a:off x="5170254" y="43569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8"/>
          <p:cNvSpPr>
            <a:spLocks noGrp="1"/>
          </p:cNvSpPr>
          <p:nvPr>
            <p:ph type="pic" idx="38"/>
          </p:nvPr>
        </p:nvSpPr>
        <p:spPr>
          <a:xfrm>
            <a:off x="5170254" y="58023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8"/>
          <p:cNvSpPr>
            <a:spLocks noGrp="1"/>
          </p:cNvSpPr>
          <p:nvPr>
            <p:ph type="pic" idx="39"/>
          </p:nvPr>
        </p:nvSpPr>
        <p:spPr>
          <a:xfrm>
            <a:off x="5170254" y="7247756"/>
            <a:ext cx="439200" cy="43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" name="Google Shape;85;p2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579416" y="1979319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579416" y="3417351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79416" y="4866035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52832" y="5009312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48738" y="3555065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0875" y="3107912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8"/>
          <p:cNvSpPr>
            <a:spLocks noGrp="1"/>
          </p:cNvSpPr>
          <p:nvPr>
            <p:ph type="pic" idx="40"/>
          </p:nvPr>
        </p:nvSpPr>
        <p:spPr>
          <a:xfrm>
            <a:off x="3631876" y="309081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2" name="Google Shape;92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9092" y="454762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8"/>
          <p:cNvSpPr>
            <a:spLocks noGrp="1"/>
          </p:cNvSpPr>
          <p:nvPr>
            <p:ph type="pic" idx="41"/>
          </p:nvPr>
        </p:nvSpPr>
        <p:spPr>
          <a:xfrm>
            <a:off x="3631876" y="453052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4" name="Google Shape;94;p2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579416" y="6317529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54757" y="5996857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>
            <a:spLocks noGrp="1"/>
          </p:cNvSpPr>
          <p:nvPr>
            <p:ph type="pic" idx="42"/>
          </p:nvPr>
        </p:nvSpPr>
        <p:spPr>
          <a:xfrm>
            <a:off x="3631876" y="597975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7" name="Google Shape;97;p2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579416" y="7765280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57308" y="7446089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8"/>
          <p:cNvSpPr>
            <a:spLocks noGrp="1"/>
          </p:cNvSpPr>
          <p:nvPr>
            <p:ph type="pic" idx="43"/>
          </p:nvPr>
        </p:nvSpPr>
        <p:spPr>
          <a:xfrm>
            <a:off x="3631876" y="7428991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100" name="Google Shape;100;p2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25663" y="7822765"/>
            <a:ext cx="1296000" cy="130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53339" y="6443645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45600" y="2140857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22879" y="165731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8"/>
          <p:cNvSpPr>
            <a:spLocks noGrp="1"/>
          </p:cNvSpPr>
          <p:nvPr>
            <p:ph type="pic" idx="44"/>
          </p:nvPr>
        </p:nvSpPr>
        <p:spPr>
          <a:xfrm>
            <a:off x="3631876" y="1640216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160">
          <p15:clr>
            <a:srgbClr val="FBAE40"/>
          </p15:clr>
        </p15:guide>
        <p15:guide id="3" pos="164">
          <p15:clr>
            <a:srgbClr val="FBAE40"/>
          </p15:clr>
        </p15:guide>
        <p15:guide id="4" pos="4156">
          <p15:clr>
            <a:srgbClr val="FBAE40"/>
          </p15:clr>
        </p15:guide>
        <p15:guide id="5" orient="horz" pos="56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2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 rot="5400000">
            <a:off x="1772577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 rot="5400000">
            <a:off x="-1227798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5631" y="944796"/>
            <a:ext cx="813600" cy="761942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03" name="Google Shape;203;p2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425631" y="2426763"/>
            <a:ext cx="813600" cy="736724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04" name="Google Shape;204;p2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425631" y="3861885"/>
            <a:ext cx="813600" cy="75333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05" name="Google Shape;205;p24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460851" y="5345699"/>
            <a:ext cx="822898" cy="761941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06" name="Google Shape;206;p24"/>
          <p:cNvPicPr preferRelativeResize="0">
            <a:picLocks noGrp="1"/>
          </p:cNvPicPr>
          <p:nvPr>
            <p:ph type="pic" idx="6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2425631" y="6719311"/>
            <a:ext cx="813600" cy="7937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5159732" y="3461879"/>
            <a:ext cx="1693891" cy="835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sz="1000" dirty="0">
                <a:solidFill>
                  <a:srgbClr val="00B0F0"/>
                </a:solidFill>
              </a:rPr>
              <a:t>Designing and Making Principles</a:t>
            </a:r>
          </a:p>
          <a:p>
            <a:pPr marL="0" lvl="0" indent="0">
              <a:spcBef>
                <a:spcPts val="0"/>
              </a:spcBef>
            </a:pPr>
            <a:r>
              <a:rPr lang="en-GB" sz="1000" b="0" dirty="0">
                <a:solidFill>
                  <a:srgbClr val="00B050"/>
                </a:solidFill>
              </a:rPr>
              <a:t>Basic sketching techniques.</a:t>
            </a:r>
            <a:endParaRPr lang="en-GB" sz="1000" dirty="0">
              <a:solidFill>
                <a:srgbClr val="00B050"/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en-GB" sz="1000" b="0" dirty="0">
                <a:solidFill>
                  <a:srgbClr val="00B050"/>
                </a:solidFill>
              </a:rPr>
              <a:t>Investigation, primary and secondary data.</a:t>
            </a:r>
            <a:endParaRPr lang="en-GB" sz="1000" dirty="0">
              <a:solidFill>
                <a:srgbClr val="00B050"/>
              </a:solidFill>
            </a:endParaRPr>
          </a:p>
          <a:p>
            <a:pPr marL="0" lvl="0" indent="0">
              <a:spcBef>
                <a:spcPts val="0"/>
              </a:spcBef>
            </a:pPr>
            <a:r>
              <a:rPr lang="en-GB" sz="1000" b="0" dirty="0">
                <a:solidFill>
                  <a:srgbClr val="00B050"/>
                </a:solidFill>
              </a:rPr>
              <a:t>The work of others. Design strategies.</a:t>
            </a:r>
          </a:p>
          <a:p>
            <a:pPr marL="0" lvl="0" indent="0">
              <a:spcBef>
                <a:spcPts val="0"/>
              </a:spcBef>
            </a:pPr>
            <a:r>
              <a:rPr lang="en-GB" sz="1000" b="0" dirty="0">
                <a:solidFill>
                  <a:srgbClr val="00B050"/>
                </a:solidFill>
              </a:rPr>
              <a:t>Communication of design ideas.</a:t>
            </a:r>
          </a:p>
          <a:p>
            <a:pPr marL="0" lvl="0" indent="0">
              <a:spcBef>
                <a:spcPts val="0"/>
              </a:spcBef>
            </a:pPr>
            <a:r>
              <a:rPr lang="en-GB" sz="1000" b="0" dirty="0">
                <a:solidFill>
                  <a:srgbClr val="00B050"/>
                </a:solidFill>
              </a:rPr>
              <a:t>Prototype development.</a:t>
            </a:r>
          </a:p>
          <a:p>
            <a:pPr marL="0" lvl="0" indent="0">
              <a:spcBef>
                <a:spcPts val="0"/>
              </a:spcBef>
            </a:pPr>
            <a:r>
              <a:rPr lang="en-GB" sz="1000" b="0" dirty="0">
                <a:solidFill>
                  <a:srgbClr val="00B050"/>
                </a:solidFill>
              </a:rPr>
              <a:t>Selection of materials and components.</a:t>
            </a:r>
          </a:p>
          <a:p>
            <a:pPr marL="0" lvl="0" indent="0">
              <a:spcBef>
                <a:spcPts val="0"/>
              </a:spcBef>
            </a:pPr>
            <a:r>
              <a:rPr lang="en-GB" sz="1000" b="0" dirty="0">
                <a:solidFill>
                  <a:srgbClr val="00B050"/>
                </a:solidFill>
              </a:rPr>
              <a:t>Tolerances.</a:t>
            </a:r>
          </a:p>
          <a:p>
            <a:pPr marL="0" lvl="0" indent="0">
              <a:spcBef>
                <a:spcPts val="0"/>
              </a:spcBef>
            </a:pPr>
            <a:r>
              <a:rPr lang="en-GB" sz="1000" b="0" dirty="0">
                <a:solidFill>
                  <a:srgbClr val="00B050"/>
                </a:solidFill>
              </a:rPr>
              <a:t>Material management.</a:t>
            </a:r>
          </a:p>
          <a:p>
            <a:pPr marL="0" lvl="0" indent="0">
              <a:spcBef>
                <a:spcPts val="0"/>
              </a:spcBef>
            </a:pPr>
            <a:r>
              <a:rPr lang="en-GB" sz="1000" b="0" dirty="0">
                <a:solidFill>
                  <a:srgbClr val="00B050"/>
                </a:solidFill>
              </a:rPr>
              <a:t>Specialist tools and equipment.</a:t>
            </a:r>
          </a:p>
          <a:p>
            <a:pPr marL="0" lvl="0" indent="0">
              <a:spcBef>
                <a:spcPts val="0"/>
              </a:spcBef>
            </a:pPr>
            <a:r>
              <a:rPr lang="en-GB" sz="1000" b="0" dirty="0">
                <a:solidFill>
                  <a:srgbClr val="00B050"/>
                </a:solidFill>
              </a:rPr>
              <a:t>Specialist techniques and processes.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lang="en-GB" sz="1000" b="0" dirty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 dirty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CC0099"/>
                </a:solidFill>
              </a:rPr>
              <a:t>Project NEA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Using a brief to create a design portfolio.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Evaluate and develop the design to the point of manufacture.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Use a range of processes to create a final product.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lang="en-GB" sz="1000" b="0" dirty="0">
              <a:solidFill>
                <a:srgbClr val="CC00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 dirty="0">
              <a:solidFill>
                <a:srgbClr val="CC00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CC0099"/>
                </a:solidFill>
              </a:rPr>
              <a:t>Examinations</a:t>
            </a:r>
            <a:endParaRPr dirty="0">
              <a:solidFill>
                <a:srgbClr val="CC009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Paper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• Section A: Core Technical Principles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• Section B: Specialist Technical Principles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• Section C: Designing and Making Principles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2E75B5"/>
              </a:solidFill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9"/>
          </p:nvPr>
        </p:nvSpPr>
        <p:spPr>
          <a:xfrm>
            <a:off x="-1" y="1965174"/>
            <a:ext cx="1691702" cy="589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009999"/>
                </a:solidFill>
              </a:rPr>
              <a:t>Core Technical Principles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1E4E79"/>
                </a:solidFill>
              </a:rPr>
              <a:t>New and emerging technologies.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1E4E79"/>
                </a:solidFill>
              </a:rPr>
              <a:t>Energy generation and storage.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1E4E79"/>
                </a:solidFill>
              </a:rPr>
              <a:t>Developments in new materials.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1E4E79"/>
                </a:solidFill>
              </a:rPr>
              <a:t>Systems approach to </a:t>
            </a:r>
            <a:r>
              <a:rPr lang="en-GB" sz="1000" b="0" dirty="0">
                <a:solidFill>
                  <a:srgbClr val="002060"/>
                </a:solidFill>
              </a:rPr>
              <a:t>designing.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002060"/>
                </a:solidFill>
              </a:rPr>
              <a:t>Mechanical devices.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002060"/>
                </a:solidFill>
              </a:rPr>
              <a:t>Materials and their working properties.</a:t>
            </a:r>
            <a:endParaRPr sz="1000" b="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lang="en-GB" sz="1000" b="0" dirty="0">
              <a:solidFill>
                <a:srgbClr val="1E4E7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548135"/>
                </a:solidFill>
              </a:rPr>
              <a:t>Specialist Technical Principles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Selection of material or components.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Forces and stresses.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Ecological and social footprint.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Sources and origins.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Using and working with materials.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Stock forms, types and sizes.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Scales of production.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Specialist techniques and processes.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Surface treatments and finishes.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lang="en-GB" sz="1000" b="0" dirty="0">
              <a:solidFill>
                <a:srgbClr val="C55A11"/>
              </a:solidFill>
            </a:endParaRPr>
          </a:p>
          <a:p>
            <a:pPr marL="0" lvl="0" indent="0" algn="l">
              <a:spcBef>
                <a:spcPts val="0"/>
              </a:spcBef>
            </a:pPr>
            <a:endParaRPr lang="en-GB" sz="1000" b="0" dirty="0">
              <a:solidFill>
                <a:srgbClr val="C55A11"/>
              </a:solidFill>
            </a:endParaRPr>
          </a:p>
          <a:p>
            <a:pPr marL="0" lvl="0" indent="0" algn="l">
              <a:spcBef>
                <a:spcPts val="0"/>
              </a:spcBef>
            </a:pPr>
            <a:r>
              <a:rPr lang="en-GB" sz="1000" dirty="0">
                <a:solidFill>
                  <a:srgbClr val="CC0099"/>
                </a:solidFill>
              </a:rPr>
              <a:t>Extra-curricular and enrichment</a:t>
            </a:r>
          </a:p>
          <a:p>
            <a:pPr marL="0" lvl="0" indent="0" algn="l">
              <a:spcBef>
                <a:spcPts val="0"/>
              </a:spcBef>
            </a:pPr>
            <a:r>
              <a:rPr lang="en-GB" sz="1000" b="0" dirty="0">
                <a:solidFill>
                  <a:srgbClr val="DF3A42"/>
                </a:solidFill>
              </a:rPr>
              <a:t>Opportunities to enter design competitions.</a:t>
            </a:r>
            <a:endParaRPr lang="en-GB" sz="1000" dirty="0"/>
          </a:p>
          <a:p>
            <a:pPr marL="0" lvl="0" indent="0" algn="l">
              <a:spcBef>
                <a:spcPts val="0"/>
              </a:spcBef>
            </a:pPr>
            <a:r>
              <a:rPr lang="en-GB" sz="1000" b="0" dirty="0">
                <a:solidFill>
                  <a:srgbClr val="DF3A42"/>
                </a:solidFill>
              </a:rPr>
              <a:t>Opportunities to visit national engineering and design events and examples of local industry.</a:t>
            </a:r>
          </a:p>
          <a:p>
            <a:pPr marL="0" lvl="0" indent="0" algn="l">
              <a:spcBef>
                <a:spcPts val="0"/>
              </a:spcBef>
            </a:pPr>
            <a:endParaRPr lang="en-GB" sz="1000" dirty="0">
              <a:solidFill>
                <a:srgbClr val="DF3A4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5481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548135"/>
                </a:solidFill>
              </a:rPr>
              <a:t>Revision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Core Technical Principles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Specialist Technical Principles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Designing and Making Principles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38562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38562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38562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52525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525252"/>
                </a:solidFill>
              </a:rPr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52525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52525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525252"/>
              </a:solidFill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29"/>
          </p:nvPr>
        </p:nvSpPr>
        <p:spPr>
          <a:xfrm>
            <a:off x="1198917" y="8730052"/>
            <a:ext cx="2084832" cy="41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</a:pPr>
            <a:r>
              <a:rPr lang="en-GB" sz="1200" dirty="0">
                <a:solidFill>
                  <a:srgbClr val="CC0099"/>
                </a:solidFill>
              </a:rPr>
              <a:t>To A level and beyond…..</a:t>
            </a:r>
            <a:endParaRPr dirty="0"/>
          </a:p>
        </p:txBody>
      </p:sp>
      <p:pic>
        <p:nvPicPr>
          <p:cNvPr id="210" name="Google Shape;210;p24"/>
          <p:cNvPicPr preferRelativeResize="0">
            <a:picLocks noGrp="1"/>
          </p:cNvPicPr>
          <p:nvPr>
            <p:ph type="pic" idx="40"/>
          </p:nvPr>
        </p:nvPicPr>
        <p:blipFill rotWithShape="1">
          <a:blip r:embed="rId8">
            <a:alphaModFix/>
          </a:blip>
          <a:srcRect/>
          <a:stretch/>
        </p:blipFill>
        <p:spPr>
          <a:xfrm>
            <a:off x="3631876" y="3114192"/>
            <a:ext cx="813600" cy="766841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11" name="Google Shape;211;p24"/>
          <p:cNvPicPr preferRelativeResize="0">
            <a:picLocks noGrp="1"/>
          </p:cNvPicPr>
          <p:nvPr>
            <p:ph type="pic" idx="41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3681359" y="4572860"/>
            <a:ext cx="792641" cy="747087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12" name="Google Shape;212;p24"/>
          <p:cNvPicPr preferRelativeResize="0">
            <a:picLocks noGrp="1"/>
          </p:cNvPicPr>
          <p:nvPr>
            <p:ph type="pic" idx="42"/>
          </p:nvPr>
        </p:nvPicPr>
        <p:blipFill rotWithShape="1">
          <a:blip r:embed="rId10">
            <a:alphaModFix/>
          </a:blip>
          <a:srcRect/>
          <a:stretch/>
        </p:blipFill>
        <p:spPr>
          <a:xfrm>
            <a:off x="3631876" y="6010408"/>
            <a:ext cx="813600" cy="752301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13" name="Google Shape;213;p24"/>
          <p:cNvPicPr preferRelativeResize="0">
            <a:picLocks noGrp="1"/>
          </p:cNvPicPr>
          <p:nvPr>
            <p:ph type="pic" idx="43"/>
          </p:nvPr>
        </p:nvPicPr>
        <p:blipFill rotWithShape="1">
          <a:blip r:embed="rId11">
            <a:alphaModFix/>
          </a:blip>
          <a:srcRect/>
          <a:stretch/>
        </p:blipFill>
        <p:spPr>
          <a:xfrm>
            <a:off x="3631876" y="7453171"/>
            <a:ext cx="813600" cy="765239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14" name="Google Shape;214;p24"/>
          <p:cNvPicPr preferRelativeResize="0">
            <a:picLocks noGrp="1"/>
          </p:cNvPicPr>
          <p:nvPr>
            <p:ph type="pic" idx="44"/>
          </p:nvPr>
        </p:nvPicPr>
        <p:blipFill rotWithShape="1">
          <a:blip r:embed="rId12">
            <a:alphaModFix/>
          </a:blip>
          <a:srcRect/>
          <a:stretch/>
        </p:blipFill>
        <p:spPr>
          <a:xfrm>
            <a:off x="3652834" y="1676551"/>
            <a:ext cx="792641" cy="792641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15" name="Google Shape;215;p24"/>
          <p:cNvSpPr txBox="1">
            <a:spLocks noGrp="1"/>
          </p:cNvSpPr>
          <p:nvPr>
            <p:ph type="title"/>
          </p:nvPr>
        </p:nvSpPr>
        <p:spPr>
          <a:xfrm>
            <a:off x="4051531" y="0"/>
            <a:ext cx="2806469" cy="11750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400" dirty="0"/>
              <a:t>Learning Journey</a:t>
            </a:r>
            <a:br>
              <a:rPr lang="en-GB" sz="2400" dirty="0"/>
            </a:br>
            <a:r>
              <a:rPr lang="en-GB" sz="2400" dirty="0"/>
              <a:t>10-11 </a:t>
            </a:r>
            <a:br>
              <a:rPr lang="en-GB" sz="2400" dirty="0"/>
            </a:br>
            <a:r>
              <a:rPr lang="en-GB" sz="2400" dirty="0"/>
              <a:t>Design Technology</a:t>
            </a:r>
            <a:endParaRPr sz="2400" dirty="0"/>
          </a:p>
        </p:txBody>
      </p:sp>
      <p:sp>
        <p:nvSpPr>
          <p:cNvPr id="217" name="Google Shape;217;p24"/>
          <p:cNvSpPr txBox="1"/>
          <p:nvPr/>
        </p:nvSpPr>
        <p:spPr>
          <a:xfrm>
            <a:off x="0" y="0"/>
            <a:ext cx="3429000" cy="97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Read like a designer…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Year 10: </a:t>
            </a:r>
            <a:r>
              <a:rPr lang="en-GB" sz="1000" b="0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The New Science of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Strong Materials –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or Why You Don't Fall Through the Floor</a:t>
            </a:r>
            <a:r>
              <a:rPr lang="en-GB" sz="1000" b="0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J.E. Gordon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Where Futures End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Parker Peevyhouse</a:t>
            </a:r>
            <a:endParaRPr sz="1000" b="0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0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Year 11: </a:t>
            </a:r>
            <a:r>
              <a:rPr lang="en-GB" sz="1000" b="0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Success Through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Failure: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The Paradox of Design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Henry Petroski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0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Ready Player One </a:t>
            </a:r>
            <a:r>
              <a:rPr lang="en-GB" sz="1000" b="0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Ernest Cline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5159732" y="1220743"/>
            <a:ext cx="1698268" cy="97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Careers Links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Year 10: </a:t>
            </a:r>
            <a:r>
              <a:rPr lang="en-GB" sz="1000" b="0" i="0" u="none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problem-solving, critical thinking, creative solutions, using systems and technology, communicating, working collaboratively, negotiating, influencing.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0" i="0" u="none" strike="noStrike" cap="none" dirty="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Year 11: </a:t>
            </a:r>
            <a:r>
              <a:rPr lang="en-GB" sz="1000" b="0" i="0" u="none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self-management, adaptability, resilience, self-monitoring and development, active research, analytical and problem-solving skills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100"/>
            </a:pPr>
            <a:endParaRPr lang="en-GB" sz="1000" b="1" dirty="0">
              <a:solidFill>
                <a:srgbClr val="0066CC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d5659d-2bad-43fb-8444-2fea4ecfb55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24EB1D7202B468DE4A0B8FA25243A" ma:contentTypeVersion="12" ma:contentTypeDescription="Create a new document." ma:contentTypeScope="" ma:versionID="276c1d3bc7e69ea6e9a2cb1849fc1b40">
  <xsd:schema xmlns:xsd="http://www.w3.org/2001/XMLSchema" xmlns:xs="http://www.w3.org/2001/XMLSchema" xmlns:p="http://schemas.microsoft.com/office/2006/metadata/properties" xmlns:ns2="f1d5659d-2bad-43fb-8444-2fea4ecfb55b" targetNamespace="http://schemas.microsoft.com/office/2006/metadata/properties" ma:root="true" ma:fieldsID="355fe1e36a7b111913048849666d0269" ns2:_="">
    <xsd:import namespace="f1d5659d-2bad-43fb-8444-2fea4ecfb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5659d-2bad-43fb-8444-2fea4ecfb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048cd5e-80d7-43cd-959c-e6f0153a1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29BCC-1620-467A-9366-9789AB5A730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5b0ee287-a55c-4359-a7de-f7b30ad6a7c3"/>
    <ds:schemaRef ds:uri="http://schemas.microsoft.com/office/infopath/2007/PartnerControls"/>
    <ds:schemaRef ds:uri="http://schemas.openxmlformats.org/package/2006/metadata/core-properties"/>
    <ds:schemaRef ds:uri="d82788fa-9759-4de7-8144-c4b2fd08747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9ADC1D-5D58-43F7-911F-E0DDF1223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475955-0EDF-4E83-AB20-124F135ECB0B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344</Words>
  <Application>Microsoft Office PowerPoint</Application>
  <PresentationFormat>On-screen Show (4:3)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Learning Journey 10-11  Design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 and Jon Ritchie</dc:creator>
  <cp:lastModifiedBy>Alex Dollin</cp:lastModifiedBy>
  <cp:revision>4</cp:revision>
  <dcterms:created xsi:type="dcterms:W3CDTF">2022-06-12T08:57:02Z</dcterms:created>
  <dcterms:modified xsi:type="dcterms:W3CDTF">2025-06-13T08:57:23Z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0x010100C1624EB1D7202B468DE4A0B8FA25243A</vt:lpwstr>
  </property>
</Properties>
</file>