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692000" cx="7560000"/>
  <p:notesSz cx="6858000" cy="9144000"/>
  <p:embeddedFontLst>
    <p:embeddedFont>
      <p:font typeface="Nunito"/>
      <p:regular r:id="rId7"/>
      <p:bold r:id="rId8"/>
      <p:italic r:id="rId9"/>
      <p:boldItalic r:id="rId10"/>
    </p:embeddedFont>
    <p:embeddedFont>
      <p:font typeface="Nunito Black"/>
      <p:bold r:id="rId11"/>
      <p:boldItalic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368">
          <p15:clr>
            <a:srgbClr val="A4A3A4"/>
          </p15:clr>
        </p15:guide>
        <p15:guide id="2" pos="23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368" orient="horz"/>
        <p:guide pos="2381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Nunito-bold.fntdata"/><Relationship Id="rId13" Type="http://schemas.openxmlformats.org/officeDocument/2006/relationships/customXml" Target="../customXml/item1.xml"/><Relationship Id="rId3" Type="http://schemas.openxmlformats.org/officeDocument/2006/relationships/presProps" Target="presProps.xml"/><Relationship Id="rId12" Type="http://schemas.openxmlformats.org/officeDocument/2006/relationships/font" Target="fonts/NunitoBlack-boldItalic.fntdata"/><Relationship Id="rId7" Type="http://schemas.openxmlformats.org/officeDocument/2006/relationships/font" Target="fonts/Nunito-regular.fntdata"/><Relationship Id="rId2" Type="http://schemas.openxmlformats.org/officeDocument/2006/relationships/viewProps" Target="viewProps.xml"/><Relationship Id="rId11" Type="http://schemas.openxmlformats.org/officeDocument/2006/relationships/font" Target="fonts/NunitoBlack-bold.fntdata"/><Relationship Id="rId1" Type="http://schemas.openxmlformats.org/officeDocument/2006/relationships/theme" Target="theme/theme1.xml"/><Relationship Id="rId6" Type="http://schemas.openxmlformats.org/officeDocument/2006/relationships/slide" Target="slides/slide1.xml"/><Relationship Id="rId5" Type="http://schemas.openxmlformats.org/officeDocument/2006/relationships/notesMaster" Target="notesMasters/notesMaster1.xml"/><Relationship Id="rId15" Type="http://schemas.openxmlformats.org/officeDocument/2006/relationships/customXml" Target="../customXml/item3.xml"/><Relationship Id="rId10" Type="http://schemas.openxmlformats.org/officeDocument/2006/relationships/font" Target="fonts/Nunito-boldItalic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Nunito-italic.fntdata"/><Relationship Id="rId14" Type="http://schemas.openxmlformats.org/officeDocument/2006/relationships/customXml" Target="../customXml/item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14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75ae4f45e1bead9_0:notes"/>
          <p:cNvSpPr/>
          <p:nvPr>
            <p:ph idx="2" type="sldImg"/>
          </p:nvPr>
        </p:nvSpPr>
        <p:spPr>
          <a:xfrm>
            <a:off x="2217014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75ae4f45e1bead9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6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2pPr>
            <a:lvl3pPr lvl="2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3pPr>
            <a:lvl4pPr lvl="3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4pPr>
            <a:lvl5pPr lvl="4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5pPr>
            <a:lvl6pPr lvl="5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6pPr>
            <a:lvl7pPr lvl="6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7pPr>
            <a:lvl8pPr lvl="7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8pPr>
            <a:lvl9pPr lvl="8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Autofit/>
          </a:bodyPr>
          <a:lstStyle>
            <a:lvl1pPr indent="-374650" lvl="0" marL="457200" algn="ctr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indent="-342900" lvl="1" marL="914400" algn="ctr">
              <a:spcBef>
                <a:spcPts val="20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ctr">
              <a:spcBef>
                <a:spcPts val="20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ctr">
              <a:spcBef>
                <a:spcPts val="20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ctr">
              <a:spcBef>
                <a:spcPts val="20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ctr">
              <a:spcBef>
                <a:spcPts val="20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ctr">
              <a:spcBef>
                <a:spcPts val="20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ctr">
              <a:spcBef>
                <a:spcPts val="20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ctr">
              <a:spcBef>
                <a:spcPts val="2000"/>
              </a:spcBef>
              <a:spcAft>
                <a:spcPts val="20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6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Autofit/>
          </a:bodyPr>
          <a:lstStyle>
            <a:lvl1pPr indent="-374650" lvl="0" marL="45720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indent="-342900" lvl="1" marL="914400">
              <a:spcBef>
                <a:spcPts val="20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>
              <a:spcBef>
                <a:spcPts val="20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>
              <a:spcBef>
                <a:spcPts val="20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20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20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20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20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2000"/>
              </a:spcBef>
              <a:spcAft>
                <a:spcPts val="20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6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23850" lvl="1" marL="91440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2000"/>
              </a:spcBef>
              <a:spcAft>
                <a:spcPts val="200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6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23850" lvl="1" marL="91440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2000"/>
              </a:spcBef>
              <a:spcAft>
                <a:spcPts val="200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Autofit/>
          </a:bodyPr>
          <a:lstStyle>
            <a:lvl1pPr indent="-323850" lvl="0" marL="4572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23850" lvl="1" marL="91440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2000"/>
              </a:spcBef>
              <a:spcAft>
                <a:spcPts val="200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5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1pPr>
            <a:lvl2pPr lvl="1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2pPr>
            <a:lvl3pPr lvl="2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3pPr>
            <a:lvl4pPr lvl="3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4pPr>
            <a:lvl5pPr lvl="4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5pPr>
            <a:lvl6pPr lvl="5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6pPr>
            <a:lvl7pPr lvl="6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7pPr>
            <a:lvl8pPr lvl="7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8pPr>
            <a:lvl9pPr lvl="8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16050" lIns="116050" spcFirstLastPara="1" rIns="116050" wrap="square" tIns="116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1pPr>
            <a:lvl2pPr lvl="1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Autofit/>
          </a:bodyPr>
          <a:lstStyle>
            <a:lvl1pPr indent="-374650" lvl="0" marL="45720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indent="-342900" lvl="1" marL="914400">
              <a:spcBef>
                <a:spcPts val="20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>
              <a:spcBef>
                <a:spcPts val="20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>
              <a:spcBef>
                <a:spcPts val="20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20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20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20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20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2000"/>
              </a:spcBef>
              <a:spcAft>
                <a:spcPts val="20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Autofit/>
          </a:bodyPr>
          <a:lstStyle>
            <a:lvl1pPr indent="-3746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●"/>
              <a:defRPr sz="2300">
                <a:solidFill>
                  <a:schemeClr val="dk2"/>
                </a:solidFill>
              </a:defRPr>
            </a:lvl1pPr>
            <a:lvl2pPr indent="-342900" lvl="1" marL="9144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2pPr>
            <a:lvl3pPr indent="-342900" lvl="2" marL="13716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3pPr>
            <a:lvl4pPr indent="-342900" lvl="3" marL="18288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4pPr>
            <a:lvl5pPr indent="-342900" lvl="4" marL="22860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5pPr>
            <a:lvl6pPr indent="-342900" lvl="5" marL="27432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6pPr>
            <a:lvl7pPr indent="-342900" lvl="6" marL="32004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7pPr>
            <a:lvl8pPr indent="-342900" lvl="7" marL="36576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8pPr>
            <a:lvl9pPr indent="-342900" lvl="8" marL="4114800">
              <a:lnSpc>
                <a:spcPct val="115000"/>
              </a:lnSpc>
              <a:spcBef>
                <a:spcPts val="2000"/>
              </a:spcBef>
              <a:spcAft>
                <a:spcPts val="200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6050" lIns="116050" spcFirstLastPara="1" rIns="116050" wrap="square" tIns="11605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1.png"/><Relationship Id="rId10" Type="http://schemas.openxmlformats.org/officeDocument/2006/relationships/image" Target="../media/image8.png"/><Relationship Id="rId13" Type="http://schemas.openxmlformats.org/officeDocument/2006/relationships/image" Target="../media/image4.png"/><Relationship Id="rId1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1.png"/><Relationship Id="rId15" Type="http://schemas.openxmlformats.org/officeDocument/2006/relationships/image" Target="../media/image6.png"/><Relationship Id="rId14" Type="http://schemas.openxmlformats.org/officeDocument/2006/relationships/image" Target="../media/image5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9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 rot="5400000">
            <a:off x="3090775" y="4123525"/>
            <a:ext cx="2625300" cy="4843800"/>
          </a:xfrm>
          <a:prstGeom prst="uturnArrow">
            <a:avLst>
              <a:gd fmla="val 39370" name="adj1"/>
              <a:gd fmla="val 11064" name="adj2"/>
              <a:gd fmla="val 25000" name="adj3"/>
              <a:gd fmla="val 50000" name="adj4"/>
              <a:gd fmla="val 75000" name="adj5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/>
          <p:nvPr/>
        </p:nvSpPr>
        <p:spPr>
          <a:xfrm rot="-5400000">
            <a:off x="2458725" y="5535800"/>
            <a:ext cx="2625300" cy="6102900"/>
          </a:xfrm>
          <a:prstGeom prst="uturnArrow">
            <a:avLst>
              <a:gd fmla="val 39370" name="adj1"/>
              <a:gd fmla="val 11064" name="adj2"/>
              <a:gd fmla="val 25000" name="adj3"/>
              <a:gd fmla="val 50000" name="adj4"/>
              <a:gd fmla="val 66255" name="adj5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3"/>
          <p:cNvSpPr/>
          <p:nvPr/>
        </p:nvSpPr>
        <p:spPr>
          <a:xfrm flipH="1" rot="-5400000">
            <a:off x="2034150" y="1788175"/>
            <a:ext cx="2712600" cy="5349600"/>
          </a:xfrm>
          <a:prstGeom prst="uturnArrow">
            <a:avLst>
              <a:gd fmla="val 21212" name="adj1"/>
              <a:gd fmla="val 11065" name="adj2"/>
              <a:gd fmla="val 0" name="adj3"/>
              <a:gd fmla="val 49771" name="adj4"/>
              <a:gd fmla="val 23733" name="adj5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3"/>
          <p:cNvSpPr/>
          <p:nvPr/>
        </p:nvSpPr>
        <p:spPr>
          <a:xfrm rot="5400000">
            <a:off x="3663492" y="80717"/>
            <a:ext cx="2619600" cy="4575300"/>
          </a:xfrm>
          <a:prstGeom prst="uturnArrow">
            <a:avLst>
              <a:gd fmla="val 22128" name="adj1"/>
              <a:gd fmla="val 10882" name="adj2"/>
              <a:gd fmla="val 25000" name="adj3"/>
              <a:gd fmla="val 50000" name="adj4"/>
              <a:gd fmla="val 75000" name="adj5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3"/>
          <p:cNvSpPr/>
          <p:nvPr/>
        </p:nvSpPr>
        <p:spPr>
          <a:xfrm>
            <a:off x="5744517" y="9114058"/>
            <a:ext cx="966900" cy="966900"/>
          </a:xfrm>
          <a:prstGeom prst="ellipse">
            <a:avLst/>
          </a:prstGeom>
          <a:solidFill>
            <a:srgbClr val="FFFFFF"/>
          </a:solidFill>
          <a:ln cap="flat" cmpd="sng" w="762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3"/>
          <p:cNvSpPr txBox="1"/>
          <p:nvPr/>
        </p:nvSpPr>
        <p:spPr>
          <a:xfrm>
            <a:off x="5754583" y="9154408"/>
            <a:ext cx="966900" cy="96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9900"/>
                </a:solidFill>
                <a:latin typeface="Nunito"/>
                <a:ea typeface="Nunito"/>
                <a:cs typeface="Nunito"/>
                <a:sym typeface="Nunito"/>
              </a:rPr>
              <a:t>Year</a:t>
            </a:r>
            <a:endParaRPr sz="1800">
              <a:solidFill>
                <a:srgbClr val="FF99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solidFill>
                  <a:srgbClr val="FF9900"/>
                </a:solidFill>
                <a:latin typeface="Nunito"/>
                <a:ea typeface="Nunito"/>
                <a:cs typeface="Nunito"/>
                <a:sym typeface="Nunito"/>
              </a:rPr>
              <a:t>12</a:t>
            </a:r>
            <a:endParaRPr b="1" sz="4800">
              <a:solidFill>
                <a:srgbClr val="FF99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60" name="Google Shape;60;p13"/>
          <p:cNvCxnSpPr/>
          <p:nvPr/>
        </p:nvCxnSpPr>
        <p:spPr>
          <a:xfrm rot="10800000">
            <a:off x="5563500" y="8794500"/>
            <a:ext cx="0" cy="807900"/>
          </a:xfrm>
          <a:prstGeom prst="straightConnector1">
            <a:avLst/>
          </a:prstGeom>
          <a:noFill/>
          <a:ln cap="flat" cmpd="sng" w="19050">
            <a:solidFill>
              <a:srgbClr val="CC0000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61" name="Google Shape;61;p13"/>
          <p:cNvSpPr txBox="1"/>
          <p:nvPr/>
        </p:nvSpPr>
        <p:spPr>
          <a:xfrm>
            <a:off x="5468250" y="8538000"/>
            <a:ext cx="1223700" cy="5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BF9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4149525" y="8515775"/>
            <a:ext cx="1527600" cy="7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BF9000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GB" sz="1100">
                <a:solidFill>
                  <a:srgbClr val="CC0000"/>
                </a:solidFill>
                <a:latin typeface="Nunito"/>
                <a:ea typeface="Nunito"/>
                <a:cs typeface="Nunito"/>
                <a:sym typeface="Nunito"/>
              </a:rPr>
              <a:t>The effects of exercise and sports performance on the skeletal system</a:t>
            </a:r>
            <a:endParaRPr sz="1100">
              <a:solidFill>
                <a:srgbClr val="CC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63" name="Google Shape;63;p13"/>
          <p:cNvCxnSpPr/>
          <p:nvPr/>
        </p:nvCxnSpPr>
        <p:spPr>
          <a:xfrm rot="10800000">
            <a:off x="3681975" y="8758975"/>
            <a:ext cx="0" cy="807900"/>
          </a:xfrm>
          <a:prstGeom prst="straightConnector1">
            <a:avLst/>
          </a:prstGeom>
          <a:noFill/>
          <a:ln cap="flat" cmpd="sng" w="19050">
            <a:solidFill>
              <a:srgbClr val="CC0000"/>
            </a:solidFill>
            <a:prstDash val="solid"/>
            <a:round/>
            <a:headEnd len="med" w="med" type="oval"/>
            <a:tailEnd len="med" w="med" type="none"/>
          </a:ln>
        </p:spPr>
      </p:cxnSp>
      <p:cxnSp>
        <p:nvCxnSpPr>
          <p:cNvPr id="64" name="Google Shape;64;p13"/>
          <p:cNvCxnSpPr/>
          <p:nvPr/>
        </p:nvCxnSpPr>
        <p:spPr>
          <a:xfrm>
            <a:off x="5227858" y="9602400"/>
            <a:ext cx="0" cy="680700"/>
          </a:xfrm>
          <a:prstGeom prst="straightConnector1">
            <a:avLst/>
          </a:prstGeom>
          <a:noFill/>
          <a:ln cap="flat" cmpd="sng" w="19050">
            <a:solidFill>
              <a:srgbClr val="F1C232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65" name="Google Shape;65;p13"/>
          <p:cNvSpPr txBox="1"/>
          <p:nvPr/>
        </p:nvSpPr>
        <p:spPr>
          <a:xfrm>
            <a:off x="3687298" y="9867025"/>
            <a:ext cx="1527600" cy="5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BF9000"/>
                </a:solidFill>
                <a:latin typeface="Nunito"/>
                <a:ea typeface="Nunito"/>
                <a:cs typeface="Nunito"/>
                <a:sym typeface="Nunito"/>
              </a:rPr>
              <a:t>Examine lifestyle factors and their effect on health and well-being</a:t>
            </a:r>
            <a:endParaRPr sz="1100">
              <a:solidFill>
                <a:srgbClr val="BF9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66" name="Google Shape;66;p13"/>
          <p:cNvCxnSpPr/>
          <p:nvPr/>
        </p:nvCxnSpPr>
        <p:spPr>
          <a:xfrm>
            <a:off x="2780350" y="9602392"/>
            <a:ext cx="0" cy="680700"/>
          </a:xfrm>
          <a:prstGeom prst="straightConnector1">
            <a:avLst/>
          </a:prstGeom>
          <a:noFill/>
          <a:ln cap="flat" cmpd="sng" w="19050">
            <a:solidFill>
              <a:srgbClr val="F1C232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67" name="Google Shape;67;p13"/>
          <p:cNvSpPr txBox="1"/>
          <p:nvPr/>
        </p:nvSpPr>
        <p:spPr>
          <a:xfrm>
            <a:off x="1111625" y="9872050"/>
            <a:ext cx="1698600" cy="44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rgbClr val="BF9000"/>
                </a:solidFill>
                <a:latin typeface="Nunito"/>
                <a:ea typeface="Nunito"/>
                <a:cs typeface="Nunito"/>
                <a:sym typeface="Nunito"/>
              </a:rPr>
              <a:t>Understand the screening processes for training programming</a:t>
            </a:r>
            <a:endParaRPr sz="1100">
              <a:solidFill>
                <a:srgbClr val="BF9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68" name="Google Shape;68;p13"/>
          <p:cNvCxnSpPr/>
          <p:nvPr/>
        </p:nvCxnSpPr>
        <p:spPr>
          <a:xfrm>
            <a:off x="2258375" y="7612688"/>
            <a:ext cx="0" cy="680700"/>
          </a:xfrm>
          <a:prstGeom prst="straightConnector1">
            <a:avLst/>
          </a:prstGeom>
          <a:noFill/>
          <a:ln cap="flat" cmpd="sng" w="19050">
            <a:solidFill>
              <a:srgbClr val="CC0000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69" name="Google Shape;69;p13"/>
          <p:cNvSpPr txBox="1"/>
          <p:nvPr/>
        </p:nvSpPr>
        <p:spPr>
          <a:xfrm>
            <a:off x="2203863" y="7749613"/>
            <a:ext cx="1698600" cy="6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BF9000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GB" sz="1100">
                <a:solidFill>
                  <a:srgbClr val="CC0000"/>
                </a:solidFill>
                <a:latin typeface="Nunito"/>
                <a:ea typeface="Nunito"/>
                <a:cs typeface="Nunito"/>
                <a:sym typeface="Nunito"/>
              </a:rPr>
              <a:t>The effects of exercise and sports performance on the respiratory system</a:t>
            </a:r>
            <a:endParaRPr sz="1100">
              <a:solidFill>
                <a:srgbClr val="CC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70" name="Google Shape;70;p13"/>
          <p:cNvCxnSpPr/>
          <p:nvPr/>
        </p:nvCxnSpPr>
        <p:spPr>
          <a:xfrm rot="10800000">
            <a:off x="301948" y="8567111"/>
            <a:ext cx="708900" cy="3000"/>
          </a:xfrm>
          <a:prstGeom prst="straightConnector1">
            <a:avLst/>
          </a:prstGeom>
          <a:noFill/>
          <a:ln cap="flat" cmpd="sng" w="19050">
            <a:solidFill>
              <a:srgbClr val="F1C232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71" name="Google Shape;71;p13"/>
          <p:cNvSpPr txBox="1"/>
          <p:nvPr/>
        </p:nvSpPr>
        <p:spPr>
          <a:xfrm rot="-1067">
            <a:off x="0" y="7560701"/>
            <a:ext cx="966900" cy="56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BF9000"/>
                </a:solidFill>
                <a:latin typeface="Nunito"/>
                <a:ea typeface="Nunito"/>
                <a:cs typeface="Nunito"/>
                <a:sym typeface="Nunito"/>
              </a:rPr>
              <a:t>Understand programme related nutritional needs</a:t>
            </a:r>
            <a:endParaRPr sz="1100">
              <a:solidFill>
                <a:srgbClr val="BF9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2" name="Google Shape;72;p13"/>
          <p:cNvSpPr txBox="1"/>
          <p:nvPr/>
        </p:nvSpPr>
        <p:spPr>
          <a:xfrm rot="-1350">
            <a:off x="1739525" y="6510540"/>
            <a:ext cx="1527600" cy="56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BF9000"/>
                </a:solidFill>
                <a:latin typeface="Nunito"/>
                <a:ea typeface="Nunito"/>
                <a:cs typeface="Nunito"/>
                <a:sym typeface="Nunito"/>
              </a:rPr>
              <a:t>Examine training methods for different components of fitness</a:t>
            </a:r>
            <a:endParaRPr sz="1100">
              <a:solidFill>
                <a:srgbClr val="BF9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73" name="Google Shape;73;p13"/>
          <p:cNvCxnSpPr/>
          <p:nvPr/>
        </p:nvCxnSpPr>
        <p:spPr>
          <a:xfrm rot="10800000">
            <a:off x="4589433" y="2604350"/>
            <a:ext cx="0" cy="807900"/>
          </a:xfrm>
          <a:prstGeom prst="straightConnector1">
            <a:avLst/>
          </a:prstGeom>
          <a:noFill/>
          <a:ln cap="flat" cmpd="sng" w="19050">
            <a:solidFill>
              <a:srgbClr val="3C78D8"/>
            </a:solidFill>
            <a:prstDash val="solid"/>
            <a:round/>
            <a:headEnd len="med" w="med" type="oval"/>
            <a:tailEnd len="med" w="med" type="none"/>
          </a:ln>
        </p:spPr>
      </p:cxnSp>
      <p:cxnSp>
        <p:nvCxnSpPr>
          <p:cNvPr id="74" name="Google Shape;74;p13"/>
          <p:cNvCxnSpPr/>
          <p:nvPr/>
        </p:nvCxnSpPr>
        <p:spPr>
          <a:xfrm rot="10800000">
            <a:off x="3150046" y="2604350"/>
            <a:ext cx="0" cy="807900"/>
          </a:xfrm>
          <a:prstGeom prst="straightConnector1">
            <a:avLst/>
          </a:prstGeom>
          <a:noFill/>
          <a:ln cap="flat" cmpd="sng" w="19050">
            <a:solidFill>
              <a:srgbClr val="3C78D8"/>
            </a:solidFill>
            <a:prstDash val="solid"/>
            <a:round/>
            <a:headEnd len="med" w="med" type="oval"/>
            <a:tailEnd len="med" w="med" type="none"/>
          </a:ln>
        </p:spPr>
      </p:cxnSp>
      <p:cxnSp>
        <p:nvCxnSpPr>
          <p:cNvPr id="75" name="Google Shape;75;p13"/>
          <p:cNvCxnSpPr/>
          <p:nvPr/>
        </p:nvCxnSpPr>
        <p:spPr>
          <a:xfrm rot="10800000">
            <a:off x="4713408" y="4681813"/>
            <a:ext cx="0" cy="807900"/>
          </a:xfrm>
          <a:prstGeom prst="straightConnector1">
            <a:avLst/>
          </a:prstGeom>
          <a:noFill/>
          <a:ln cap="flat" cmpd="sng" w="19050">
            <a:solidFill>
              <a:srgbClr val="6AA84F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76" name="Google Shape;76;p13"/>
          <p:cNvSpPr txBox="1"/>
          <p:nvPr/>
        </p:nvSpPr>
        <p:spPr>
          <a:xfrm>
            <a:off x="3624325" y="4609386"/>
            <a:ext cx="1223700" cy="5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6AA84F"/>
                </a:solidFill>
                <a:latin typeface="Nunito"/>
                <a:ea typeface="Nunito"/>
                <a:cs typeface="Nunito"/>
                <a:sym typeface="Nunito"/>
              </a:rPr>
              <a:t>Scope and provision of the sports industry</a:t>
            </a:r>
            <a:endParaRPr sz="1100">
              <a:solidFill>
                <a:srgbClr val="6AA84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77" name="Google Shape;77;p13"/>
          <p:cNvCxnSpPr/>
          <p:nvPr/>
        </p:nvCxnSpPr>
        <p:spPr>
          <a:xfrm rot="10800000">
            <a:off x="6996644" y="973352"/>
            <a:ext cx="0" cy="807875"/>
          </a:xfrm>
          <a:prstGeom prst="straightConnector1">
            <a:avLst/>
          </a:prstGeom>
          <a:noFill/>
          <a:ln cap="flat" cmpd="sng" w="19050">
            <a:solidFill>
              <a:srgbClr val="6AA84F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78" name="Google Shape;78;p13"/>
          <p:cNvSpPr txBox="1"/>
          <p:nvPr/>
        </p:nvSpPr>
        <p:spPr>
          <a:xfrm>
            <a:off x="6384795" y="532911"/>
            <a:ext cx="1223700" cy="5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rgbClr val="6AA84F"/>
                </a:solidFill>
                <a:latin typeface="Nunito"/>
                <a:ea typeface="Nunito"/>
                <a:cs typeface="Nunito"/>
                <a:sym typeface="Nunito"/>
              </a:rPr>
              <a:t>Job application and interview process</a:t>
            </a:r>
            <a:endParaRPr sz="1100">
              <a:solidFill>
                <a:srgbClr val="6AA84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9" name="Google Shape;79;p13"/>
          <p:cNvSpPr/>
          <p:nvPr/>
        </p:nvSpPr>
        <p:spPr>
          <a:xfrm>
            <a:off x="2574925" y="864500"/>
            <a:ext cx="2115900" cy="926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3"/>
          <p:cNvSpPr/>
          <p:nvPr/>
        </p:nvSpPr>
        <p:spPr>
          <a:xfrm rot="-5400000">
            <a:off x="3914800" y="955675"/>
            <a:ext cx="895500" cy="774600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3"/>
          <p:cNvSpPr txBox="1"/>
          <p:nvPr/>
        </p:nvSpPr>
        <p:spPr>
          <a:xfrm>
            <a:off x="-1518" y="-9150"/>
            <a:ext cx="3319200" cy="20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rPr>
              <a:t>Our BTEC Sport learning journey</a:t>
            </a:r>
            <a:endParaRPr b="1" sz="3200">
              <a:solidFill>
                <a:schemeClr val="accent3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300">
                <a:solidFill>
                  <a:srgbClr val="FF9900"/>
                </a:solidFill>
                <a:latin typeface="Nunito Black"/>
                <a:ea typeface="Nunito Black"/>
                <a:cs typeface="Nunito Black"/>
                <a:sym typeface="Nunito Black"/>
              </a:rPr>
              <a:t>BTEC Sport Level 3</a:t>
            </a:r>
            <a:endParaRPr sz="4300">
              <a:solidFill>
                <a:srgbClr val="FF9900"/>
              </a:solidFill>
              <a:latin typeface="Nunito Black"/>
              <a:ea typeface="Nunito Black"/>
              <a:cs typeface="Nunito Black"/>
              <a:sym typeface="Nunito Black"/>
            </a:endParaRPr>
          </a:p>
        </p:txBody>
      </p:sp>
      <p:sp>
        <p:nvSpPr>
          <p:cNvPr id="82" name="Google Shape;82;p13"/>
          <p:cNvSpPr txBox="1"/>
          <p:nvPr/>
        </p:nvSpPr>
        <p:spPr>
          <a:xfrm>
            <a:off x="3212525" y="5813350"/>
            <a:ext cx="1223700" cy="5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3C78D8"/>
                </a:solidFill>
                <a:latin typeface="Nunito"/>
                <a:ea typeface="Nunito"/>
                <a:cs typeface="Nunito"/>
                <a:sym typeface="Nunito"/>
              </a:rPr>
              <a:t>Different leadership roles</a:t>
            </a:r>
            <a:endParaRPr sz="1100">
              <a:solidFill>
                <a:srgbClr val="3C78D8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83" name="Google Shape;83;p13"/>
          <p:cNvCxnSpPr/>
          <p:nvPr/>
        </p:nvCxnSpPr>
        <p:spPr>
          <a:xfrm flipH="1">
            <a:off x="633125" y="4986251"/>
            <a:ext cx="469500" cy="393900"/>
          </a:xfrm>
          <a:prstGeom prst="straightConnector1">
            <a:avLst/>
          </a:prstGeom>
          <a:noFill/>
          <a:ln cap="flat" cmpd="sng" w="19050">
            <a:solidFill>
              <a:srgbClr val="3C78D8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84" name="Google Shape;84;p13"/>
          <p:cNvSpPr txBox="1"/>
          <p:nvPr/>
        </p:nvSpPr>
        <p:spPr>
          <a:xfrm rot="-1686">
            <a:off x="44550" y="5295426"/>
            <a:ext cx="1223700" cy="7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3C78D8"/>
                </a:solidFill>
                <a:latin typeface="Nunito"/>
                <a:ea typeface="Nunito"/>
                <a:cs typeface="Nunito"/>
                <a:sym typeface="Nunito"/>
              </a:rPr>
              <a:t>Importance and effective use of skills, qualities and characteristics when leading</a:t>
            </a:r>
            <a:endParaRPr sz="1100">
              <a:solidFill>
                <a:srgbClr val="3C78D8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rgbClr val="3C78D8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BF9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85" name="Google Shape;85;p13"/>
          <p:cNvCxnSpPr/>
          <p:nvPr/>
        </p:nvCxnSpPr>
        <p:spPr>
          <a:xfrm rot="-9856080">
            <a:off x="569126" y="3517590"/>
            <a:ext cx="597481" cy="258706"/>
          </a:xfrm>
          <a:prstGeom prst="straightConnector1">
            <a:avLst/>
          </a:prstGeom>
          <a:noFill/>
          <a:ln cap="flat" cmpd="sng" w="19050">
            <a:solidFill>
              <a:srgbClr val="3C78D8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86" name="Google Shape;86;p13"/>
          <p:cNvSpPr txBox="1"/>
          <p:nvPr/>
        </p:nvSpPr>
        <p:spPr>
          <a:xfrm rot="-2913">
            <a:off x="93825" y="2578039"/>
            <a:ext cx="1062000" cy="51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rgbClr val="3C78D8"/>
                </a:solidFill>
                <a:latin typeface="Nunito"/>
                <a:ea typeface="Nunito"/>
                <a:cs typeface="Nunito"/>
                <a:sym typeface="Nunito"/>
              </a:rPr>
              <a:t>Psychological factors that could impact on leadership</a:t>
            </a:r>
            <a:endParaRPr sz="1100">
              <a:solidFill>
                <a:srgbClr val="3C78D8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87" name="Google Shape;87;p13"/>
          <p:cNvCxnSpPr/>
          <p:nvPr/>
        </p:nvCxnSpPr>
        <p:spPr>
          <a:xfrm>
            <a:off x="1010842" y="4364679"/>
            <a:ext cx="639300" cy="3600"/>
          </a:xfrm>
          <a:prstGeom prst="straightConnector1">
            <a:avLst/>
          </a:prstGeom>
          <a:noFill/>
          <a:ln cap="flat" cmpd="sng" w="19050">
            <a:solidFill>
              <a:srgbClr val="6AA84F"/>
            </a:solidFill>
            <a:prstDash val="solid"/>
            <a:round/>
            <a:headEnd len="med" w="med" type="oval"/>
            <a:tailEnd len="med" w="med" type="none"/>
          </a:ln>
        </p:spPr>
      </p:cxnSp>
      <p:cxnSp>
        <p:nvCxnSpPr>
          <p:cNvPr id="88" name="Google Shape;88;p13"/>
          <p:cNvCxnSpPr/>
          <p:nvPr/>
        </p:nvCxnSpPr>
        <p:spPr>
          <a:xfrm>
            <a:off x="4436217" y="5584500"/>
            <a:ext cx="0" cy="680700"/>
          </a:xfrm>
          <a:prstGeom prst="straightConnector1">
            <a:avLst/>
          </a:prstGeom>
          <a:noFill/>
          <a:ln cap="flat" cmpd="sng" w="19050">
            <a:solidFill>
              <a:srgbClr val="3C78D8"/>
            </a:solidFill>
            <a:prstDash val="solid"/>
            <a:round/>
            <a:headEnd len="med" w="med" type="oval"/>
            <a:tailEnd len="med" w="med" type="none"/>
          </a:ln>
        </p:spPr>
      </p:cxnSp>
      <p:cxnSp>
        <p:nvCxnSpPr>
          <p:cNvPr id="89" name="Google Shape;89;p13"/>
          <p:cNvCxnSpPr/>
          <p:nvPr/>
        </p:nvCxnSpPr>
        <p:spPr>
          <a:xfrm rot="10800000">
            <a:off x="5720983" y="2604350"/>
            <a:ext cx="0" cy="807900"/>
          </a:xfrm>
          <a:prstGeom prst="straightConnector1">
            <a:avLst/>
          </a:prstGeom>
          <a:noFill/>
          <a:ln cap="flat" cmpd="sng" w="19050">
            <a:solidFill>
              <a:srgbClr val="3C78D8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90" name="Google Shape;90;p13"/>
          <p:cNvSpPr txBox="1"/>
          <p:nvPr/>
        </p:nvSpPr>
        <p:spPr>
          <a:xfrm>
            <a:off x="4572125" y="2596508"/>
            <a:ext cx="1057200" cy="5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rgbClr val="3C78D8"/>
                </a:solidFill>
                <a:latin typeface="Nunito"/>
                <a:ea typeface="Nunito"/>
                <a:cs typeface="Nunito"/>
                <a:sym typeface="Nunito"/>
              </a:rPr>
              <a:t>Expectations of leadership</a:t>
            </a:r>
            <a:endParaRPr sz="1100">
              <a:solidFill>
                <a:srgbClr val="3C78D8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1" name="Google Shape;91;p13"/>
          <p:cNvSpPr txBox="1"/>
          <p:nvPr/>
        </p:nvSpPr>
        <p:spPr>
          <a:xfrm>
            <a:off x="3138887" y="2322025"/>
            <a:ext cx="1341600" cy="5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rgbClr val="3C78D8"/>
                </a:solidFill>
                <a:latin typeface="Nunito"/>
                <a:ea typeface="Nunito"/>
                <a:cs typeface="Nunito"/>
                <a:sym typeface="Nunito"/>
              </a:rPr>
              <a:t>Practical skills required for different leadership styles</a:t>
            </a:r>
            <a:endParaRPr sz="1100">
              <a:solidFill>
                <a:srgbClr val="3C78D8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92" name="Google Shape;92;p13"/>
          <p:cNvCxnSpPr/>
          <p:nvPr/>
        </p:nvCxnSpPr>
        <p:spPr>
          <a:xfrm>
            <a:off x="6001925" y="1408838"/>
            <a:ext cx="0" cy="680700"/>
          </a:xfrm>
          <a:prstGeom prst="straightConnector1">
            <a:avLst/>
          </a:prstGeom>
          <a:noFill/>
          <a:ln cap="flat" cmpd="sng" w="19050">
            <a:solidFill>
              <a:srgbClr val="3C78D8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93" name="Google Shape;93;p13"/>
          <p:cNvSpPr txBox="1"/>
          <p:nvPr/>
        </p:nvSpPr>
        <p:spPr>
          <a:xfrm>
            <a:off x="5629325" y="2408450"/>
            <a:ext cx="745200" cy="5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rgbClr val="3C78D8"/>
                </a:solidFill>
                <a:latin typeface="Nunito"/>
                <a:ea typeface="Nunito"/>
                <a:cs typeface="Nunito"/>
                <a:sym typeface="Nunito"/>
              </a:rPr>
              <a:t>Leading a sport activity</a:t>
            </a:r>
            <a:endParaRPr sz="1100">
              <a:solidFill>
                <a:srgbClr val="3C78D8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rgbClr val="6AA84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CC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4" name="Google Shape;94;p13"/>
          <p:cNvSpPr/>
          <p:nvPr/>
        </p:nvSpPr>
        <p:spPr>
          <a:xfrm>
            <a:off x="6727325" y="9318846"/>
            <a:ext cx="857700" cy="581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5" name="Google Shape;95;p13"/>
          <p:cNvGrpSpPr/>
          <p:nvPr/>
        </p:nvGrpSpPr>
        <p:grpSpPr>
          <a:xfrm>
            <a:off x="6808175" y="8249053"/>
            <a:ext cx="774602" cy="2651571"/>
            <a:chOff x="6808175" y="8538003"/>
            <a:chExt cx="774602" cy="2651571"/>
          </a:xfrm>
        </p:grpSpPr>
        <p:pic>
          <p:nvPicPr>
            <p:cNvPr id="96" name="Google Shape;96;p13"/>
            <p:cNvPicPr preferRelativeResize="0"/>
            <p:nvPr/>
          </p:nvPicPr>
          <p:blipFill rotWithShape="1">
            <a:blip r:embed="rId3">
              <a:alphaModFix/>
            </a:blip>
            <a:srcRect b="0" l="58684" r="0" t="0"/>
            <a:stretch/>
          </p:blipFill>
          <p:spPr>
            <a:xfrm>
              <a:off x="6808175" y="8538003"/>
              <a:ext cx="774602" cy="26515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" name="Google Shape;97;p1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416537">
              <a:off x="7191829" y="9582948"/>
              <a:ext cx="129537" cy="109798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98" name="Google Shape;98;p13"/>
          <p:cNvCxnSpPr/>
          <p:nvPr/>
        </p:nvCxnSpPr>
        <p:spPr>
          <a:xfrm rot="10800000">
            <a:off x="1821533" y="2604350"/>
            <a:ext cx="0" cy="807900"/>
          </a:xfrm>
          <a:prstGeom prst="straightConnector1">
            <a:avLst/>
          </a:prstGeom>
          <a:noFill/>
          <a:ln cap="flat" cmpd="sng" w="19050">
            <a:solidFill>
              <a:srgbClr val="3C78D8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99" name="Google Shape;99;p13"/>
          <p:cNvSpPr txBox="1"/>
          <p:nvPr/>
        </p:nvSpPr>
        <p:spPr>
          <a:xfrm>
            <a:off x="1806213" y="2429448"/>
            <a:ext cx="1223700" cy="5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3C78D8"/>
                </a:solidFill>
                <a:latin typeface="Nunito"/>
                <a:ea typeface="Nunito"/>
                <a:cs typeface="Nunito"/>
                <a:sym typeface="Nunito"/>
              </a:rPr>
              <a:t>Leadership and psychological factors</a:t>
            </a:r>
            <a:endParaRPr sz="1100">
              <a:solidFill>
                <a:srgbClr val="3C78D8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0" name="Google Shape;100;p13"/>
          <p:cNvSpPr txBox="1"/>
          <p:nvPr/>
        </p:nvSpPr>
        <p:spPr>
          <a:xfrm>
            <a:off x="4690713" y="139650"/>
            <a:ext cx="1223700" cy="5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rgbClr val="6AA84F"/>
                </a:solidFill>
                <a:latin typeface="Nunito"/>
                <a:ea typeface="Nunito"/>
                <a:cs typeface="Nunito"/>
                <a:sym typeface="Nunito"/>
              </a:rPr>
              <a:t>Review and action planning</a:t>
            </a:r>
            <a:endParaRPr sz="1100">
              <a:solidFill>
                <a:srgbClr val="CC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01" name="Google Shape;101;p13"/>
          <p:cNvCxnSpPr/>
          <p:nvPr/>
        </p:nvCxnSpPr>
        <p:spPr>
          <a:xfrm rot="10800000">
            <a:off x="5188833" y="600950"/>
            <a:ext cx="0" cy="807900"/>
          </a:xfrm>
          <a:prstGeom prst="straightConnector1">
            <a:avLst/>
          </a:prstGeom>
          <a:noFill/>
          <a:ln cap="flat" cmpd="sng" w="19050">
            <a:solidFill>
              <a:srgbClr val="6AA84F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102" name="Google Shape;102;p13"/>
          <p:cNvSpPr txBox="1"/>
          <p:nvPr/>
        </p:nvSpPr>
        <p:spPr>
          <a:xfrm>
            <a:off x="5744525" y="8758980"/>
            <a:ext cx="9669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CC0000"/>
                </a:solidFill>
                <a:latin typeface="Nunito"/>
                <a:ea typeface="Nunito"/>
                <a:cs typeface="Nunito"/>
                <a:sym typeface="Nunito"/>
              </a:rPr>
              <a:t>Unit 1</a:t>
            </a:r>
            <a:endParaRPr b="1" sz="4800">
              <a:solidFill>
                <a:srgbClr val="CC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3" name="Google Shape;103;p13"/>
          <p:cNvSpPr txBox="1"/>
          <p:nvPr/>
        </p:nvSpPr>
        <p:spPr>
          <a:xfrm>
            <a:off x="5754575" y="10069505"/>
            <a:ext cx="9669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1C232"/>
                </a:solidFill>
                <a:latin typeface="Nunito"/>
                <a:ea typeface="Nunito"/>
                <a:cs typeface="Nunito"/>
                <a:sym typeface="Nunito"/>
              </a:rPr>
              <a:t>Unit 2</a:t>
            </a:r>
            <a:endParaRPr b="1" sz="4800">
              <a:solidFill>
                <a:srgbClr val="F1C23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4" name="Google Shape;104;p13"/>
          <p:cNvSpPr txBox="1"/>
          <p:nvPr/>
        </p:nvSpPr>
        <p:spPr>
          <a:xfrm>
            <a:off x="2051800" y="8685838"/>
            <a:ext cx="1698600" cy="5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CC0000"/>
                </a:solidFill>
                <a:latin typeface="Nunito"/>
                <a:ea typeface="Nunito"/>
                <a:cs typeface="Nunito"/>
                <a:sym typeface="Nunito"/>
              </a:rPr>
              <a:t>The effects of exercise and sports performance on the muscular system</a:t>
            </a:r>
            <a:endParaRPr sz="1100">
              <a:solidFill>
                <a:srgbClr val="CC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05" name="Google Shape;105;p13"/>
          <p:cNvCxnSpPr/>
          <p:nvPr/>
        </p:nvCxnSpPr>
        <p:spPr>
          <a:xfrm>
            <a:off x="4236183" y="7502800"/>
            <a:ext cx="0" cy="680700"/>
          </a:xfrm>
          <a:prstGeom prst="straightConnector1">
            <a:avLst/>
          </a:prstGeom>
          <a:noFill/>
          <a:ln cap="flat" cmpd="sng" w="19050">
            <a:solidFill>
              <a:srgbClr val="CC0000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106" name="Google Shape;106;p13"/>
          <p:cNvSpPr txBox="1"/>
          <p:nvPr/>
        </p:nvSpPr>
        <p:spPr>
          <a:xfrm>
            <a:off x="4225363" y="7793450"/>
            <a:ext cx="1698600" cy="6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CC0000"/>
                </a:solidFill>
                <a:latin typeface="Nunito"/>
                <a:ea typeface="Nunito"/>
                <a:cs typeface="Nunito"/>
                <a:sym typeface="Nunito"/>
              </a:rPr>
              <a:t>The effects of sport and exercise performance on the cardiovascular system</a:t>
            </a:r>
            <a:endParaRPr sz="1100">
              <a:solidFill>
                <a:srgbClr val="CC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07" name="Google Shape;107;p13"/>
          <p:cNvCxnSpPr/>
          <p:nvPr/>
        </p:nvCxnSpPr>
        <p:spPr>
          <a:xfrm flipH="1" rot="10800000">
            <a:off x="6631250" y="6732288"/>
            <a:ext cx="745200" cy="2100"/>
          </a:xfrm>
          <a:prstGeom prst="straightConnector1">
            <a:avLst/>
          </a:prstGeom>
          <a:noFill/>
          <a:ln cap="flat" cmpd="sng" w="19050">
            <a:solidFill>
              <a:srgbClr val="CC0000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108" name="Google Shape;108;p13"/>
          <p:cNvSpPr txBox="1"/>
          <p:nvPr/>
        </p:nvSpPr>
        <p:spPr>
          <a:xfrm>
            <a:off x="6536675" y="6821400"/>
            <a:ext cx="1037100" cy="6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CC0000"/>
                </a:solidFill>
                <a:latin typeface="Nunito"/>
                <a:ea typeface="Nunito"/>
                <a:cs typeface="Nunito"/>
                <a:sym typeface="Nunito"/>
              </a:rPr>
              <a:t>The effects of exercise and sports performance on the energy systems</a:t>
            </a:r>
            <a:endParaRPr sz="1100">
              <a:solidFill>
                <a:srgbClr val="CC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09" name="Google Shape;109;p13"/>
          <p:cNvCxnSpPr/>
          <p:nvPr/>
        </p:nvCxnSpPr>
        <p:spPr>
          <a:xfrm flipH="1" rot="10800000">
            <a:off x="1668425" y="6731502"/>
            <a:ext cx="300" cy="771300"/>
          </a:xfrm>
          <a:prstGeom prst="straightConnector1">
            <a:avLst/>
          </a:prstGeom>
          <a:noFill/>
          <a:ln cap="flat" cmpd="sng" w="19050">
            <a:solidFill>
              <a:srgbClr val="F1C232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110" name="Google Shape;110;p13"/>
          <p:cNvSpPr txBox="1"/>
          <p:nvPr/>
        </p:nvSpPr>
        <p:spPr>
          <a:xfrm rot="-1350">
            <a:off x="4425025" y="6641852"/>
            <a:ext cx="1527600" cy="56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BF9000"/>
                </a:solidFill>
                <a:latin typeface="Nunito"/>
                <a:ea typeface="Nunito"/>
                <a:cs typeface="Nunito"/>
                <a:sym typeface="Nunito"/>
              </a:rPr>
              <a:t>Understand training programme design </a:t>
            </a:r>
            <a:endParaRPr sz="1100">
              <a:solidFill>
                <a:srgbClr val="BF9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1" name="Google Shape;111;p13"/>
          <p:cNvSpPr/>
          <p:nvPr/>
        </p:nvSpPr>
        <p:spPr>
          <a:xfrm>
            <a:off x="5188829" y="5055371"/>
            <a:ext cx="966900" cy="966900"/>
          </a:xfrm>
          <a:prstGeom prst="ellipse">
            <a:avLst/>
          </a:prstGeom>
          <a:solidFill>
            <a:srgbClr val="FFFFFF"/>
          </a:solidFill>
          <a:ln cap="flat" cmpd="sng" w="762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12" name="Google Shape;112;p13"/>
          <p:cNvCxnSpPr/>
          <p:nvPr/>
        </p:nvCxnSpPr>
        <p:spPr>
          <a:xfrm flipH="1" rot="10800000">
            <a:off x="4450200" y="6809027"/>
            <a:ext cx="1800" cy="717000"/>
          </a:xfrm>
          <a:prstGeom prst="straightConnector1">
            <a:avLst/>
          </a:prstGeom>
          <a:noFill/>
          <a:ln cap="flat" cmpd="sng" w="19050">
            <a:solidFill>
              <a:srgbClr val="F1C232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113" name="Google Shape;113;p13"/>
          <p:cNvSpPr txBox="1"/>
          <p:nvPr/>
        </p:nvSpPr>
        <p:spPr>
          <a:xfrm>
            <a:off x="5188821" y="5055371"/>
            <a:ext cx="966900" cy="96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9900"/>
                </a:solidFill>
                <a:latin typeface="Nunito"/>
                <a:ea typeface="Nunito"/>
                <a:cs typeface="Nunito"/>
                <a:sym typeface="Nunito"/>
              </a:rPr>
              <a:t>Year</a:t>
            </a:r>
            <a:endParaRPr sz="1800">
              <a:solidFill>
                <a:srgbClr val="FF99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solidFill>
                  <a:srgbClr val="FF9900"/>
                </a:solidFill>
                <a:latin typeface="Nunito"/>
                <a:ea typeface="Nunito"/>
                <a:cs typeface="Nunito"/>
                <a:sym typeface="Nunito"/>
              </a:rPr>
              <a:t>13</a:t>
            </a:r>
            <a:endParaRPr b="1" sz="4800">
              <a:solidFill>
                <a:srgbClr val="FF99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4" name="Google Shape;114;p13"/>
          <p:cNvSpPr txBox="1"/>
          <p:nvPr/>
        </p:nvSpPr>
        <p:spPr>
          <a:xfrm>
            <a:off x="5098350" y="4681818"/>
            <a:ext cx="9669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6AA84F"/>
                </a:solidFill>
                <a:latin typeface="Nunito"/>
                <a:ea typeface="Nunito"/>
                <a:cs typeface="Nunito"/>
                <a:sym typeface="Nunito"/>
              </a:rPr>
              <a:t>Unit 3</a:t>
            </a:r>
            <a:endParaRPr b="1" sz="4800">
              <a:solidFill>
                <a:srgbClr val="6AA84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5" name="Google Shape;115;p13"/>
          <p:cNvSpPr txBox="1"/>
          <p:nvPr/>
        </p:nvSpPr>
        <p:spPr>
          <a:xfrm>
            <a:off x="5080050" y="6048755"/>
            <a:ext cx="9669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3C78D8"/>
                </a:solidFill>
                <a:latin typeface="Nunito"/>
                <a:ea typeface="Nunito"/>
                <a:cs typeface="Nunito"/>
                <a:sym typeface="Nunito"/>
              </a:rPr>
              <a:t>Unit 4</a:t>
            </a:r>
            <a:endParaRPr b="1" sz="4800">
              <a:solidFill>
                <a:srgbClr val="3C78D8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16" name="Google Shape;116;p13"/>
          <p:cNvCxnSpPr/>
          <p:nvPr/>
        </p:nvCxnSpPr>
        <p:spPr>
          <a:xfrm rot="10800000">
            <a:off x="3257983" y="4690250"/>
            <a:ext cx="0" cy="807900"/>
          </a:xfrm>
          <a:prstGeom prst="straightConnector1">
            <a:avLst/>
          </a:prstGeom>
          <a:noFill/>
          <a:ln cap="flat" cmpd="sng" w="19050">
            <a:solidFill>
              <a:srgbClr val="6AA84F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117" name="Google Shape;117;p13"/>
          <p:cNvSpPr txBox="1"/>
          <p:nvPr/>
        </p:nvSpPr>
        <p:spPr>
          <a:xfrm>
            <a:off x="1862725" y="4617700"/>
            <a:ext cx="1420800" cy="5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6AA84F"/>
                </a:solidFill>
                <a:latin typeface="Nunito"/>
                <a:ea typeface="Nunito"/>
                <a:cs typeface="Nunito"/>
                <a:sym typeface="Nunito"/>
              </a:rPr>
              <a:t>Careers and jobs in the sports industry and training</a:t>
            </a:r>
            <a:endParaRPr sz="1100">
              <a:solidFill>
                <a:srgbClr val="6AA84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18" name="Google Shape;118;p13"/>
          <p:cNvCxnSpPr/>
          <p:nvPr/>
        </p:nvCxnSpPr>
        <p:spPr>
          <a:xfrm>
            <a:off x="2418067" y="3373113"/>
            <a:ext cx="0" cy="680700"/>
          </a:xfrm>
          <a:prstGeom prst="straightConnector1">
            <a:avLst/>
          </a:prstGeom>
          <a:noFill/>
          <a:ln cap="flat" cmpd="sng" w="19050">
            <a:solidFill>
              <a:srgbClr val="6AA84F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119" name="Google Shape;119;p13"/>
          <p:cNvSpPr txBox="1"/>
          <p:nvPr/>
        </p:nvSpPr>
        <p:spPr>
          <a:xfrm>
            <a:off x="1608875" y="4198975"/>
            <a:ext cx="1173900" cy="5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6AA84F"/>
                </a:solidFill>
                <a:latin typeface="Nunito"/>
                <a:ea typeface="Nunito"/>
                <a:cs typeface="Nunito"/>
                <a:sym typeface="Nunito"/>
              </a:rPr>
              <a:t>Sources of CPD</a:t>
            </a:r>
            <a:endParaRPr sz="1100">
              <a:solidFill>
                <a:srgbClr val="6AA84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20" name="Google Shape;120;p13"/>
          <p:cNvCxnSpPr/>
          <p:nvPr/>
        </p:nvCxnSpPr>
        <p:spPr>
          <a:xfrm>
            <a:off x="3975242" y="3443850"/>
            <a:ext cx="0" cy="680700"/>
          </a:xfrm>
          <a:prstGeom prst="straightConnector1">
            <a:avLst/>
          </a:prstGeom>
          <a:noFill/>
          <a:ln cap="flat" cmpd="sng" w="19050">
            <a:solidFill>
              <a:srgbClr val="6AA84F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121" name="Google Shape;121;p13"/>
          <p:cNvSpPr txBox="1"/>
          <p:nvPr/>
        </p:nvSpPr>
        <p:spPr>
          <a:xfrm>
            <a:off x="2399875" y="3616963"/>
            <a:ext cx="1258800" cy="5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6AA84F"/>
                </a:solidFill>
                <a:latin typeface="Nunito"/>
                <a:ea typeface="Nunito"/>
                <a:cs typeface="Nunito"/>
                <a:sym typeface="Nunito"/>
              </a:rPr>
              <a:t>Personal skills audit for potential careers</a:t>
            </a:r>
            <a:endParaRPr sz="1100">
              <a:solidFill>
                <a:srgbClr val="6AA84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22" name="Google Shape;122;p13"/>
          <p:cNvCxnSpPr/>
          <p:nvPr/>
        </p:nvCxnSpPr>
        <p:spPr>
          <a:xfrm>
            <a:off x="5563492" y="3406775"/>
            <a:ext cx="0" cy="680700"/>
          </a:xfrm>
          <a:prstGeom prst="straightConnector1">
            <a:avLst/>
          </a:prstGeom>
          <a:noFill/>
          <a:ln cap="flat" cmpd="sng" w="19050">
            <a:solidFill>
              <a:srgbClr val="6AA84F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123" name="Google Shape;123;p13"/>
          <p:cNvSpPr txBox="1"/>
          <p:nvPr/>
        </p:nvSpPr>
        <p:spPr>
          <a:xfrm>
            <a:off x="3975250" y="3632575"/>
            <a:ext cx="1527600" cy="5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6AA84F"/>
                </a:solidFill>
                <a:latin typeface="Nunito"/>
                <a:ea typeface="Nunito"/>
                <a:cs typeface="Nunito"/>
                <a:sym typeface="Nunito"/>
              </a:rPr>
              <a:t>Planning personal development towards a career in the sports industry</a:t>
            </a:r>
            <a:endParaRPr sz="1100">
              <a:solidFill>
                <a:srgbClr val="6AA84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4" name="Google Shape;124;p13"/>
          <p:cNvSpPr txBox="1"/>
          <p:nvPr/>
        </p:nvSpPr>
        <p:spPr>
          <a:xfrm>
            <a:off x="5532425" y="3632600"/>
            <a:ext cx="1698600" cy="5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6AA84F"/>
                </a:solidFill>
                <a:latin typeface="Nunito"/>
                <a:ea typeface="Nunito"/>
                <a:cs typeface="Nunito"/>
                <a:sym typeface="Nunito"/>
              </a:rPr>
              <a:t>Maintaining a personal portfolio/record of achievement and experience</a:t>
            </a:r>
            <a:endParaRPr sz="1100">
              <a:solidFill>
                <a:srgbClr val="6AA84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25" name="Google Shape;125;p13"/>
          <p:cNvCxnSpPr/>
          <p:nvPr/>
        </p:nvCxnSpPr>
        <p:spPr>
          <a:xfrm>
            <a:off x="2972417" y="5599438"/>
            <a:ext cx="0" cy="680700"/>
          </a:xfrm>
          <a:prstGeom prst="straightConnector1">
            <a:avLst/>
          </a:prstGeom>
          <a:noFill/>
          <a:ln cap="flat" cmpd="sng" w="19050">
            <a:solidFill>
              <a:srgbClr val="3C78D8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126" name="Google Shape;126;p13"/>
          <p:cNvSpPr txBox="1"/>
          <p:nvPr/>
        </p:nvSpPr>
        <p:spPr>
          <a:xfrm>
            <a:off x="1650150" y="5736775"/>
            <a:ext cx="1341600" cy="5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3C78D8"/>
                </a:solidFill>
                <a:latin typeface="Nunito"/>
                <a:ea typeface="Nunito"/>
                <a:cs typeface="Nunito"/>
                <a:sym typeface="Nunito"/>
              </a:rPr>
              <a:t>Skills, qualities, characteristics and application</a:t>
            </a:r>
            <a:endParaRPr sz="1100">
              <a:solidFill>
                <a:srgbClr val="3C78D8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7" name="Google Shape;127;p13"/>
          <p:cNvSpPr txBox="1"/>
          <p:nvPr/>
        </p:nvSpPr>
        <p:spPr>
          <a:xfrm>
            <a:off x="4631775" y="1560425"/>
            <a:ext cx="1341600" cy="5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rgbClr val="3C78D8"/>
                </a:solidFill>
                <a:latin typeface="Nunito"/>
                <a:ea typeface="Nunito"/>
                <a:cs typeface="Nunito"/>
                <a:sym typeface="Nunito"/>
              </a:rPr>
              <a:t>Effectiveness and impact of leadership on a sport and exercise activity</a:t>
            </a:r>
            <a:endParaRPr sz="1100">
              <a:solidFill>
                <a:srgbClr val="3C78D8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rgbClr val="6AA84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CC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28" name="Google Shape;128;p13"/>
          <p:cNvPicPr preferRelativeResize="0"/>
          <p:nvPr/>
        </p:nvPicPr>
        <p:blipFill rotWithShape="1">
          <a:blip r:embed="rId5">
            <a:alphaModFix/>
          </a:blip>
          <a:srcRect b="28713" l="0" r="0" t="0"/>
          <a:stretch/>
        </p:blipFill>
        <p:spPr>
          <a:xfrm>
            <a:off x="2961600" y="9947577"/>
            <a:ext cx="857699" cy="611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3"/>
          <p:cNvPicPr preferRelativeResize="0"/>
          <p:nvPr/>
        </p:nvPicPr>
        <p:blipFill rotWithShape="1">
          <a:blip r:embed="rId6">
            <a:alphaModFix/>
          </a:blip>
          <a:srcRect b="18837" l="0" r="0" t="0"/>
          <a:stretch/>
        </p:blipFill>
        <p:spPr>
          <a:xfrm>
            <a:off x="137850" y="9602409"/>
            <a:ext cx="1037101" cy="841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3"/>
          <p:cNvPicPr preferRelativeResize="0"/>
          <p:nvPr/>
        </p:nvPicPr>
        <p:blipFill rotWithShape="1">
          <a:blip r:embed="rId7">
            <a:alphaModFix/>
          </a:blip>
          <a:srcRect b="23669" l="0" r="0" t="0"/>
          <a:stretch/>
        </p:blipFill>
        <p:spPr>
          <a:xfrm>
            <a:off x="1434217" y="8272975"/>
            <a:ext cx="774601" cy="591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3"/>
          <p:cNvPicPr preferRelativeResize="0"/>
          <p:nvPr/>
        </p:nvPicPr>
        <p:blipFill rotWithShape="1">
          <a:blip r:embed="rId8">
            <a:alphaModFix/>
          </a:blip>
          <a:srcRect b="27283" l="0" r="0" t="0"/>
          <a:stretch/>
        </p:blipFill>
        <p:spPr>
          <a:xfrm>
            <a:off x="172950" y="6841649"/>
            <a:ext cx="966900" cy="703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3"/>
          <p:cNvPicPr preferRelativeResize="0"/>
          <p:nvPr/>
        </p:nvPicPr>
        <p:blipFill rotWithShape="1">
          <a:blip r:embed="rId9">
            <a:alphaModFix/>
          </a:blip>
          <a:srcRect b="23094" l="0" r="0" t="0"/>
          <a:stretch/>
        </p:blipFill>
        <p:spPr>
          <a:xfrm>
            <a:off x="3283525" y="6574300"/>
            <a:ext cx="857700" cy="659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3"/>
          <p:cNvPicPr preferRelativeResize="0"/>
          <p:nvPr/>
        </p:nvPicPr>
        <p:blipFill rotWithShape="1">
          <a:blip r:embed="rId10">
            <a:alphaModFix/>
          </a:blip>
          <a:srcRect b="21580" l="0" r="0" t="0"/>
          <a:stretch/>
        </p:blipFill>
        <p:spPr>
          <a:xfrm>
            <a:off x="5841275" y="7716717"/>
            <a:ext cx="966899" cy="758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3"/>
          <p:cNvPicPr preferRelativeResize="0"/>
          <p:nvPr/>
        </p:nvPicPr>
        <p:blipFill rotWithShape="1">
          <a:blip r:embed="rId11">
            <a:alphaModFix/>
          </a:blip>
          <a:srcRect b="17191" l="0" r="0" t="0"/>
          <a:stretch/>
        </p:blipFill>
        <p:spPr>
          <a:xfrm>
            <a:off x="6808175" y="6003898"/>
            <a:ext cx="774601" cy="641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3"/>
          <p:cNvPicPr preferRelativeResize="0"/>
          <p:nvPr/>
        </p:nvPicPr>
        <p:blipFill rotWithShape="1">
          <a:blip r:embed="rId12">
            <a:alphaModFix/>
          </a:blip>
          <a:srcRect b="17634" l="0" r="0" t="0"/>
          <a:stretch/>
        </p:blipFill>
        <p:spPr>
          <a:xfrm>
            <a:off x="0" y="3616964"/>
            <a:ext cx="774601" cy="638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3"/>
          <p:cNvPicPr preferRelativeResize="0"/>
          <p:nvPr/>
        </p:nvPicPr>
        <p:blipFill rotWithShape="1">
          <a:blip r:embed="rId13">
            <a:alphaModFix/>
          </a:blip>
          <a:srcRect b="28377" l="0" r="0" t="0"/>
          <a:stretch/>
        </p:blipFill>
        <p:spPr>
          <a:xfrm>
            <a:off x="6335525" y="4200399"/>
            <a:ext cx="895499" cy="64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3"/>
          <p:cNvPicPr preferRelativeResize="0"/>
          <p:nvPr/>
        </p:nvPicPr>
        <p:blipFill rotWithShape="1">
          <a:blip r:embed="rId14">
            <a:alphaModFix/>
          </a:blip>
          <a:srcRect b="20083" l="0" r="0" t="0"/>
          <a:stretch/>
        </p:blipFill>
        <p:spPr>
          <a:xfrm>
            <a:off x="3325075" y="1732624"/>
            <a:ext cx="774601" cy="619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3"/>
          <p:cNvPicPr preferRelativeResize="0"/>
          <p:nvPr/>
        </p:nvPicPr>
        <p:blipFill rotWithShape="1">
          <a:blip r:embed="rId15">
            <a:alphaModFix/>
          </a:blip>
          <a:srcRect b="18213" l="0" r="0" t="0"/>
          <a:stretch/>
        </p:blipFill>
        <p:spPr>
          <a:xfrm>
            <a:off x="4141675" y="139638"/>
            <a:ext cx="895500" cy="732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624EB1D7202B468DE4A0B8FA25243A" ma:contentTypeVersion="12" ma:contentTypeDescription="Create a new document." ma:contentTypeScope="" ma:versionID="276c1d3bc7e69ea6e9a2cb1849fc1b40">
  <xsd:schema xmlns:xsd="http://www.w3.org/2001/XMLSchema" xmlns:xs="http://www.w3.org/2001/XMLSchema" xmlns:p="http://schemas.microsoft.com/office/2006/metadata/properties" xmlns:ns2="f1d5659d-2bad-43fb-8444-2fea4ecfb55b" targetNamespace="http://schemas.microsoft.com/office/2006/metadata/properties" ma:root="true" ma:fieldsID="355fe1e36a7b111913048849666d0269" ns2:_="">
    <xsd:import namespace="f1d5659d-2bad-43fb-8444-2fea4ecfb55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d5659d-2bad-43fb-8444-2fea4ecfb55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6048cd5e-80d7-43cd-959c-e6f0153a1bd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1d5659d-2bad-43fb-8444-2fea4ecfb55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D699A19-BD79-4102-B86B-F197F93FF6BE}"/>
</file>

<file path=customXml/itemProps2.xml><?xml version="1.0" encoding="utf-8"?>
<ds:datastoreItem xmlns:ds="http://schemas.openxmlformats.org/officeDocument/2006/customXml" ds:itemID="{2A14DC10-29C8-4352-90B0-834DEA8ED4AC}"/>
</file>

<file path=customXml/itemProps3.xml><?xml version="1.0" encoding="utf-8"?>
<ds:datastoreItem xmlns:ds="http://schemas.openxmlformats.org/officeDocument/2006/customXml" ds:itemID="{40FC7676-F339-4A52-A716-96C6F7AD3806}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0x010100C1624EB1D7202B468DE4A0B8FA25243A</vt:lpwstr>
  </property>
  <property fmtid="{D5CDD505-2E9C-101B-9397-08002B2CF9AE}" pid="3" name="Order">
    <vt:r8>106800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TriggerFlowInfo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ComplianceAssetId">
    <vt:lpwstr/>
  </property>
  <property fmtid="{D5CDD505-2E9C-101B-9397-08002B2CF9AE}" pid="10" name="TemplateUrl">
    <vt:lpwstr/>
  </property>
  <property fmtid="{D5CDD505-2E9C-101B-9397-08002B2CF9AE}" pid="11" name="_ExtendedDescription">
    <vt:lpwstr/>
  </property>
  <property fmtid="{D5CDD505-2E9C-101B-9397-08002B2CF9AE}" pid="12" name="MediaServiceImageTags">
    <vt:lpwstr/>
  </property>
</Properties>
</file>