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616"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 Dollin" userId="206895db-c102-4d56-9d10-a55e90a29f8e" providerId="ADAL" clId="{1BCAD0A8-A258-4F89-A7C9-2F8E6F75CC1A}"/>
    <pc:docChg chg="undo redo custSel addSld modSld">
      <pc:chgData name="Alex Dollin" userId="206895db-c102-4d56-9d10-a55e90a29f8e" providerId="ADAL" clId="{1BCAD0A8-A258-4F89-A7C9-2F8E6F75CC1A}" dt="2025-06-12T11:24:18.871" v="3494" actId="20577"/>
      <pc:docMkLst>
        <pc:docMk/>
      </pc:docMkLst>
      <pc:sldChg chg="modSp">
        <pc:chgData name="Alex Dollin" userId="206895db-c102-4d56-9d10-a55e90a29f8e" providerId="ADAL" clId="{1BCAD0A8-A258-4F89-A7C9-2F8E6F75CC1A}" dt="2025-06-12T10:37:14.969" v="648" actId="113"/>
        <pc:sldMkLst>
          <pc:docMk/>
          <pc:sldMk cId="704647872" sldId="256"/>
        </pc:sldMkLst>
        <pc:spChg chg="mod">
          <ac:chgData name="Alex Dollin" userId="206895db-c102-4d56-9d10-a55e90a29f8e" providerId="ADAL" clId="{1BCAD0A8-A258-4F89-A7C9-2F8E6F75CC1A}" dt="2025-06-12T10:28:50.653" v="18" actId="20577"/>
          <ac:spMkLst>
            <pc:docMk/>
            <pc:sldMk cId="704647872" sldId="256"/>
            <ac:spMk id="2" creationId="{C9BE14EA-308C-4FFA-A761-5E66BA9DE35D}"/>
          </ac:spMkLst>
        </pc:spChg>
        <pc:graphicFrameChg chg="modGraphic">
          <ac:chgData name="Alex Dollin" userId="206895db-c102-4d56-9d10-a55e90a29f8e" providerId="ADAL" clId="{1BCAD0A8-A258-4F89-A7C9-2F8E6F75CC1A}" dt="2025-06-12T10:37:14.969" v="648" actId="113"/>
          <ac:graphicFrameMkLst>
            <pc:docMk/>
            <pc:sldMk cId="704647872" sldId="256"/>
            <ac:graphicFrameMk id="4" creationId="{8C23DEE2-D4EA-46CC-A393-521448CF568A}"/>
          </ac:graphicFrameMkLst>
        </pc:graphicFrameChg>
      </pc:sldChg>
      <pc:sldChg chg="modSp add">
        <pc:chgData name="Alex Dollin" userId="206895db-c102-4d56-9d10-a55e90a29f8e" providerId="ADAL" clId="{1BCAD0A8-A258-4F89-A7C9-2F8E6F75CC1A}" dt="2025-06-12T10:49:16.396" v="1372" actId="20577"/>
        <pc:sldMkLst>
          <pc:docMk/>
          <pc:sldMk cId="2527251367" sldId="257"/>
        </pc:sldMkLst>
        <pc:spChg chg="mod">
          <ac:chgData name="Alex Dollin" userId="206895db-c102-4d56-9d10-a55e90a29f8e" providerId="ADAL" clId="{1BCAD0A8-A258-4F89-A7C9-2F8E6F75CC1A}" dt="2025-06-12T10:29:23.711" v="52" actId="20577"/>
          <ac:spMkLst>
            <pc:docMk/>
            <pc:sldMk cId="2527251367" sldId="257"/>
            <ac:spMk id="2" creationId="{C9BE14EA-308C-4FFA-A761-5E66BA9DE35D}"/>
          </ac:spMkLst>
        </pc:spChg>
        <pc:spChg chg="mod">
          <ac:chgData name="Alex Dollin" userId="206895db-c102-4d56-9d10-a55e90a29f8e" providerId="ADAL" clId="{1BCAD0A8-A258-4F89-A7C9-2F8E6F75CC1A}" dt="2025-06-12T10:29:48.714" v="81" actId="20577"/>
          <ac:spMkLst>
            <pc:docMk/>
            <pc:sldMk cId="2527251367" sldId="257"/>
            <ac:spMk id="5" creationId="{9ADD2473-E3F8-42AB-8BEF-2C288D8AB737}"/>
          </ac:spMkLst>
        </pc:spChg>
        <pc:graphicFrameChg chg="mod modGraphic">
          <ac:chgData name="Alex Dollin" userId="206895db-c102-4d56-9d10-a55e90a29f8e" providerId="ADAL" clId="{1BCAD0A8-A258-4F89-A7C9-2F8E6F75CC1A}" dt="2025-06-12T10:49:16.396" v="1372" actId="20577"/>
          <ac:graphicFrameMkLst>
            <pc:docMk/>
            <pc:sldMk cId="2527251367" sldId="257"/>
            <ac:graphicFrameMk id="4" creationId="{8C23DEE2-D4EA-46CC-A393-521448CF568A}"/>
          </ac:graphicFrameMkLst>
        </pc:graphicFrameChg>
      </pc:sldChg>
      <pc:sldChg chg="modSp add">
        <pc:chgData name="Alex Dollin" userId="206895db-c102-4d56-9d10-a55e90a29f8e" providerId="ADAL" clId="{1BCAD0A8-A258-4F89-A7C9-2F8E6F75CC1A}" dt="2025-06-12T10:56:19.312" v="1891" actId="2162"/>
        <pc:sldMkLst>
          <pc:docMk/>
          <pc:sldMk cId="1219088298" sldId="258"/>
        </pc:sldMkLst>
        <pc:spChg chg="mod">
          <ac:chgData name="Alex Dollin" userId="206895db-c102-4d56-9d10-a55e90a29f8e" providerId="ADAL" clId="{1BCAD0A8-A258-4F89-A7C9-2F8E6F75CC1A}" dt="2025-06-12T10:38:46.146" v="776" actId="27636"/>
          <ac:spMkLst>
            <pc:docMk/>
            <pc:sldMk cId="1219088298" sldId="258"/>
            <ac:spMk id="2" creationId="{C9BE14EA-308C-4FFA-A761-5E66BA9DE35D}"/>
          </ac:spMkLst>
        </pc:spChg>
        <pc:spChg chg="mod">
          <ac:chgData name="Alex Dollin" userId="206895db-c102-4d56-9d10-a55e90a29f8e" providerId="ADAL" clId="{1BCAD0A8-A258-4F89-A7C9-2F8E6F75CC1A}" dt="2025-06-12T10:39:36.625" v="919" actId="20577"/>
          <ac:spMkLst>
            <pc:docMk/>
            <pc:sldMk cId="1219088298" sldId="258"/>
            <ac:spMk id="5" creationId="{9ADD2473-E3F8-42AB-8BEF-2C288D8AB737}"/>
          </ac:spMkLst>
        </pc:spChg>
        <pc:graphicFrameChg chg="mod modGraphic">
          <ac:chgData name="Alex Dollin" userId="206895db-c102-4d56-9d10-a55e90a29f8e" providerId="ADAL" clId="{1BCAD0A8-A258-4F89-A7C9-2F8E6F75CC1A}" dt="2025-06-12T10:56:19.312" v="1891" actId="2162"/>
          <ac:graphicFrameMkLst>
            <pc:docMk/>
            <pc:sldMk cId="1219088298" sldId="258"/>
            <ac:graphicFrameMk id="4" creationId="{8C23DEE2-D4EA-46CC-A393-521448CF568A}"/>
          </ac:graphicFrameMkLst>
        </pc:graphicFrameChg>
      </pc:sldChg>
      <pc:sldChg chg="modSp add">
        <pc:chgData name="Alex Dollin" userId="206895db-c102-4d56-9d10-a55e90a29f8e" providerId="ADAL" clId="{1BCAD0A8-A258-4F89-A7C9-2F8E6F75CC1A}" dt="2025-06-12T11:24:18.871" v="3494" actId="20577"/>
        <pc:sldMkLst>
          <pc:docMk/>
          <pc:sldMk cId="2957439075" sldId="259"/>
        </pc:sldMkLst>
        <pc:spChg chg="mod">
          <ac:chgData name="Alex Dollin" userId="206895db-c102-4d56-9d10-a55e90a29f8e" providerId="ADAL" clId="{1BCAD0A8-A258-4F89-A7C9-2F8E6F75CC1A}" dt="2025-06-12T10:54:43.080" v="1741" actId="20577"/>
          <ac:spMkLst>
            <pc:docMk/>
            <pc:sldMk cId="2957439075" sldId="259"/>
            <ac:spMk id="2" creationId="{C9BE14EA-308C-4FFA-A761-5E66BA9DE35D}"/>
          </ac:spMkLst>
        </pc:spChg>
        <pc:spChg chg="mod">
          <ac:chgData name="Alex Dollin" userId="206895db-c102-4d56-9d10-a55e90a29f8e" providerId="ADAL" clId="{1BCAD0A8-A258-4F89-A7C9-2F8E6F75CC1A}" dt="2025-06-12T10:55:21.231" v="1889" actId="20577"/>
          <ac:spMkLst>
            <pc:docMk/>
            <pc:sldMk cId="2957439075" sldId="259"/>
            <ac:spMk id="5" creationId="{9ADD2473-E3F8-42AB-8BEF-2C288D8AB737}"/>
          </ac:spMkLst>
        </pc:spChg>
        <pc:graphicFrameChg chg="mod modGraphic">
          <ac:chgData name="Alex Dollin" userId="206895db-c102-4d56-9d10-a55e90a29f8e" providerId="ADAL" clId="{1BCAD0A8-A258-4F89-A7C9-2F8E6F75CC1A}" dt="2025-06-12T11:24:18.871" v="3494" actId="20577"/>
          <ac:graphicFrameMkLst>
            <pc:docMk/>
            <pc:sldMk cId="2957439075" sldId="259"/>
            <ac:graphicFrameMk id="4" creationId="{8C23DEE2-D4EA-46CC-A393-521448CF568A}"/>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98FFF-7352-472A-BD2E-861DF5309B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0F96FC3-0B2C-4E45-B6D0-2E37932DCB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A69C7B8-41EB-491A-8F5E-C34FBAD6DBDD}"/>
              </a:ext>
            </a:extLst>
          </p:cNvPr>
          <p:cNvSpPr>
            <a:spLocks noGrp="1"/>
          </p:cNvSpPr>
          <p:nvPr>
            <p:ph type="dt" sz="half" idx="10"/>
          </p:nvPr>
        </p:nvSpPr>
        <p:spPr/>
        <p:txBody>
          <a:bodyPr/>
          <a:lstStyle/>
          <a:p>
            <a:fld id="{4C43FB3C-410A-4786-A5E1-3B6126E83B9E}" type="datetimeFigureOut">
              <a:rPr lang="en-GB" smtClean="0"/>
              <a:t>12/06/2025</a:t>
            </a:fld>
            <a:endParaRPr lang="en-GB"/>
          </a:p>
        </p:txBody>
      </p:sp>
      <p:sp>
        <p:nvSpPr>
          <p:cNvPr id="5" name="Footer Placeholder 4">
            <a:extLst>
              <a:ext uri="{FF2B5EF4-FFF2-40B4-BE49-F238E27FC236}">
                <a16:creationId xmlns:a16="http://schemas.microsoft.com/office/drawing/2014/main" id="{FA0CBEF4-7FE5-447D-A981-C77BE62BAA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9ACE6F-EDF6-494C-BAEE-D232E87832DC}"/>
              </a:ext>
            </a:extLst>
          </p:cNvPr>
          <p:cNvSpPr>
            <a:spLocks noGrp="1"/>
          </p:cNvSpPr>
          <p:nvPr>
            <p:ph type="sldNum" sz="quarter" idx="12"/>
          </p:nvPr>
        </p:nvSpPr>
        <p:spPr/>
        <p:txBody>
          <a:bodyPr/>
          <a:lstStyle/>
          <a:p>
            <a:fld id="{565A2D2F-C602-427E-8849-1C26806D0F7D}" type="slidenum">
              <a:rPr lang="en-GB" smtClean="0"/>
              <a:t>‹#›</a:t>
            </a:fld>
            <a:endParaRPr lang="en-GB"/>
          </a:p>
        </p:txBody>
      </p:sp>
    </p:spTree>
    <p:extLst>
      <p:ext uri="{BB962C8B-B14F-4D97-AF65-F5344CB8AC3E}">
        <p14:creationId xmlns:p14="http://schemas.microsoft.com/office/powerpoint/2010/main" val="613988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2F048-D745-44F4-A0D3-CA0D6CCF258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F19E126-F611-40E3-9EE3-2DF8FEF01BA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9FAAF0-4E70-4CA3-87A3-B6662AB83158}"/>
              </a:ext>
            </a:extLst>
          </p:cNvPr>
          <p:cNvSpPr>
            <a:spLocks noGrp="1"/>
          </p:cNvSpPr>
          <p:nvPr>
            <p:ph type="dt" sz="half" idx="10"/>
          </p:nvPr>
        </p:nvSpPr>
        <p:spPr/>
        <p:txBody>
          <a:bodyPr/>
          <a:lstStyle/>
          <a:p>
            <a:fld id="{4C43FB3C-410A-4786-A5E1-3B6126E83B9E}" type="datetimeFigureOut">
              <a:rPr lang="en-GB" smtClean="0"/>
              <a:t>12/06/2025</a:t>
            </a:fld>
            <a:endParaRPr lang="en-GB"/>
          </a:p>
        </p:txBody>
      </p:sp>
      <p:sp>
        <p:nvSpPr>
          <p:cNvPr id="5" name="Footer Placeholder 4">
            <a:extLst>
              <a:ext uri="{FF2B5EF4-FFF2-40B4-BE49-F238E27FC236}">
                <a16:creationId xmlns:a16="http://schemas.microsoft.com/office/drawing/2014/main" id="{9BCFD58F-50BC-40C9-A233-05DB5017F43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C803AF4-A2DB-4B4A-B9DF-779E79842389}"/>
              </a:ext>
            </a:extLst>
          </p:cNvPr>
          <p:cNvSpPr>
            <a:spLocks noGrp="1"/>
          </p:cNvSpPr>
          <p:nvPr>
            <p:ph type="sldNum" sz="quarter" idx="12"/>
          </p:nvPr>
        </p:nvSpPr>
        <p:spPr/>
        <p:txBody>
          <a:bodyPr/>
          <a:lstStyle/>
          <a:p>
            <a:fld id="{565A2D2F-C602-427E-8849-1C26806D0F7D}" type="slidenum">
              <a:rPr lang="en-GB" smtClean="0"/>
              <a:t>‹#›</a:t>
            </a:fld>
            <a:endParaRPr lang="en-GB"/>
          </a:p>
        </p:txBody>
      </p:sp>
    </p:spTree>
    <p:extLst>
      <p:ext uri="{BB962C8B-B14F-4D97-AF65-F5344CB8AC3E}">
        <p14:creationId xmlns:p14="http://schemas.microsoft.com/office/powerpoint/2010/main" val="1146576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E6B20B-EAA2-4FD0-A4F3-2158822F07B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05F11BD-8242-41E3-8CDE-813339417EA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294472-C63D-4664-B873-C4F53073A0A5}"/>
              </a:ext>
            </a:extLst>
          </p:cNvPr>
          <p:cNvSpPr>
            <a:spLocks noGrp="1"/>
          </p:cNvSpPr>
          <p:nvPr>
            <p:ph type="dt" sz="half" idx="10"/>
          </p:nvPr>
        </p:nvSpPr>
        <p:spPr/>
        <p:txBody>
          <a:bodyPr/>
          <a:lstStyle/>
          <a:p>
            <a:fld id="{4C43FB3C-410A-4786-A5E1-3B6126E83B9E}" type="datetimeFigureOut">
              <a:rPr lang="en-GB" smtClean="0"/>
              <a:t>12/06/2025</a:t>
            </a:fld>
            <a:endParaRPr lang="en-GB"/>
          </a:p>
        </p:txBody>
      </p:sp>
      <p:sp>
        <p:nvSpPr>
          <p:cNvPr id="5" name="Footer Placeholder 4">
            <a:extLst>
              <a:ext uri="{FF2B5EF4-FFF2-40B4-BE49-F238E27FC236}">
                <a16:creationId xmlns:a16="http://schemas.microsoft.com/office/drawing/2014/main" id="{17CA98F1-89F4-406D-BAC1-38BB932892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C5901D-9B24-42AA-BC36-612EE248CD19}"/>
              </a:ext>
            </a:extLst>
          </p:cNvPr>
          <p:cNvSpPr>
            <a:spLocks noGrp="1"/>
          </p:cNvSpPr>
          <p:nvPr>
            <p:ph type="sldNum" sz="quarter" idx="12"/>
          </p:nvPr>
        </p:nvSpPr>
        <p:spPr/>
        <p:txBody>
          <a:bodyPr/>
          <a:lstStyle/>
          <a:p>
            <a:fld id="{565A2D2F-C602-427E-8849-1C26806D0F7D}" type="slidenum">
              <a:rPr lang="en-GB" smtClean="0"/>
              <a:t>‹#›</a:t>
            </a:fld>
            <a:endParaRPr lang="en-GB"/>
          </a:p>
        </p:txBody>
      </p:sp>
    </p:spTree>
    <p:extLst>
      <p:ext uri="{BB962C8B-B14F-4D97-AF65-F5344CB8AC3E}">
        <p14:creationId xmlns:p14="http://schemas.microsoft.com/office/powerpoint/2010/main" val="1990644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9D4ED-68AC-4D89-9E6A-6600730935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609A27-1E82-4F61-8976-BBE03B74591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3C2C1E-67DF-4739-9F3D-23CC1D78B369}"/>
              </a:ext>
            </a:extLst>
          </p:cNvPr>
          <p:cNvSpPr>
            <a:spLocks noGrp="1"/>
          </p:cNvSpPr>
          <p:nvPr>
            <p:ph type="dt" sz="half" idx="10"/>
          </p:nvPr>
        </p:nvSpPr>
        <p:spPr/>
        <p:txBody>
          <a:bodyPr/>
          <a:lstStyle/>
          <a:p>
            <a:fld id="{4C43FB3C-410A-4786-A5E1-3B6126E83B9E}" type="datetimeFigureOut">
              <a:rPr lang="en-GB" smtClean="0"/>
              <a:t>12/06/2025</a:t>
            </a:fld>
            <a:endParaRPr lang="en-GB"/>
          </a:p>
        </p:txBody>
      </p:sp>
      <p:sp>
        <p:nvSpPr>
          <p:cNvPr id="5" name="Footer Placeholder 4">
            <a:extLst>
              <a:ext uri="{FF2B5EF4-FFF2-40B4-BE49-F238E27FC236}">
                <a16:creationId xmlns:a16="http://schemas.microsoft.com/office/drawing/2014/main" id="{AF451CC8-E468-4A2C-9899-C218F5223EE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66DE3AE-3A20-4E01-AD3F-EA38CEF20C43}"/>
              </a:ext>
            </a:extLst>
          </p:cNvPr>
          <p:cNvSpPr>
            <a:spLocks noGrp="1"/>
          </p:cNvSpPr>
          <p:nvPr>
            <p:ph type="sldNum" sz="quarter" idx="12"/>
          </p:nvPr>
        </p:nvSpPr>
        <p:spPr/>
        <p:txBody>
          <a:bodyPr/>
          <a:lstStyle/>
          <a:p>
            <a:fld id="{565A2D2F-C602-427E-8849-1C26806D0F7D}" type="slidenum">
              <a:rPr lang="en-GB" smtClean="0"/>
              <a:t>‹#›</a:t>
            </a:fld>
            <a:endParaRPr lang="en-GB"/>
          </a:p>
        </p:txBody>
      </p:sp>
    </p:spTree>
    <p:extLst>
      <p:ext uri="{BB962C8B-B14F-4D97-AF65-F5344CB8AC3E}">
        <p14:creationId xmlns:p14="http://schemas.microsoft.com/office/powerpoint/2010/main" val="960210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BF553-312C-426F-9410-6FDBFB84845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3EFEC51-9C73-4B1E-9FF2-7D7CBE6D6C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CED78E0-33B5-4173-A3D3-56E4885C3591}"/>
              </a:ext>
            </a:extLst>
          </p:cNvPr>
          <p:cNvSpPr>
            <a:spLocks noGrp="1"/>
          </p:cNvSpPr>
          <p:nvPr>
            <p:ph type="dt" sz="half" idx="10"/>
          </p:nvPr>
        </p:nvSpPr>
        <p:spPr/>
        <p:txBody>
          <a:bodyPr/>
          <a:lstStyle/>
          <a:p>
            <a:fld id="{4C43FB3C-410A-4786-A5E1-3B6126E83B9E}" type="datetimeFigureOut">
              <a:rPr lang="en-GB" smtClean="0"/>
              <a:t>12/06/2025</a:t>
            </a:fld>
            <a:endParaRPr lang="en-GB"/>
          </a:p>
        </p:txBody>
      </p:sp>
      <p:sp>
        <p:nvSpPr>
          <p:cNvPr id="5" name="Footer Placeholder 4">
            <a:extLst>
              <a:ext uri="{FF2B5EF4-FFF2-40B4-BE49-F238E27FC236}">
                <a16:creationId xmlns:a16="http://schemas.microsoft.com/office/drawing/2014/main" id="{1D11EF8E-A5D9-4422-AD26-183AD5FF46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2C6991-C1A8-4A62-B06B-2ED6EE516F5D}"/>
              </a:ext>
            </a:extLst>
          </p:cNvPr>
          <p:cNvSpPr>
            <a:spLocks noGrp="1"/>
          </p:cNvSpPr>
          <p:nvPr>
            <p:ph type="sldNum" sz="quarter" idx="12"/>
          </p:nvPr>
        </p:nvSpPr>
        <p:spPr/>
        <p:txBody>
          <a:bodyPr/>
          <a:lstStyle/>
          <a:p>
            <a:fld id="{565A2D2F-C602-427E-8849-1C26806D0F7D}" type="slidenum">
              <a:rPr lang="en-GB" smtClean="0"/>
              <a:t>‹#›</a:t>
            </a:fld>
            <a:endParaRPr lang="en-GB"/>
          </a:p>
        </p:txBody>
      </p:sp>
    </p:spTree>
    <p:extLst>
      <p:ext uri="{BB962C8B-B14F-4D97-AF65-F5344CB8AC3E}">
        <p14:creationId xmlns:p14="http://schemas.microsoft.com/office/powerpoint/2010/main" val="342885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71A39-32AB-4E15-913C-25327FA8125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6856167-1988-4AD9-84F0-A10A6A8F351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4991A73-958E-4F43-80B3-DF50D4C39A5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BC9B3BF-BD92-45A6-BE60-9B8566B14200}"/>
              </a:ext>
            </a:extLst>
          </p:cNvPr>
          <p:cNvSpPr>
            <a:spLocks noGrp="1"/>
          </p:cNvSpPr>
          <p:nvPr>
            <p:ph type="dt" sz="half" idx="10"/>
          </p:nvPr>
        </p:nvSpPr>
        <p:spPr/>
        <p:txBody>
          <a:bodyPr/>
          <a:lstStyle/>
          <a:p>
            <a:fld id="{4C43FB3C-410A-4786-A5E1-3B6126E83B9E}" type="datetimeFigureOut">
              <a:rPr lang="en-GB" smtClean="0"/>
              <a:t>12/06/2025</a:t>
            </a:fld>
            <a:endParaRPr lang="en-GB"/>
          </a:p>
        </p:txBody>
      </p:sp>
      <p:sp>
        <p:nvSpPr>
          <p:cNvPr id="6" name="Footer Placeholder 5">
            <a:extLst>
              <a:ext uri="{FF2B5EF4-FFF2-40B4-BE49-F238E27FC236}">
                <a16:creationId xmlns:a16="http://schemas.microsoft.com/office/drawing/2014/main" id="{BABEB86C-AD61-4456-9397-EA11B52A9BF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1A3B5D8-A9B9-4C28-8E50-6AF86327614A}"/>
              </a:ext>
            </a:extLst>
          </p:cNvPr>
          <p:cNvSpPr>
            <a:spLocks noGrp="1"/>
          </p:cNvSpPr>
          <p:nvPr>
            <p:ph type="sldNum" sz="quarter" idx="12"/>
          </p:nvPr>
        </p:nvSpPr>
        <p:spPr/>
        <p:txBody>
          <a:bodyPr/>
          <a:lstStyle/>
          <a:p>
            <a:fld id="{565A2D2F-C602-427E-8849-1C26806D0F7D}" type="slidenum">
              <a:rPr lang="en-GB" smtClean="0"/>
              <a:t>‹#›</a:t>
            </a:fld>
            <a:endParaRPr lang="en-GB"/>
          </a:p>
        </p:txBody>
      </p:sp>
    </p:spTree>
    <p:extLst>
      <p:ext uri="{BB962C8B-B14F-4D97-AF65-F5344CB8AC3E}">
        <p14:creationId xmlns:p14="http://schemas.microsoft.com/office/powerpoint/2010/main" val="4226060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F6C3B-E79C-4A27-91A6-B4A3074CFE2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D68A5AE-5858-4E57-ADCD-E6AB963607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FFEA559-E07E-4E1E-9F61-0E69B48C438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2AE8AFD-18A3-48EF-8727-8877D536C2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A45D207-45FD-46CD-925D-A1563072412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26C6750-1889-4311-A170-7B53C339BF14}"/>
              </a:ext>
            </a:extLst>
          </p:cNvPr>
          <p:cNvSpPr>
            <a:spLocks noGrp="1"/>
          </p:cNvSpPr>
          <p:nvPr>
            <p:ph type="dt" sz="half" idx="10"/>
          </p:nvPr>
        </p:nvSpPr>
        <p:spPr/>
        <p:txBody>
          <a:bodyPr/>
          <a:lstStyle/>
          <a:p>
            <a:fld id="{4C43FB3C-410A-4786-A5E1-3B6126E83B9E}" type="datetimeFigureOut">
              <a:rPr lang="en-GB" smtClean="0"/>
              <a:t>12/06/2025</a:t>
            </a:fld>
            <a:endParaRPr lang="en-GB"/>
          </a:p>
        </p:txBody>
      </p:sp>
      <p:sp>
        <p:nvSpPr>
          <p:cNvPr id="8" name="Footer Placeholder 7">
            <a:extLst>
              <a:ext uri="{FF2B5EF4-FFF2-40B4-BE49-F238E27FC236}">
                <a16:creationId xmlns:a16="http://schemas.microsoft.com/office/drawing/2014/main" id="{7F2DE162-B597-491D-9C7B-E30CC4C291A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BEA64E6-FFD1-4F2D-946A-80E7C9A9B8E8}"/>
              </a:ext>
            </a:extLst>
          </p:cNvPr>
          <p:cNvSpPr>
            <a:spLocks noGrp="1"/>
          </p:cNvSpPr>
          <p:nvPr>
            <p:ph type="sldNum" sz="quarter" idx="12"/>
          </p:nvPr>
        </p:nvSpPr>
        <p:spPr/>
        <p:txBody>
          <a:bodyPr/>
          <a:lstStyle/>
          <a:p>
            <a:fld id="{565A2D2F-C602-427E-8849-1C26806D0F7D}" type="slidenum">
              <a:rPr lang="en-GB" smtClean="0"/>
              <a:t>‹#›</a:t>
            </a:fld>
            <a:endParaRPr lang="en-GB"/>
          </a:p>
        </p:txBody>
      </p:sp>
    </p:spTree>
    <p:extLst>
      <p:ext uri="{BB962C8B-B14F-4D97-AF65-F5344CB8AC3E}">
        <p14:creationId xmlns:p14="http://schemas.microsoft.com/office/powerpoint/2010/main" val="343503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65BD8-AA42-4D8D-81C9-9C7FEA3526F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6E930FD-3C5F-44F5-BBC2-C51A884917B7}"/>
              </a:ext>
            </a:extLst>
          </p:cNvPr>
          <p:cNvSpPr>
            <a:spLocks noGrp="1"/>
          </p:cNvSpPr>
          <p:nvPr>
            <p:ph type="dt" sz="half" idx="10"/>
          </p:nvPr>
        </p:nvSpPr>
        <p:spPr/>
        <p:txBody>
          <a:bodyPr/>
          <a:lstStyle/>
          <a:p>
            <a:fld id="{4C43FB3C-410A-4786-A5E1-3B6126E83B9E}" type="datetimeFigureOut">
              <a:rPr lang="en-GB" smtClean="0"/>
              <a:t>12/06/2025</a:t>
            </a:fld>
            <a:endParaRPr lang="en-GB"/>
          </a:p>
        </p:txBody>
      </p:sp>
      <p:sp>
        <p:nvSpPr>
          <p:cNvPr id="4" name="Footer Placeholder 3">
            <a:extLst>
              <a:ext uri="{FF2B5EF4-FFF2-40B4-BE49-F238E27FC236}">
                <a16:creationId xmlns:a16="http://schemas.microsoft.com/office/drawing/2014/main" id="{5A906C8F-7A08-4455-A334-3AC42DB847F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AD048D8-7672-4DB1-B4B7-6E2AFC5DF704}"/>
              </a:ext>
            </a:extLst>
          </p:cNvPr>
          <p:cNvSpPr>
            <a:spLocks noGrp="1"/>
          </p:cNvSpPr>
          <p:nvPr>
            <p:ph type="sldNum" sz="quarter" idx="12"/>
          </p:nvPr>
        </p:nvSpPr>
        <p:spPr/>
        <p:txBody>
          <a:bodyPr/>
          <a:lstStyle/>
          <a:p>
            <a:fld id="{565A2D2F-C602-427E-8849-1C26806D0F7D}" type="slidenum">
              <a:rPr lang="en-GB" smtClean="0"/>
              <a:t>‹#›</a:t>
            </a:fld>
            <a:endParaRPr lang="en-GB"/>
          </a:p>
        </p:txBody>
      </p:sp>
    </p:spTree>
    <p:extLst>
      <p:ext uri="{BB962C8B-B14F-4D97-AF65-F5344CB8AC3E}">
        <p14:creationId xmlns:p14="http://schemas.microsoft.com/office/powerpoint/2010/main" val="2195346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EF23052-4CDD-4907-AF45-8336E3A05BDE}"/>
              </a:ext>
            </a:extLst>
          </p:cNvPr>
          <p:cNvSpPr>
            <a:spLocks noGrp="1"/>
          </p:cNvSpPr>
          <p:nvPr>
            <p:ph type="dt" sz="half" idx="10"/>
          </p:nvPr>
        </p:nvSpPr>
        <p:spPr/>
        <p:txBody>
          <a:bodyPr/>
          <a:lstStyle/>
          <a:p>
            <a:fld id="{4C43FB3C-410A-4786-A5E1-3B6126E83B9E}" type="datetimeFigureOut">
              <a:rPr lang="en-GB" smtClean="0"/>
              <a:t>12/06/2025</a:t>
            </a:fld>
            <a:endParaRPr lang="en-GB"/>
          </a:p>
        </p:txBody>
      </p:sp>
      <p:sp>
        <p:nvSpPr>
          <p:cNvPr id="3" name="Footer Placeholder 2">
            <a:extLst>
              <a:ext uri="{FF2B5EF4-FFF2-40B4-BE49-F238E27FC236}">
                <a16:creationId xmlns:a16="http://schemas.microsoft.com/office/drawing/2014/main" id="{2C3A72E2-B5B8-4350-98E9-BF9E16F66C7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A4D320E-DC9B-4A12-9A51-40F0F803578B}"/>
              </a:ext>
            </a:extLst>
          </p:cNvPr>
          <p:cNvSpPr>
            <a:spLocks noGrp="1"/>
          </p:cNvSpPr>
          <p:nvPr>
            <p:ph type="sldNum" sz="quarter" idx="12"/>
          </p:nvPr>
        </p:nvSpPr>
        <p:spPr/>
        <p:txBody>
          <a:bodyPr/>
          <a:lstStyle/>
          <a:p>
            <a:fld id="{565A2D2F-C602-427E-8849-1C26806D0F7D}" type="slidenum">
              <a:rPr lang="en-GB" smtClean="0"/>
              <a:t>‹#›</a:t>
            </a:fld>
            <a:endParaRPr lang="en-GB"/>
          </a:p>
        </p:txBody>
      </p:sp>
    </p:spTree>
    <p:extLst>
      <p:ext uri="{BB962C8B-B14F-4D97-AF65-F5344CB8AC3E}">
        <p14:creationId xmlns:p14="http://schemas.microsoft.com/office/powerpoint/2010/main" val="90866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F27AB-CA22-47BC-A173-682355744D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02DC3F1-B53F-42DE-A14B-83191DFD63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6D67B6E-B4E1-4F88-B695-78BE0719B1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2F3BF76-1625-4328-A3D0-70F5ACDE39FC}"/>
              </a:ext>
            </a:extLst>
          </p:cNvPr>
          <p:cNvSpPr>
            <a:spLocks noGrp="1"/>
          </p:cNvSpPr>
          <p:nvPr>
            <p:ph type="dt" sz="half" idx="10"/>
          </p:nvPr>
        </p:nvSpPr>
        <p:spPr/>
        <p:txBody>
          <a:bodyPr/>
          <a:lstStyle/>
          <a:p>
            <a:fld id="{4C43FB3C-410A-4786-A5E1-3B6126E83B9E}" type="datetimeFigureOut">
              <a:rPr lang="en-GB" smtClean="0"/>
              <a:t>12/06/2025</a:t>
            </a:fld>
            <a:endParaRPr lang="en-GB"/>
          </a:p>
        </p:txBody>
      </p:sp>
      <p:sp>
        <p:nvSpPr>
          <p:cNvPr id="6" name="Footer Placeholder 5">
            <a:extLst>
              <a:ext uri="{FF2B5EF4-FFF2-40B4-BE49-F238E27FC236}">
                <a16:creationId xmlns:a16="http://schemas.microsoft.com/office/drawing/2014/main" id="{C404A322-D712-4790-BC6A-807C0B4B6B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FACAE61-6E31-456F-AFC9-1E29615471CA}"/>
              </a:ext>
            </a:extLst>
          </p:cNvPr>
          <p:cNvSpPr>
            <a:spLocks noGrp="1"/>
          </p:cNvSpPr>
          <p:nvPr>
            <p:ph type="sldNum" sz="quarter" idx="12"/>
          </p:nvPr>
        </p:nvSpPr>
        <p:spPr/>
        <p:txBody>
          <a:bodyPr/>
          <a:lstStyle/>
          <a:p>
            <a:fld id="{565A2D2F-C602-427E-8849-1C26806D0F7D}" type="slidenum">
              <a:rPr lang="en-GB" smtClean="0"/>
              <a:t>‹#›</a:t>
            </a:fld>
            <a:endParaRPr lang="en-GB"/>
          </a:p>
        </p:txBody>
      </p:sp>
    </p:spTree>
    <p:extLst>
      <p:ext uri="{BB962C8B-B14F-4D97-AF65-F5344CB8AC3E}">
        <p14:creationId xmlns:p14="http://schemas.microsoft.com/office/powerpoint/2010/main" val="3977563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FD432-B590-428A-B384-7CDB4EFAA5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307C897-16DD-4D4E-B4C3-50CF1A6B3A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C1E1D2D-AC10-4861-B027-B8C67A348E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4A1C0C2-0B0E-42E2-828F-8D03A7213F89}"/>
              </a:ext>
            </a:extLst>
          </p:cNvPr>
          <p:cNvSpPr>
            <a:spLocks noGrp="1"/>
          </p:cNvSpPr>
          <p:nvPr>
            <p:ph type="dt" sz="half" idx="10"/>
          </p:nvPr>
        </p:nvSpPr>
        <p:spPr/>
        <p:txBody>
          <a:bodyPr/>
          <a:lstStyle/>
          <a:p>
            <a:fld id="{4C43FB3C-410A-4786-A5E1-3B6126E83B9E}" type="datetimeFigureOut">
              <a:rPr lang="en-GB" smtClean="0"/>
              <a:t>12/06/2025</a:t>
            </a:fld>
            <a:endParaRPr lang="en-GB"/>
          </a:p>
        </p:txBody>
      </p:sp>
      <p:sp>
        <p:nvSpPr>
          <p:cNvPr id="6" name="Footer Placeholder 5">
            <a:extLst>
              <a:ext uri="{FF2B5EF4-FFF2-40B4-BE49-F238E27FC236}">
                <a16:creationId xmlns:a16="http://schemas.microsoft.com/office/drawing/2014/main" id="{104F53C0-9112-4F5C-8E3A-5596794CB12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C2153C4-7460-411D-A70D-E90842C39E2B}"/>
              </a:ext>
            </a:extLst>
          </p:cNvPr>
          <p:cNvSpPr>
            <a:spLocks noGrp="1"/>
          </p:cNvSpPr>
          <p:nvPr>
            <p:ph type="sldNum" sz="quarter" idx="12"/>
          </p:nvPr>
        </p:nvSpPr>
        <p:spPr/>
        <p:txBody>
          <a:bodyPr/>
          <a:lstStyle/>
          <a:p>
            <a:fld id="{565A2D2F-C602-427E-8849-1C26806D0F7D}" type="slidenum">
              <a:rPr lang="en-GB" smtClean="0"/>
              <a:t>‹#›</a:t>
            </a:fld>
            <a:endParaRPr lang="en-GB"/>
          </a:p>
        </p:txBody>
      </p:sp>
    </p:spTree>
    <p:extLst>
      <p:ext uri="{BB962C8B-B14F-4D97-AF65-F5344CB8AC3E}">
        <p14:creationId xmlns:p14="http://schemas.microsoft.com/office/powerpoint/2010/main" val="1582938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0A5C0D-2915-43F6-95C0-94DA03661F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F8DFA32-6A90-4F70-98A4-0030987282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80056FD-EA75-4118-85BF-3F79E8C58F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43FB3C-410A-4786-A5E1-3B6126E83B9E}" type="datetimeFigureOut">
              <a:rPr lang="en-GB" smtClean="0"/>
              <a:t>12/06/2025</a:t>
            </a:fld>
            <a:endParaRPr lang="en-GB"/>
          </a:p>
        </p:txBody>
      </p:sp>
      <p:sp>
        <p:nvSpPr>
          <p:cNvPr id="5" name="Footer Placeholder 4">
            <a:extLst>
              <a:ext uri="{FF2B5EF4-FFF2-40B4-BE49-F238E27FC236}">
                <a16:creationId xmlns:a16="http://schemas.microsoft.com/office/drawing/2014/main" id="{9A47B9FC-2DBD-4E14-86A0-DA83E3E846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6EF2159-159E-4524-BC80-95C007F74C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A2D2F-C602-427E-8849-1C26806D0F7D}" type="slidenum">
              <a:rPr lang="en-GB" smtClean="0"/>
              <a:t>‹#›</a:t>
            </a:fld>
            <a:endParaRPr lang="en-GB"/>
          </a:p>
        </p:txBody>
      </p:sp>
    </p:spTree>
    <p:extLst>
      <p:ext uri="{BB962C8B-B14F-4D97-AF65-F5344CB8AC3E}">
        <p14:creationId xmlns:p14="http://schemas.microsoft.com/office/powerpoint/2010/main" val="26809023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E14EA-308C-4FFA-A761-5E66BA9DE35D}"/>
              </a:ext>
            </a:extLst>
          </p:cNvPr>
          <p:cNvSpPr>
            <a:spLocks noGrp="1"/>
          </p:cNvSpPr>
          <p:nvPr>
            <p:ph type="ctrTitle"/>
          </p:nvPr>
        </p:nvSpPr>
        <p:spPr>
          <a:xfrm>
            <a:off x="138259" y="104269"/>
            <a:ext cx="9144000" cy="904399"/>
          </a:xfrm>
        </p:spPr>
        <p:txBody>
          <a:bodyPr>
            <a:normAutofit fontScale="90000"/>
          </a:bodyPr>
          <a:lstStyle/>
          <a:p>
            <a:pPr algn="l"/>
            <a:r>
              <a:rPr lang="en-GB" sz="3600" dirty="0"/>
              <a:t>Website – KS4 Design &amp; Technology</a:t>
            </a:r>
            <a:br>
              <a:rPr lang="en-GB" sz="3600" dirty="0"/>
            </a:br>
            <a:endParaRPr lang="en-GB" sz="3600" dirty="0"/>
          </a:p>
        </p:txBody>
      </p:sp>
      <p:graphicFrame>
        <p:nvGraphicFramePr>
          <p:cNvPr id="4" name="Table 3">
            <a:extLst>
              <a:ext uri="{FF2B5EF4-FFF2-40B4-BE49-F238E27FC236}">
                <a16:creationId xmlns:a16="http://schemas.microsoft.com/office/drawing/2014/main" id="{8C23DEE2-D4EA-46CC-A393-521448CF568A}"/>
              </a:ext>
            </a:extLst>
          </p:cNvPr>
          <p:cNvGraphicFramePr>
            <a:graphicFrameLocks noGrp="1"/>
          </p:cNvGraphicFramePr>
          <p:nvPr>
            <p:extLst>
              <p:ext uri="{D42A27DB-BD31-4B8C-83A1-F6EECF244321}">
                <p14:modId xmlns:p14="http://schemas.microsoft.com/office/powerpoint/2010/main" val="296035747"/>
              </p:ext>
            </p:extLst>
          </p:nvPr>
        </p:nvGraphicFramePr>
        <p:xfrm>
          <a:off x="565608" y="1201653"/>
          <a:ext cx="10953948" cy="5504033"/>
        </p:xfrm>
        <a:graphic>
          <a:graphicData uri="http://schemas.openxmlformats.org/drawingml/2006/table">
            <a:tbl>
              <a:tblPr firstRow="1" bandRow="1">
                <a:tableStyleId>{69012ECD-51FC-41F1-AA8D-1B2483CD663E}</a:tableStyleId>
              </a:tblPr>
              <a:tblGrid>
                <a:gridCol w="5440079">
                  <a:extLst>
                    <a:ext uri="{9D8B030D-6E8A-4147-A177-3AD203B41FA5}">
                      <a16:colId xmlns:a16="http://schemas.microsoft.com/office/drawing/2014/main" val="2845810368"/>
                    </a:ext>
                  </a:extLst>
                </a:gridCol>
                <a:gridCol w="5513869">
                  <a:extLst>
                    <a:ext uri="{9D8B030D-6E8A-4147-A177-3AD203B41FA5}">
                      <a16:colId xmlns:a16="http://schemas.microsoft.com/office/drawing/2014/main" val="546925161"/>
                    </a:ext>
                  </a:extLst>
                </a:gridCol>
              </a:tblGrid>
              <a:tr h="430829">
                <a:tc>
                  <a:txBody>
                    <a:bodyPr/>
                    <a:lstStyle/>
                    <a:p>
                      <a:pPr algn="l"/>
                      <a:r>
                        <a:rPr lang="en-GB" dirty="0"/>
                        <a:t>Paper 1</a:t>
                      </a:r>
                    </a:p>
                  </a:txBody>
                  <a:tcPr/>
                </a:tc>
                <a:tc>
                  <a:txBody>
                    <a:bodyPr/>
                    <a:lstStyle/>
                    <a:p>
                      <a:pPr algn="l"/>
                      <a:r>
                        <a:rPr lang="en-GB" dirty="0"/>
                        <a:t>Non-exam assessment (NEA)</a:t>
                      </a:r>
                    </a:p>
                  </a:txBody>
                  <a:tcPr/>
                </a:tc>
                <a:extLst>
                  <a:ext uri="{0D108BD9-81ED-4DB2-BD59-A6C34878D82A}">
                    <a16:rowId xmlns:a16="http://schemas.microsoft.com/office/drawing/2014/main" val="2553552548"/>
                  </a:ext>
                </a:extLst>
              </a:tr>
              <a:tr h="1288301">
                <a:tc>
                  <a:txBody>
                    <a:bodyPr/>
                    <a:lstStyle/>
                    <a:p>
                      <a:pPr algn="l"/>
                      <a:r>
                        <a:rPr lang="en-GB" sz="1200" b="1" dirty="0"/>
                        <a:t>What’s assessed</a:t>
                      </a:r>
                    </a:p>
                    <a:p>
                      <a:pPr marL="285750" indent="-285750" algn="l">
                        <a:buFont typeface="Arial" panose="020B0604020202020204" pitchFamily="34" charset="0"/>
                        <a:buChar char="•"/>
                      </a:pPr>
                      <a:r>
                        <a:rPr lang="en-GB" sz="1200" dirty="0"/>
                        <a:t>Core technical principles</a:t>
                      </a:r>
                    </a:p>
                    <a:p>
                      <a:pPr marL="285750" indent="-285750" algn="l">
                        <a:buFont typeface="Arial" panose="020B0604020202020204" pitchFamily="34" charset="0"/>
                        <a:buChar char="•"/>
                      </a:pPr>
                      <a:r>
                        <a:rPr lang="en-GB" sz="1200" dirty="0"/>
                        <a:t>Specialist technical principles</a:t>
                      </a:r>
                    </a:p>
                    <a:p>
                      <a:pPr marL="285750" indent="-285750" algn="l">
                        <a:buFont typeface="Arial" panose="020B0604020202020204" pitchFamily="34" charset="0"/>
                        <a:buChar char="•"/>
                      </a:pPr>
                      <a:r>
                        <a:rPr lang="en-GB" sz="1200" dirty="0"/>
                        <a:t>Designing and making principles</a:t>
                      </a:r>
                    </a:p>
                    <a:p>
                      <a:pPr marL="0" indent="0" algn="l">
                        <a:buFont typeface="Arial" panose="020B0604020202020204" pitchFamily="34" charset="0"/>
                        <a:buNone/>
                      </a:pPr>
                      <a:r>
                        <a:rPr lang="en-GB" sz="1200" dirty="0"/>
                        <a:t>In addition:</a:t>
                      </a:r>
                    </a:p>
                    <a:p>
                      <a:pPr marL="285750" indent="-285750" algn="l">
                        <a:buFont typeface="Arial" panose="020B0604020202020204" pitchFamily="34" charset="0"/>
                        <a:buChar char="•"/>
                      </a:pPr>
                      <a:r>
                        <a:rPr lang="en-GB" sz="1200" dirty="0"/>
                        <a:t>At least 15% of the exam will assess maths</a:t>
                      </a:r>
                    </a:p>
                    <a:p>
                      <a:pPr marL="285750" indent="-285750" algn="l">
                        <a:buFont typeface="Arial" panose="020B0604020202020204" pitchFamily="34" charset="0"/>
                        <a:buChar char="•"/>
                      </a:pPr>
                      <a:r>
                        <a:rPr lang="en-GB" sz="1200" dirty="0"/>
                        <a:t>At least 10% of the exam will assess science</a:t>
                      </a:r>
                    </a:p>
                  </a:txBody>
                  <a:tcPr/>
                </a:tc>
                <a:tc>
                  <a:txBody>
                    <a:bodyPr/>
                    <a:lstStyle/>
                    <a:p>
                      <a:pPr algn="l"/>
                      <a:r>
                        <a:rPr lang="en-GB" sz="1200" b="1" dirty="0"/>
                        <a:t>What’s assessed</a:t>
                      </a:r>
                    </a:p>
                    <a:p>
                      <a:pPr algn="l"/>
                      <a:r>
                        <a:rPr lang="en-GB" sz="1200" b="0" dirty="0"/>
                        <a:t>Practical application of:</a:t>
                      </a:r>
                    </a:p>
                    <a:p>
                      <a:pPr marL="285750" indent="-285750" algn="l">
                        <a:buFont typeface="Arial" panose="020B0604020202020204" pitchFamily="34" charset="0"/>
                        <a:buChar char="•"/>
                      </a:pPr>
                      <a:r>
                        <a:rPr lang="en-GB" sz="1200" dirty="0"/>
                        <a:t>Core technical principles</a:t>
                      </a:r>
                    </a:p>
                    <a:p>
                      <a:pPr marL="285750" indent="-285750" algn="l">
                        <a:buFont typeface="Arial" panose="020B0604020202020204" pitchFamily="34" charset="0"/>
                        <a:buChar char="•"/>
                      </a:pPr>
                      <a:r>
                        <a:rPr lang="en-GB" sz="1200" dirty="0"/>
                        <a:t>Specialist technical principles</a:t>
                      </a:r>
                    </a:p>
                    <a:p>
                      <a:pPr marL="285750" indent="-285750" algn="l">
                        <a:buFont typeface="Arial" panose="020B0604020202020204" pitchFamily="34" charset="0"/>
                        <a:buChar char="•"/>
                      </a:pPr>
                      <a:r>
                        <a:rPr lang="en-GB" sz="1200" dirty="0"/>
                        <a:t>Designing and making principles</a:t>
                      </a:r>
                    </a:p>
                    <a:p>
                      <a:pPr algn="l"/>
                      <a:endParaRPr lang="en-GB" sz="1200" dirty="0"/>
                    </a:p>
                  </a:txBody>
                  <a:tcPr/>
                </a:tc>
                <a:extLst>
                  <a:ext uri="{0D108BD9-81ED-4DB2-BD59-A6C34878D82A}">
                    <a16:rowId xmlns:a16="http://schemas.microsoft.com/office/drawing/2014/main" val="3024610721"/>
                  </a:ext>
                </a:extLst>
              </a:tr>
              <a:tr h="866964">
                <a:tc>
                  <a:txBody>
                    <a:bodyPr/>
                    <a:lstStyle/>
                    <a:p>
                      <a:pPr algn="l"/>
                      <a:r>
                        <a:rPr lang="en-GB" sz="1200" b="1" dirty="0"/>
                        <a:t>How it’s assessed</a:t>
                      </a:r>
                    </a:p>
                    <a:p>
                      <a:pPr marL="285750" indent="-285750" algn="l">
                        <a:buFont typeface="Arial" panose="020B0604020202020204" pitchFamily="34" charset="0"/>
                        <a:buChar char="•"/>
                      </a:pPr>
                      <a:r>
                        <a:rPr lang="en-GB" sz="1200" dirty="0"/>
                        <a:t>Written exam: 2 hours</a:t>
                      </a:r>
                    </a:p>
                    <a:p>
                      <a:pPr marL="285750" indent="-285750" algn="l">
                        <a:buFont typeface="Arial" panose="020B0604020202020204" pitchFamily="34" charset="0"/>
                        <a:buChar char="•"/>
                      </a:pPr>
                      <a:r>
                        <a:rPr lang="en-GB" sz="1200" dirty="0"/>
                        <a:t>100 marks</a:t>
                      </a:r>
                    </a:p>
                    <a:p>
                      <a:pPr marL="285750" indent="-285750" algn="l">
                        <a:buFont typeface="Arial" panose="020B0604020202020204" pitchFamily="34" charset="0"/>
                        <a:buChar char="•"/>
                      </a:pPr>
                      <a:r>
                        <a:rPr lang="en-GB" sz="1200" dirty="0"/>
                        <a:t>50% of GCSE</a:t>
                      </a:r>
                    </a:p>
                  </a:txBody>
                  <a:tcPr/>
                </a:tc>
                <a:tc>
                  <a:txBody>
                    <a:bodyPr/>
                    <a:lstStyle/>
                    <a:p>
                      <a:pPr algn="l"/>
                      <a:r>
                        <a:rPr lang="en-GB" sz="1200" b="1" dirty="0"/>
                        <a:t>How it’s assessed</a:t>
                      </a:r>
                    </a:p>
                    <a:p>
                      <a:pPr marL="285750" indent="-285750" algn="l">
                        <a:buFont typeface="Arial" panose="020B0604020202020204" pitchFamily="34" charset="0"/>
                        <a:buChar char="•"/>
                      </a:pPr>
                      <a:r>
                        <a:rPr lang="en-GB" sz="1200" dirty="0"/>
                        <a:t>Non-exam assessment (NEA): 30-35 hours approx.</a:t>
                      </a:r>
                    </a:p>
                    <a:p>
                      <a:pPr marL="285750" indent="-285750" algn="l">
                        <a:buFont typeface="Arial" panose="020B0604020202020204" pitchFamily="34" charset="0"/>
                        <a:buChar char="•"/>
                      </a:pPr>
                      <a:r>
                        <a:rPr lang="en-GB" sz="1200" dirty="0"/>
                        <a:t>100 marks</a:t>
                      </a:r>
                    </a:p>
                    <a:p>
                      <a:pPr marL="285750" indent="-285750" algn="l">
                        <a:buFont typeface="Arial" panose="020B0604020202020204" pitchFamily="34" charset="0"/>
                        <a:buChar char="•"/>
                      </a:pPr>
                      <a:r>
                        <a:rPr lang="en-GB" sz="1200" dirty="0"/>
                        <a:t>50% of GCSE</a:t>
                      </a:r>
                    </a:p>
                  </a:txBody>
                  <a:tcPr/>
                </a:tc>
                <a:extLst>
                  <a:ext uri="{0D108BD9-81ED-4DB2-BD59-A6C34878D82A}">
                    <a16:rowId xmlns:a16="http://schemas.microsoft.com/office/drawing/2014/main" val="852830885"/>
                  </a:ext>
                </a:extLst>
              </a:tr>
              <a:tr h="2662488">
                <a:tc>
                  <a:txBody>
                    <a:bodyPr/>
                    <a:lstStyle/>
                    <a:p>
                      <a:pPr algn="l"/>
                      <a:r>
                        <a:rPr lang="en-GB" sz="1200" b="1" dirty="0"/>
                        <a:t>Questions</a:t>
                      </a:r>
                    </a:p>
                    <a:p>
                      <a:pPr algn="l"/>
                      <a:r>
                        <a:rPr lang="en-GB" sz="1200" b="1" dirty="0"/>
                        <a:t>Section A – Core technical principles (20 marks)</a:t>
                      </a:r>
                    </a:p>
                    <a:p>
                      <a:pPr algn="l"/>
                      <a:r>
                        <a:rPr lang="en-GB" sz="1200" dirty="0"/>
                        <a:t>A mixture of multiple choice and short answer questions assessing a breadth of technical knowledge and </a:t>
                      </a:r>
                      <a:r>
                        <a:rPr lang="en-GB" sz="1200" b="0" dirty="0"/>
                        <a:t>understanding.</a:t>
                      </a:r>
                    </a:p>
                    <a:p>
                      <a:pPr algn="l"/>
                      <a:r>
                        <a:rPr lang="en-GB" sz="1200" b="1" dirty="0"/>
                        <a:t>Section B – Specialist technical principles (30 marks)</a:t>
                      </a:r>
                    </a:p>
                    <a:p>
                      <a:pPr algn="l"/>
                      <a:r>
                        <a:rPr lang="en-GB" sz="1200" dirty="0"/>
                        <a:t>Several short answer questions (2-5 marks) and one extended response to assess a more in depth knowledge of technical principles.</a:t>
                      </a:r>
                    </a:p>
                    <a:p>
                      <a:pPr algn="l"/>
                      <a:r>
                        <a:rPr lang="en-GB" sz="1200" b="1" dirty="0"/>
                        <a:t>Section C – Designing and making principles (50 marks)</a:t>
                      </a:r>
                    </a:p>
                    <a:p>
                      <a:pPr algn="l"/>
                      <a:r>
                        <a:rPr lang="en-GB" sz="1200" dirty="0"/>
                        <a:t>A mixture of short answer and extended response questions.</a:t>
                      </a:r>
                    </a:p>
                  </a:txBody>
                  <a:tcPr/>
                </a:tc>
                <a:tc>
                  <a:txBody>
                    <a:bodyPr/>
                    <a:lstStyle/>
                    <a:p>
                      <a:pPr algn="l"/>
                      <a:r>
                        <a:rPr lang="en-GB" sz="1200" b="1" dirty="0"/>
                        <a:t>Task(s)</a:t>
                      </a:r>
                    </a:p>
                    <a:p>
                      <a:pPr marL="285750" indent="-285750" algn="l">
                        <a:buFont typeface="Arial" panose="020B0604020202020204" pitchFamily="34" charset="0"/>
                        <a:buChar char="•"/>
                      </a:pPr>
                      <a:r>
                        <a:rPr lang="en-GB" sz="1200" dirty="0"/>
                        <a:t>Substantial design and make task</a:t>
                      </a:r>
                    </a:p>
                    <a:p>
                      <a:pPr marL="285750" indent="-285750" algn="l">
                        <a:buFont typeface="Arial" panose="020B0604020202020204" pitchFamily="34" charset="0"/>
                        <a:buChar char="•"/>
                      </a:pPr>
                      <a:r>
                        <a:rPr lang="en-GB" sz="1200" dirty="0"/>
                        <a:t>Assessment criteria:</a:t>
                      </a:r>
                    </a:p>
                    <a:p>
                      <a:pPr marL="0" indent="0" algn="l">
                        <a:buFont typeface="Courier New" panose="02070309020205020404" pitchFamily="49" charset="0"/>
                        <a:buNone/>
                      </a:pPr>
                      <a:r>
                        <a:rPr lang="en-GB" sz="1200" dirty="0"/>
                        <a:t>- Identifying and investigating design possibilities</a:t>
                      </a:r>
                    </a:p>
                    <a:p>
                      <a:pPr marL="0" indent="0" algn="l">
                        <a:buFont typeface="Courier New" panose="02070309020205020404" pitchFamily="49" charset="0"/>
                        <a:buNone/>
                      </a:pPr>
                      <a:r>
                        <a:rPr lang="en-GB" sz="1200" dirty="0"/>
                        <a:t>- Producing a design brief and specification</a:t>
                      </a:r>
                    </a:p>
                    <a:p>
                      <a:pPr marL="0" indent="0" algn="l">
                        <a:buFont typeface="Courier New" panose="02070309020205020404" pitchFamily="49" charset="0"/>
                        <a:buNone/>
                      </a:pPr>
                      <a:r>
                        <a:rPr lang="en-GB" sz="1200" dirty="0"/>
                        <a:t>- Generating design ideas</a:t>
                      </a:r>
                    </a:p>
                    <a:p>
                      <a:pPr marL="0" indent="0" algn="l">
                        <a:buFont typeface="Courier New" panose="02070309020205020404" pitchFamily="49" charset="0"/>
                        <a:buNone/>
                      </a:pPr>
                      <a:r>
                        <a:rPr lang="en-GB" sz="1200" dirty="0"/>
                        <a:t>- Developing design ideas</a:t>
                      </a:r>
                    </a:p>
                    <a:p>
                      <a:pPr marL="0" indent="0" algn="l">
                        <a:buFont typeface="Courier New" panose="02070309020205020404" pitchFamily="49" charset="0"/>
                        <a:buNone/>
                      </a:pPr>
                      <a:r>
                        <a:rPr lang="en-GB" sz="1200" dirty="0"/>
                        <a:t>- Realising design ideas</a:t>
                      </a:r>
                    </a:p>
                    <a:p>
                      <a:pPr marL="0" indent="0" algn="l">
                        <a:buFont typeface="Courier New" panose="02070309020205020404" pitchFamily="49" charset="0"/>
                        <a:buNone/>
                      </a:pPr>
                      <a:r>
                        <a:rPr lang="en-GB" sz="1200" dirty="0"/>
                        <a:t>- Analysing &amp; evaluating</a:t>
                      </a:r>
                    </a:p>
                    <a:p>
                      <a:pPr marL="285750" indent="-285750" algn="l">
                        <a:buFont typeface="Arial" panose="020B0604020202020204" pitchFamily="34" charset="0"/>
                        <a:buChar char="•"/>
                      </a:pPr>
                      <a:r>
                        <a:rPr lang="en-GB" sz="1200" dirty="0"/>
                        <a:t>In the spirit of the </a:t>
                      </a:r>
                      <a:r>
                        <a:rPr lang="en-GB" sz="1200" dirty="0" err="1"/>
                        <a:t>interative</a:t>
                      </a:r>
                      <a:r>
                        <a:rPr lang="en-GB" sz="1200" dirty="0"/>
                        <a:t> design process, the above should be awarded holistically where they take place and not in linear manner.</a:t>
                      </a:r>
                    </a:p>
                    <a:p>
                      <a:pPr marL="285750" indent="-285750" algn="l">
                        <a:buFont typeface="Arial" panose="020B0604020202020204" pitchFamily="34" charset="0"/>
                        <a:buChar char="•"/>
                      </a:pPr>
                      <a:r>
                        <a:rPr lang="en-GB" sz="1200" dirty="0"/>
                        <a:t>Contextual challenges to be released annually by AQA on 1 June in the year prior to the submission of the NEA.</a:t>
                      </a:r>
                    </a:p>
                    <a:p>
                      <a:pPr marL="285750" indent="-285750" algn="l">
                        <a:buFont typeface="Arial" panose="020B0604020202020204" pitchFamily="34" charset="0"/>
                        <a:buChar char="•"/>
                      </a:pPr>
                      <a:r>
                        <a:rPr lang="en-GB" sz="1200" dirty="0"/>
                        <a:t>Students will produce a prototype and a portfolio of evidence.</a:t>
                      </a:r>
                    </a:p>
                    <a:p>
                      <a:pPr marL="285750" indent="-285750" algn="l">
                        <a:buFont typeface="Arial" panose="020B0604020202020204" pitchFamily="34" charset="0"/>
                        <a:buChar char="•"/>
                      </a:pPr>
                      <a:r>
                        <a:rPr lang="en-GB" sz="1200" dirty="0"/>
                        <a:t>Work will be marked by teachers and moderated by AQA.</a:t>
                      </a:r>
                    </a:p>
                  </a:txBody>
                  <a:tcPr/>
                </a:tc>
                <a:extLst>
                  <a:ext uri="{0D108BD9-81ED-4DB2-BD59-A6C34878D82A}">
                    <a16:rowId xmlns:a16="http://schemas.microsoft.com/office/drawing/2014/main" val="1798475669"/>
                  </a:ext>
                </a:extLst>
              </a:tr>
            </a:tbl>
          </a:graphicData>
        </a:graphic>
      </p:graphicFrame>
      <p:sp>
        <p:nvSpPr>
          <p:cNvPr id="5" name="TextBox 4">
            <a:extLst>
              <a:ext uri="{FF2B5EF4-FFF2-40B4-BE49-F238E27FC236}">
                <a16:creationId xmlns:a16="http://schemas.microsoft.com/office/drawing/2014/main" id="{9ADD2473-E3F8-42AB-8BEF-2C288D8AB737}"/>
              </a:ext>
            </a:extLst>
          </p:cNvPr>
          <p:cNvSpPr txBox="1"/>
          <p:nvPr/>
        </p:nvSpPr>
        <p:spPr>
          <a:xfrm>
            <a:off x="565608" y="744718"/>
            <a:ext cx="10953948" cy="369332"/>
          </a:xfrm>
          <a:prstGeom prst="rect">
            <a:avLst/>
          </a:prstGeom>
          <a:noFill/>
        </p:spPr>
        <p:txBody>
          <a:bodyPr wrap="square" rtlCol="0">
            <a:spAutoFit/>
          </a:bodyPr>
          <a:lstStyle/>
          <a:p>
            <a:r>
              <a:rPr lang="en-GB" dirty="0"/>
              <a:t>Students study the GCSE AQA Design and Technology specification (8552).</a:t>
            </a:r>
          </a:p>
        </p:txBody>
      </p:sp>
    </p:spTree>
    <p:extLst>
      <p:ext uri="{BB962C8B-B14F-4D97-AF65-F5344CB8AC3E}">
        <p14:creationId xmlns:p14="http://schemas.microsoft.com/office/powerpoint/2010/main" val="70464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E14EA-308C-4FFA-A761-5E66BA9DE35D}"/>
              </a:ext>
            </a:extLst>
          </p:cNvPr>
          <p:cNvSpPr>
            <a:spLocks noGrp="1"/>
          </p:cNvSpPr>
          <p:nvPr>
            <p:ph type="ctrTitle"/>
          </p:nvPr>
        </p:nvSpPr>
        <p:spPr>
          <a:xfrm>
            <a:off x="138259" y="104269"/>
            <a:ext cx="9144000" cy="904399"/>
          </a:xfrm>
        </p:spPr>
        <p:txBody>
          <a:bodyPr>
            <a:normAutofit fontScale="90000"/>
          </a:bodyPr>
          <a:lstStyle/>
          <a:p>
            <a:pPr algn="l"/>
            <a:r>
              <a:rPr lang="en-GB" sz="3600" dirty="0"/>
              <a:t>Website – KS5 Design &amp; Technology (Product Design)</a:t>
            </a:r>
            <a:br>
              <a:rPr lang="en-GB" sz="3600" dirty="0"/>
            </a:br>
            <a:endParaRPr lang="en-GB" sz="3600" dirty="0"/>
          </a:p>
        </p:txBody>
      </p:sp>
      <p:graphicFrame>
        <p:nvGraphicFramePr>
          <p:cNvPr id="4" name="Table 3">
            <a:extLst>
              <a:ext uri="{FF2B5EF4-FFF2-40B4-BE49-F238E27FC236}">
                <a16:creationId xmlns:a16="http://schemas.microsoft.com/office/drawing/2014/main" id="{8C23DEE2-D4EA-46CC-A393-521448CF568A}"/>
              </a:ext>
            </a:extLst>
          </p:cNvPr>
          <p:cNvGraphicFramePr>
            <a:graphicFrameLocks noGrp="1"/>
          </p:cNvGraphicFramePr>
          <p:nvPr>
            <p:extLst>
              <p:ext uri="{D42A27DB-BD31-4B8C-83A1-F6EECF244321}">
                <p14:modId xmlns:p14="http://schemas.microsoft.com/office/powerpoint/2010/main" val="3317701567"/>
              </p:ext>
            </p:extLst>
          </p:nvPr>
        </p:nvGraphicFramePr>
        <p:xfrm>
          <a:off x="565608" y="1201653"/>
          <a:ext cx="10953947" cy="5248582"/>
        </p:xfrm>
        <a:graphic>
          <a:graphicData uri="http://schemas.openxmlformats.org/drawingml/2006/table">
            <a:tbl>
              <a:tblPr firstRow="1" bandRow="1">
                <a:tableStyleId>{69012ECD-51FC-41F1-AA8D-1B2483CD663E}</a:tableStyleId>
              </a:tblPr>
              <a:tblGrid>
                <a:gridCol w="3634881">
                  <a:extLst>
                    <a:ext uri="{9D8B030D-6E8A-4147-A177-3AD203B41FA5}">
                      <a16:colId xmlns:a16="http://schemas.microsoft.com/office/drawing/2014/main" val="2845810368"/>
                    </a:ext>
                  </a:extLst>
                </a:gridCol>
                <a:gridCol w="3634881">
                  <a:extLst>
                    <a:ext uri="{9D8B030D-6E8A-4147-A177-3AD203B41FA5}">
                      <a16:colId xmlns:a16="http://schemas.microsoft.com/office/drawing/2014/main" val="918040578"/>
                    </a:ext>
                  </a:extLst>
                </a:gridCol>
                <a:gridCol w="3684185">
                  <a:extLst>
                    <a:ext uri="{9D8B030D-6E8A-4147-A177-3AD203B41FA5}">
                      <a16:colId xmlns:a16="http://schemas.microsoft.com/office/drawing/2014/main" val="546925161"/>
                    </a:ext>
                  </a:extLst>
                </a:gridCol>
              </a:tblGrid>
              <a:tr h="430829">
                <a:tc>
                  <a:txBody>
                    <a:bodyPr/>
                    <a:lstStyle/>
                    <a:p>
                      <a:pPr algn="l"/>
                      <a:r>
                        <a:rPr lang="en-GB" dirty="0"/>
                        <a:t>Paper 1</a:t>
                      </a:r>
                    </a:p>
                  </a:txBody>
                  <a:tcPr/>
                </a:tc>
                <a:tc>
                  <a:txBody>
                    <a:bodyPr/>
                    <a:lstStyle/>
                    <a:p>
                      <a:pPr algn="l"/>
                      <a:r>
                        <a:rPr lang="en-GB" dirty="0"/>
                        <a:t>Paper 2</a:t>
                      </a:r>
                    </a:p>
                  </a:txBody>
                  <a:tcPr/>
                </a:tc>
                <a:tc>
                  <a:txBody>
                    <a:bodyPr/>
                    <a:lstStyle/>
                    <a:p>
                      <a:pPr algn="l"/>
                      <a:r>
                        <a:rPr lang="en-GB" dirty="0"/>
                        <a:t>Non-exam assessment (NEA)</a:t>
                      </a:r>
                    </a:p>
                  </a:txBody>
                  <a:tcPr/>
                </a:tc>
                <a:extLst>
                  <a:ext uri="{0D108BD9-81ED-4DB2-BD59-A6C34878D82A}">
                    <a16:rowId xmlns:a16="http://schemas.microsoft.com/office/drawing/2014/main" val="2553552548"/>
                  </a:ext>
                </a:extLst>
              </a:tr>
              <a:tr h="1288301">
                <a:tc>
                  <a:txBody>
                    <a:bodyPr/>
                    <a:lstStyle/>
                    <a:p>
                      <a:pPr algn="l"/>
                      <a:r>
                        <a:rPr lang="en-GB" sz="1200" b="1" dirty="0"/>
                        <a:t>What’s assessed</a:t>
                      </a:r>
                    </a:p>
                    <a:p>
                      <a:pPr marL="0" indent="0" algn="l">
                        <a:buFont typeface="Arial" panose="020B0604020202020204" pitchFamily="34" charset="0"/>
                        <a:buNone/>
                      </a:pPr>
                      <a:r>
                        <a:rPr lang="en-GB" sz="1200" dirty="0"/>
                        <a:t>Technical principles</a:t>
                      </a:r>
                    </a:p>
                  </a:txBody>
                  <a:tcPr/>
                </a:tc>
                <a:tc>
                  <a:txBody>
                    <a:bodyPr/>
                    <a:lstStyle/>
                    <a:p>
                      <a:pPr algn="l"/>
                      <a:r>
                        <a:rPr lang="en-GB" sz="1200" b="1" dirty="0"/>
                        <a:t>What’s assessed</a:t>
                      </a:r>
                    </a:p>
                    <a:p>
                      <a:pPr marL="0" indent="0" algn="l">
                        <a:buFont typeface="Arial" panose="020B0604020202020204" pitchFamily="34" charset="0"/>
                        <a:buNone/>
                      </a:pPr>
                      <a:r>
                        <a:rPr lang="en-GB" sz="1200" dirty="0"/>
                        <a:t>Designing and making principles</a:t>
                      </a:r>
                    </a:p>
                  </a:txBody>
                  <a:tcPr/>
                </a:tc>
                <a:tc>
                  <a:txBody>
                    <a:bodyPr/>
                    <a:lstStyle/>
                    <a:p>
                      <a:pPr algn="l"/>
                      <a:r>
                        <a:rPr lang="en-GB" sz="1200" b="1" dirty="0"/>
                        <a:t>What’s assessed</a:t>
                      </a:r>
                    </a:p>
                    <a:p>
                      <a:pPr algn="l"/>
                      <a:r>
                        <a:rPr lang="en-GB" sz="1200" b="0" dirty="0"/>
                        <a:t>Practical application of technical principles, designing and making principles.</a:t>
                      </a:r>
                      <a:endParaRPr lang="en-GB" sz="1200" dirty="0"/>
                    </a:p>
                    <a:p>
                      <a:pPr algn="l"/>
                      <a:endParaRPr lang="en-GB" sz="1200" dirty="0"/>
                    </a:p>
                  </a:txBody>
                  <a:tcPr/>
                </a:tc>
                <a:extLst>
                  <a:ext uri="{0D108BD9-81ED-4DB2-BD59-A6C34878D82A}">
                    <a16:rowId xmlns:a16="http://schemas.microsoft.com/office/drawing/2014/main" val="3024610721"/>
                  </a:ext>
                </a:extLst>
              </a:tr>
              <a:tr h="866964">
                <a:tc>
                  <a:txBody>
                    <a:bodyPr/>
                    <a:lstStyle/>
                    <a:p>
                      <a:pPr algn="l"/>
                      <a:r>
                        <a:rPr lang="en-GB" sz="1200" b="1" dirty="0"/>
                        <a:t>How it’s assessed</a:t>
                      </a:r>
                    </a:p>
                    <a:p>
                      <a:pPr marL="285750" indent="-285750" algn="l">
                        <a:buFont typeface="Arial" panose="020B0604020202020204" pitchFamily="34" charset="0"/>
                        <a:buChar char="•"/>
                      </a:pPr>
                      <a:r>
                        <a:rPr lang="en-GB" sz="1200" dirty="0"/>
                        <a:t>Written exam: 2 hours and 30 minutes</a:t>
                      </a:r>
                    </a:p>
                    <a:p>
                      <a:pPr marL="285750" indent="-285750" algn="l">
                        <a:buFont typeface="Arial" panose="020B0604020202020204" pitchFamily="34" charset="0"/>
                        <a:buChar char="•"/>
                      </a:pPr>
                      <a:r>
                        <a:rPr lang="en-GB" sz="1200" dirty="0"/>
                        <a:t>120 marks</a:t>
                      </a:r>
                    </a:p>
                    <a:p>
                      <a:pPr marL="285750" indent="-285750" algn="l">
                        <a:buFont typeface="Arial" panose="020B0604020202020204" pitchFamily="34" charset="0"/>
                        <a:buChar char="•"/>
                      </a:pPr>
                      <a:r>
                        <a:rPr lang="en-GB" sz="1200" dirty="0"/>
                        <a:t>30% of A-level</a:t>
                      </a:r>
                    </a:p>
                  </a:txBody>
                  <a:tcPr/>
                </a:tc>
                <a:tc>
                  <a:txBody>
                    <a:bodyPr/>
                    <a:lstStyle/>
                    <a:p>
                      <a:pPr algn="l"/>
                      <a:r>
                        <a:rPr lang="en-GB" sz="1200" b="1" dirty="0"/>
                        <a:t>How it’s assessed</a:t>
                      </a:r>
                    </a:p>
                    <a:p>
                      <a:pPr marL="285750" indent="-285750" algn="l">
                        <a:buFont typeface="Arial" panose="020B0604020202020204" pitchFamily="34" charset="0"/>
                        <a:buChar char="•"/>
                      </a:pPr>
                      <a:r>
                        <a:rPr lang="en-GB" sz="1200" dirty="0"/>
                        <a:t>Written exam: 1 hour and 30 minutes</a:t>
                      </a:r>
                    </a:p>
                    <a:p>
                      <a:pPr marL="285750" indent="-285750" algn="l">
                        <a:buFont typeface="Arial" panose="020B0604020202020204" pitchFamily="34" charset="0"/>
                        <a:buChar char="•"/>
                      </a:pPr>
                      <a:r>
                        <a:rPr lang="en-GB" sz="1200" dirty="0"/>
                        <a:t>80 marks</a:t>
                      </a:r>
                    </a:p>
                    <a:p>
                      <a:pPr marL="285750" indent="-285750" algn="l">
                        <a:buFont typeface="Arial" panose="020B0604020202020204" pitchFamily="34" charset="0"/>
                        <a:buChar char="•"/>
                      </a:pPr>
                      <a:r>
                        <a:rPr lang="en-GB" sz="1200" dirty="0"/>
                        <a:t>20% of A-level</a:t>
                      </a:r>
                    </a:p>
                  </a:txBody>
                  <a:tcPr/>
                </a:tc>
                <a:tc>
                  <a:txBody>
                    <a:bodyPr/>
                    <a:lstStyle/>
                    <a:p>
                      <a:pPr algn="l"/>
                      <a:r>
                        <a:rPr lang="en-GB" sz="1200" b="1" dirty="0"/>
                        <a:t>How it’s assessed</a:t>
                      </a:r>
                    </a:p>
                    <a:p>
                      <a:pPr marL="285750" indent="-285750" algn="l">
                        <a:buFont typeface="Arial" panose="020B0604020202020204" pitchFamily="34" charset="0"/>
                        <a:buChar char="•"/>
                      </a:pPr>
                      <a:r>
                        <a:rPr lang="en-GB" sz="1200" dirty="0"/>
                        <a:t>Substantial design and make project</a:t>
                      </a:r>
                    </a:p>
                    <a:p>
                      <a:pPr marL="285750" indent="-285750" algn="l">
                        <a:buFont typeface="Arial" panose="020B0604020202020204" pitchFamily="34" charset="0"/>
                        <a:buChar char="•"/>
                      </a:pPr>
                      <a:r>
                        <a:rPr lang="en-GB" sz="1200" dirty="0"/>
                        <a:t>100 marks</a:t>
                      </a:r>
                    </a:p>
                    <a:p>
                      <a:pPr marL="285750" indent="-285750" algn="l">
                        <a:buFont typeface="Arial" panose="020B0604020202020204" pitchFamily="34" charset="0"/>
                        <a:buChar char="•"/>
                      </a:pPr>
                      <a:r>
                        <a:rPr lang="en-GB" sz="1200" dirty="0"/>
                        <a:t>50% of A-level</a:t>
                      </a:r>
                    </a:p>
                  </a:txBody>
                  <a:tcPr/>
                </a:tc>
                <a:extLst>
                  <a:ext uri="{0D108BD9-81ED-4DB2-BD59-A6C34878D82A}">
                    <a16:rowId xmlns:a16="http://schemas.microsoft.com/office/drawing/2014/main" val="852830885"/>
                  </a:ext>
                </a:extLst>
              </a:tr>
              <a:tr h="2662488">
                <a:tc>
                  <a:txBody>
                    <a:bodyPr/>
                    <a:lstStyle/>
                    <a:p>
                      <a:pPr algn="l"/>
                      <a:r>
                        <a:rPr lang="en-GB" sz="1200" b="1" dirty="0"/>
                        <a:t>Questions</a:t>
                      </a:r>
                    </a:p>
                    <a:p>
                      <a:pPr algn="l"/>
                      <a:r>
                        <a:rPr lang="en-GB" sz="1200" b="0" dirty="0"/>
                        <a:t>Mixture of short answer and extended response.</a:t>
                      </a:r>
                    </a:p>
                  </a:txBody>
                  <a:tcPr/>
                </a:tc>
                <a:tc>
                  <a:txBody>
                    <a:bodyPr/>
                    <a:lstStyle/>
                    <a:p>
                      <a:pPr algn="l"/>
                      <a:r>
                        <a:rPr lang="en-GB" sz="1200" b="1" dirty="0"/>
                        <a:t>Questions</a:t>
                      </a:r>
                    </a:p>
                    <a:p>
                      <a:pPr algn="l"/>
                      <a:r>
                        <a:rPr lang="en-GB" sz="1200" b="0" dirty="0"/>
                        <a:t>Mixture of short answer and extended response questions.</a:t>
                      </a:r>
                    </a:p>
                    <a:p>
                      <a:pPr algn="l"/>
                      <a:r>
                        <a:rPr lang="en-GB" sz="1200" b="1" dirty="0"/>
                        <a:t>Section A:</a:t>
                      </a:r>
                    </a:p>
                    <a:p>
                      <a:pPr marL="171450" indent="-171450" algn="l">
                        <a:buFont typeface="Arial" panose="020B0604020202020204" pitchFamily="34" charset="0"/>
                        <a:buChar char="•"/>
                      </a:pPr>
                      <a:r>
                        <a:rPr lang="en-GB" sz="1200" b="0" dirty="0"/>
                        <a:t>Product Analysis: 30 marks</a:t>
                      </a:r>
                    </a:p>
                    <a:p>
                      <a:pPr marL="171450" indent="-171450" algn="l">
                        <a:buFont typeface="Arial" panose="020B0604020202020204" pitchFamily="34" charset="0"/>
                        <a:buChar char="•"/>
                      </a:pPr>
                      <a:r>
                        <a:rPr lang="en-GB" sz="1200" b="0" dirty="0"/>
                        <a:t>Up to 6 short answer questions based on visual stimulus of product(s).</a:t>
                      </a:r>
                    </a:p>
                    <a:p>
                      <a:pPr marL="0" indent="0" algn="l">
                        <a:buFont typeface="Arial" panose="020B0604020202020204" pitchFamily="34" charset="0"/>
                        <a:buNone/>
                      </a:pPr>
                      <a:r>
                        <a:rPr lang="en-GB" sz="1200" b="1" dirty="0"/>
                        <a:t>Section B:</a:t>
                      </a:r>
                    </a:p>
                    <a:p>
                      <a:pPr marL="171450" indent="-171450" algn="l">
                        <a:buFont typeface="Arial" panose="020B0604020202020204" pitchFamily="34" charset="0"/>
                        <a:buChar char="•"/>
                      </a:pPr>
                      <a:r>
                        <a:rPr lang="en-GB" sz="1200" b="0" dirty="0"/>
                        <a:t>Commercial manufacture: 50 marks</a:t>
                      </a:r>
                    </a:p>
                    <a:p>
                      <a:pPr marL="171450" indent="-171450" algn="l">
                        <a:buFont typeface="Arial" panose="020B0604020202020204" pitchFamily="34" charset="0"/>
                        <a:buChar char="•"/>
                      </a:pPr>
                      <a:r>
                        <a:rPr lang="en-GB" sz="1200" b="0" dirty="0"/>
                        <a:t>Mixture of short and extended response questions</a:t>
                      </a:r>
                    </a:p>
                  </a:txBody>
                  <a:tcPr/>
                </a:tc>
                <a:tc>
                  <a:txBody>
                    <a:bodyPr/>
                    <a:lstStyle/>
                    <a:p>
                      <a:pPr algn="l"/>
                      <a:r>
                        <a:rPr lang="en-GB" sz="1200" b="1" dirty="0"/>
                        <a:t>Evidence</a:t>
                      </a:r>
                    </a:p>
                    <a:p>
                      <a:pPr algn="l"/>
                      <a:r>
                        <a:rPr lang="en-GB" sz="1200" dirty="0"/>
                        <a:t>Written or digital design portfolio and photographic evidence of final prototype.</a:t>
                      </a:r>
                    </a:p>
                  </a:txBody>
                  <a:tcPr/>
                </a:tc>
                <a:extLst>
                  <a:ext uri="{0D108BD9-81ED-4DB2-BD59-A6C34878D82A}">
                    <a16:rowId xmlns:a16="http://schemas.microsoft.com/office/drawing/2014/main" val="1798475669"/>
                  </a:ext>
                </a:extLst>
              </a:tr>
            </a:tbl>
          </a:graphicData>
        </a:graphic>
      </p:graphicFrame>
      <p:sp>
        <p:nvSpPr>
          <p:cNvPr id="5" name="TextBox 4">
            <a:extLst>
              <a:ext uri="{FF2B5EF4-FFF2-40B4-BE49-F238E27FC236}">
                <a16:creationId xmlns:a16="http://schemas.microsoft.com/office/drawing/2014/main" id="{9ADD2473-E3F8-42AB-8BEF-2C288D8AB737}"/>
              </a:ext>
            </a:extLst>
          </p:cNvPr>
          <p:cNvSpPr txBox="1"/>
          <p:nvPr/>
        </p:nvSpPr>
        <p:spPr>
          <a:xfrm>
            <a:off x="565608" y="744718"/>
            <a:ext cx="10953948" cy="369332"/>
          </a:xfrm>
          <a:prstGeom prst="rect">
            <a:avLst/>
          </a:prstGeom>
          <a:noFill/>
        </p:spPr>
        <p:txBody>
          <a:bodyPr wrap="square" rtlCol="0">
            <a:spAutoFit/>
          </a:bodyPr>
          <a:lstStyle/>
          <a:p>
            <a:r>
              <a:rPr lang="en-GB" dirty="0"/>
              <a:t>Students study the A-Level AQA Design and Technology Product Design specification (7552).</a:t>
            </a:r>
          </a:p>
        </p:txBody>
      </p:sp>
    </p:spTree>
    <p:extLst>
      <p:ext uri="{BB962C8B-B14F-4D97-AF65-F5344CB8AC3E}">
        <p14:creationId xmlns:p14="http://schemas.microsoft.com/office/powerpoint/2010/main" val="2527251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E14EA-308C-4FFA-A761-5E66BA9DE35D}"/>
              </a:ext>
            </a:extLst>
          </p:cNvPr>
          <p:cNvSpPr>
            <a:spLocks noGrp="1"/>
          </p:cNvSpPr>
          <p:nvPr>
            <p:ph type="ctrTitle"/>
          </p:nvPr>
        </p:nvSpPr>
        <p:spPr>
          <a:xfrm>
            <a:off x="138259" y="104269"/>
            <a:ext cx="9144000" cy="904399"/>
          </a:xfrm>
        </p:spPr>
        <p:txBody>
          <a:bodyPr>
            <a:normAutofit fontScale="90000"/>
          </a:bodyPr>
          <a:lstStyle/>
          <a:p>
            <a:pPr algn="l"/>
            <a:r>
              <a:rPr lang="en-GB" sz="3600" dirty="0"/>
              <a:t>Website – KS4 Engineering Manufacture</a:t>
            </a:r>
            <a:br>
              <a:rPr lang="en-GB" sz="3600" dirty="0"/>
            </a:br>
            <a:endParaRPr lang="en-GB" sz="3600" dirty="0"/>
          </a:p>
        </p:txBody>
      </p:sp>
      <p:graphicFrame>
        <p:nvGraphicFramePr>
          <p:cNvPr id="4" name="Table 3">
            <a:extLst>
              <a:ext uri="{FF2B5EF4-FFF2-40B4-BE49-F238E27FC236}">
                <a16:creationId xmlns:a16="http://schemas.microsoft.com/office/drawing/2014/main" id="{8C23DEE2-D4EA-46CC-A393-521448CF568A}"/>
              </a:ext>
            </a:extLst>
          </p:cNvPr>
          <p:cNvGraphicFramePr>
            <a:graphicFrameLocks noGrp="1"/>
          </p:cNvGraphicFramePr>
          <p:nvPr>
            <p:extLst>
              <p:ext uri="{D42A27DB-BD31-4B8C-83A1-F6EECF244321}">
                <p14:modId xmlns:p14="http://schemas.microsoft.com/office/powerpoint/2010/main" val="1378516597"/>
              </p:ext>
            </p:extLst>
          </p:nvPr>
        </p:nvGraphicFramePr>
        <p:xfrm>
          <a:off x="565608" y="1201653"/>
          <a:ext cx="10953947" cy="5457833"/>
        </p:xfrm>
        <a:graphic>
          <a:graphicData uri="http://schemas.openxmlformats.org/drawingml/2006/table">
            <a:tbl>
              <a:tblPr firstRow="1" bandRow="1">
                <a:tableStyleId>{69012ECD-51FC-41F1-AA8D-1B2483CD663E}</a:tableStyleId>
              </a:tblPr>
              <a:tblGrid>
                <a:gridCol w="3634881">
                  <a:extLst>
                    <a:ext uri="{9D8B030D-6E8A-4147-A177-3AD203B41FA5}">
                      <a16:colId xmlns:a16="http://schemas.microsoft.com/office/drawing/2014/main" val="2845810368"/>
                    </a:ext>
                  </a:extLst>
                </a:gridCol>
                <a:gridCol w="3634881">
                  <a:extLst>
                    <a:ext uri="{9D8B030D-6E8A-4147-A177-3AD203B41FA5}">
                      <a16:colId xmlns:a16="http://schemas.microsoft.com/office/drawing/2014/main" val="918040578"/>
                    </a:ext>
                  </a:extLst>
                </a:gridCol>
                <a:gridCol w="3684185">
                  <a:extLst>
                    <a:ext uri="{9D8B030D-6E8A-4147-A177-3AD203B41FA5}">
                      <a16:colId xmlns:a16="http://schemas.microsoft.com/office/drawing/2014/main" val="546925161"/>
                    </a:ext>
                  </a:extLst>
                </a:gridCol>
              </a:tblGrid>
              <a:tr h="430829">
                <a:tc>
                  <a:txBody>
                    <a:bodyPr/>
                    <a:lstStyle/>
                    <a:p>
                      <a:pPr algn="l"/>
                      <a:r>
                        <a:rPr lang="en-GB" dirty="0"/>
                        <a:t>R014: Principles of engineering manufacture </a:t>
                      </a:r>
                    </a:p>
                  </a:txBody>
                  <a:tcPr/>
                </a:tc>
                <a:tc>
                  <a:txBody>
                    <a:bodyPr/>
                    <a:lstStyle/>
                    <a:p>
                      <a:pPr algn="l"/>
                      <a:r>
                        <a:rPr lang="en-GB" dirty="0"/>
                        <a:t>R015: Manufacturing a one-off product</a:t>
                      </a:r>
                    </a:p>
                  </a:txBody>
                  <a:tcPr/>
                </a:tc>
                <a:tc>
                  <a:txBody>
                    <a:bodyPr/>
                    <a:lstStyle/>
                    <a:p>
                      <a:pPr algn="l"/>
                      <a:r>
                        <a:rPr lang="en-GB" dirty="0"/>
                        <a:t>R016 – Manufacturing in quantity</a:t>
                      </a:r>
                    </a:p>
                  </a:txBody>
                  <a:tcPr/>
                </a:tc>
                <a:extLst>
                  <a:ext uri="{0D108BD9-81ED-4DB2-BD59-A6C34878D82A}">
                    <a16:rowId xmlns:a16="http://schemas.microsoft.com/office/drawing/2014/main" val="2553552548"/>
                  </a:ext>
                </a:extLst>
              </a:tr>
              <a:tr h="1288301">
                <a:tc>
                  <a:txBody>
                    <a:bodyPr/>
                    <a:lstStyle/>
                    <a:p>
                      <a:pPr algn="l"/>
                      <a:r>
                        <a:rPr lang="en-GB" sz="1200" b="1" dirty="0"/>
                        <a:t>What’s assessed</a:t>
                      </a:r>
                    </a:p>
                    <a:p>
                      <a:pPr marL="0" indent="0" algn="l">
                        <a:buFont typeface="Arial" panose="020B0604020202020204" pitchFamily="34" charset="0"/>
                        <a:buNone/>
                      </a:pPr>
                      <a:r>
                        <a:rPr lang="en-GB" sz="1200" dirty="0"/>
                        <a:t>Principles of engineering manufacture – this is assessed by an exam.</a:t>
                      </a:r>
                    </a:p>
                  </a:txBody>
                  <a:tcPr/>
                </a:tc>
                <a:tc>
                  <a:txBody>
                    <a:bodyPr/>
                    <a:lstStyle/>
                    <a:p>
                      <a:pPr algn="l"/>
                      <a:r>
                        <a:rPr lang="en-GB" sz="1200" b="1" dirty="0"/>
                        <a:t>What’s assessed</a:t>
                      </a:r>
                    </a:p>
                    <a:p>
                      <a:pPr marL="0" indent="0" algn="l">
                        <a:buFont typeface="Arial" panose="020B0604020202020204" pitchFamily="34" charset="0"/>
                        <a:buNone/>
                      </a:pPr>
                      <a:r>
                        <a:rPr lang="en-GB" sz="1200" dirty="0"/>
                        <a:t>Manufacturing a one-off product – this is assessed by a set assignment from the exam board.</a:t>
                      </a:r>
                    </a:p>
                  </a:txBody>
                  <a:tcPr/>
                </a:tc>
                <a:tc>
                  <a:txBody>
                    <a:bodyPr/>
                    <a:lstStyle/>
                    <a:p>
                      <a:pPr algn="l"/>
                      <a:r>
                        <a:rPr lang="en-GB" sz="1200" b="1" dirty="0"/>
                        <a:t>What’s assessed</a:t>
                      </a:r>
                    </a:p>
                    <a:p>
                      <a:pPr marL="0" indent="0" algn="l">
                        <a:buFont typeface="Arial" panose="020B0604020202020204" pitchFamily="34" charset="0"/>
                        <a:buNone/>
                      </a:pPr>
                      <a:r>
                        <a:rPr lang="en-GB" sz="1200" dirty="0"/>
                        <a:t>Manufacturing in quantity – this is assessed by a set assignment from the exam board.</a:t>
                      </a:r>
                    </a:p>
                    <a:p>
                      <a:pPr algn="l"/>
                      <a:endParaRPr lang="en-GB" sz="1200" dirty="0"/>
                    </a:p>
                  </a:txBody>
                  <a:tcPr/>
                </a:tc>
                <a:extLst>
                  <a:ext uri="{0D108BD9-81ED-4DB2-BD59-A6C34878D82A}">
                    <a16:rowId xmlns:a16="http://schemas.microsoft.com/office/drawing/2014/main" val="3024610721"/>
                  </a:ext>
                </a:extLst>
              </a:tr>
              <a:tr h="866964">
                <a:tc>
                  <a:txBody>
                    <a:bodyPr/>
                    <a:lstStyle/>
                    <a:p>
                      <a:pPr algn="l"/>
                      <a:r>
                        <a:rPr lang="en-GB" sz="1200" b="1" dirty="0"/>
                        <a:t>How it’s assessed</a:t>
                      </a:r>
                    </a:p>
                    <a:p>
                      <a:pPr marL="285750" indent="-285750" algn="l">
                        <a:buFont typeface="Arial" panose="020B0604020202020204" pitchFamily="34" charset="0"/>
                        <a:buChar char="•"/>
                      </a:pPr>
                      <a:r>
                        <a:rPr lang="en-GB" sz="1200" dirty="0"/>
                        <a:t>Written exam: 1 hour and 15 minutes</a:t>
                      </a:r>
                    </a:p>
                    <a:p>
                      <a:pPr marL="285750" indent="-285750" algn="l">
                        <a:buFont typeface="Arial" panose="020B0604020202020204" pitchFamily="34" charset="0"/>
                        <a:buChar char="•"/>
                      </a:pPr>
                      <a:r>
                        <a:rPr lang="en-GB" sz="1200" dirty="0"/>
                        <a:t>70 marks (80 UMS Points)</a:t>
                      </a:r>
                    </a:p>
                    <a:p>
                      <a:pPr marL="285750" indent="-285750" algn="l">
                        <a:buFont typeface="Arial" panose="020B0604020202020204" pitchFamily="34" charset="0"/>
                        <a:buChar char="•"/>
                      </a:pPr>
                      <a:r>
                        <a:rPr lang="en-GB" sz="1200" dirty="0"/>
                        <a:t>40% of BTEC</a:t>
                      </a:r>
                    </a:p>
                  </a:txBody>
                  <a:tcPr/>
                </a:tc>
                <a:tc>
                  <a:txBody>
                    <a:bodyPr/>
                    <a:lstStyle/>
                    <a:p>
                      <a:pPr algn="l"/>
                      <a:r>
                        <a:rPr lang="en-GB" sz="1200" b="1" dirty="0"/>
                        <a:t>How it’s assessed</a:t>
                      </a:r>
                    </a:p>
                    <a:p>
                      <a:pPr marL="285750" indent="-285750" algn="l">
                        <a:buFont typeface="Arial" panose="020B0604020202020204" pitchFamily="34" charset="0"/>
                        <a:buChar char="•"/>
                      </a:pPr>
                      <a:r>
                        <a:rPr lang="en-GB" sz="1200" dirty="0"/>
                        <a:t>Non-exam assessment (NEA)</a:t>
                      </a:r>
                    </a:p>
                    <a:p>
                      <a:pPr marL="285750" indent="-285750" algn="l">
                        <a:buFont typeface="Arial" panose="020B0604020202020204" pitchFamily="34" charset="0"/>
                        <a:buChar char="•"/>
                      </a:pPr>
                      <a:r>
                        <a:rPr lang="en-GB" sz="1200" dirty="0"/>
                        <a:t>60 marks</a:t>
                      </a:r>
                    </a:p>
                    <a:p>
                      <a:pPr marL="285750" indent="-285750" algn="l">
                        <a:buFont typeface="Arial" panose="020B0604020202020204" pitchFamily="34" charset="0"/>
                        <a:buChar char="•"/>
                      </a:pPr>
                      <a:r>
                        <a:rPr lang="en-GB" sz="1200" dirty="0"/>
                        <a:t>30% of BTEC</a:t>
                      </a:r>
                    </a:p>
                  </a:txBody>
                  <a:tcPr/>
                </a:tc>
                <a:tc>
                  <a:txBody>
                    <a:bodyPr/>
                    <a:lstStyle/>
                    <a:p>
                      <a:pPr algn="l"/>
                      <a:r>
                        <a:rPr lang="en-GB" sz="1200" b="1" dirty="0"/>
                        <a:t>How it’s assessed</a:t>
                      </a:r>
                    </a:p>
                    <a:p>
                      <a:pPr marL="285750" indent="-285750" algn="l">
                        <a:buFont typeface="Arial" panose="020B0604020202020204" pitchFamily="34" charset="0"/>
                        <a:buChar char="•"/>
                      </a:pPr>
                      <a:r>
                        <a:rPr lang="en-GB" sz="1200" dirty="0"/>
                        <a:t>Non-exam assessment (NEA)</a:t>
                      </a:r>
                    </a:p>
                    <a:p>
                      <a:pPr marL="285750" indent="-285750" algn="l">
                        <a:buFont typeface="Arial" panose="020B0604020202020204" pitchFamily="34" charset="0"/>
                        <a:buChar char="•"/>
                      </a:pPr>
                      <a:r>
                        <a:rPr lang="en-GB" sz="1200" dirty="0"/>
                        <a:t>60 marks</a:t>
                      </a:r>
                    </a:p>
                    <a:p>
                      <a:pPr marL="285750" indent="-285750" algn="l">
                        <a:buFont typeface="Arial" panose="020B0604020202020204" pitchFamily="34" charset="0"/>
                        <a:buChar char="•"/>
                      </a:pPr>
                      <a:r>
                        <a:rPr lang="en-GB" sz="1200" dirty="0"/>
                        <a:t>30% of BTEC</a:t>
                      </a:r>
                    </a:p>
                  </a:txBody>
                  <a:tcPr/>
                </a:tc>
                <a:extLst>
                  <a:ext uri="{0D108BD9-81ED-4DB2-BD59-A6C34878D82A}">
                    <a16:rowId xmlns:a16="http://schemas.microsoft.com/office/drawing/2014/main" val="852830885"/>
                  </a:ext>
                </a:extLst>
              </a:tr>
              <a:tr h="2662488">
                <a:tc>
                  <a:txBody>
                    <a:bodyPr/>
                    <a:lstStyle/>
                    <a:p>
                      <a:pPr algn="l"/>
                      <a:r>
                        <a:rPr lang="en-GB" sz="1200" b="1" dirty="0"/>
                        <a:t>Questions</a:t>
                      </a:r>
                    </a:p>
                    <a:p>
                      <a:pPr algn="l"/>
                      <a:r>
                        <a:rPr lang="en-GB" sz="1200" b="0" dirty="0"/>
                        <a:t>Mixture of multiple choice, short answer and extended response.</a:t>
                      </a:r>
                    </a:p>
                    <a:p>
                      <a:pPr algn="l"/>
                      <a:endParaRPr lang="en-GB" sz="1200" b="0" dirty="0"/>
                    </a:p>
                    <a:p>
                      <a:pPr algn="l"/>
                      <a:r>
                        <a:rPr lang="en-GB" sz="1200" b="0" dirty="0"/>
                        <a:t>Topics include:</a:t>
                      </a:r>
                    </a:p>
                    <a:p>
                      <a:pPr marL="171450" indent="-171450" algn="l">
                        <a:buFont typeface="Arial" panose="020B0604020202020204" pitchFamily="34" charset="0"/>
                        <a:buChar char="•"/>
                      </a:pPr>
                      <a:r>
                        <a:rPr lang="en-GB" sz="1200" b="0" dirty="0"/>
                        <a:t>Manufacturing processes</a:t>
                      </a:r>
                    </a:p>
                    <a:p>
                      <a:pPr marL="171450" indent="-171450" algn="l">
                        <a:buFont typeface="Arial" panose="020B0604020202020204" pitchFamily="34" charset="0"/>
                        <a:buChar char="•"/>
                      </a:pPr>
                      <a:r>
                        <a:rPr lang="en-GB" sz="1200" b="0" dirty="0"/>
                        <a:t>Engineering materials</a:t>
                      </a:r>
                    </a:p>
                    <a:p>
                      <a:pPr marL="171450" indent="-171450" algn="l">
                        <a:buFont typeface="Arial" panose="020B0604020202020204" pitchFamily="34" charset="0"/>
                        <a:buChar char="•"/>
                      </a:pPr>
                      <a:r>
                        <a:rPr lang="en-GB" sz="1200" b="0" dirty="0"/>
                        <a:t>Manufacturing requirements</a:t>
                      </a:r>
                    </a:p>
                    <a:p>
                      <a:pPr marL="171450" indent="-171450" algn="l">
                        <a:buFont typeface="Arial" panose="020B0604020202020204" pitchFamily="34" charset="0"/>
                        <a:buChar char="•"/>
                      </a:pPr>
                      <a:r>
                        <a:rPr lang="en-GB" sz="1200" b="0" dirty="0"/>
                        <a:t>Developments in engineering manufacture</a:t>
                      </a:r>
                    </a:p>
                  </a:txBody>
                  <a:tcPr/>
                </a:tc>
                <a:tc>
                  <a:txBody>
                    <a:bodyPr/>
                    <a:lstStyle/>
                    <a:p>
                      <a:pPr algn="l"/>
                      <a:r>
                        <a:rPr lang="en-GB" sz="1200" b="1" dirty="0"/>
                        <a:t>Evidence</a:t>
                      </a:r>
                    </a:p>
                    <a:p>
                      <a:pPr algn="l"/>
                      <a:r>
                        <a:rPr lang="en-GB" sz="1200" dirty="0"/>
                        <a:t>Written or digital design portfolio and photographic evidence of final prototype.</a:t>
                      </a:r>
                    </a:p>
                    <a:p>
                      <a:pPr algn="l"/>
                      <a:endParaRPr lang="en-GB" sz="1200" b="0" dirty="0"/>
                    </a:p>
                    <a:p>
                      <a:pPr algn="l"/>
                      <a:r>
                        <a:rPr lang="en-GB" sz="1200" b="0" dirty="0"/>
                        <a:t>Topics include:</a:t>
                      </a:r>
                    </a:p>
                    <a:p>
                      <a:pPr marL="171450" indent="-171450" algn="l">
                        <a:buFont typeface="Arial" panose="020B0604020202020204" pitchFamily="34" charset="0"/>
                        <a:buChar char="•"/>
                      </a:pPr>
                      <a:r>
                        <a:rPr lang="en-GB" sz="1200" b="0" dirty="0"/>
                        <a:t>Planning the production of a one-off product</a:t>
                      </a:r>
                    </a:p>
                    <a:p>
                      <a:pPr marL="171450" indent="-171450" algn="l">
                        <a:buFont typeface="Arial" panose="020B0604020202020204" pitchFamily="34" charset="0"/>
                        <a:buChar char="•"/>
                      </a:pPr>
                      <a:r>
                        <a:rPr lang="en-GB" sz="1200" b="0" dirty="0"/>
                        <a:t>Measuring and marking out</a:t>
                      </a:r>
                    </a:p>
                    <a:p>
                      <a:pPr marL="171450" indent="-171450" algn="l">
                        <a:buFont typeface="Arial" panose="020B0604020202020204" pitchFamily="34" charset="0"/>
                        <a:buChar char="•"/>
                      </a:pPr>
                      <a:r>
                        <a:rPr lang="en-GB" sz="1200" b="0" dirty="0"/>
                        <a:t>Safety use processes, tools and equipment to make a product</a:t>
                      </a:r>
                    </a:p>
                  </a:txBody>
                  <a:tcPr/>
                </a:tc>
                <a:tc>
                  <a:txBody>
                    <a:bodyPr/>
                    <a:lstStyle/>
                    <a:p>
                      <a:pPr algn="l"/>
                      <a:r>
                        <a:rPr lang="en-GB" sz="1200" b="1" dirty="0"/>
                        <a:t>Evidence</a:t>
                      </a:r>
                    </a:p>
                    <a:p>
                      <a:pPr algn="l"/>
                      <a:r>
                        <a:rPr lang="en-GB" sz="1200" dirty="0"/>
                        <a:t>Written or digital design portfolio and photographic evidence of final prototype.</a:t>
                      </a:r>
                    </a:p>
                    <a:p>
                      <a:pPr algn="l"/>
                      <a:endParaRPr lang="en-GB" sz="1200" b="0" dirty="0"/>
                    </a:p>
                    <a:p>
                      <a:pPr algn="l"/>
                      <a:r>
                        <a:rPr lang="en-GB" sz="1200" b="0" dirty="0"/>
                        <a:t>Topics include:</a:t>
                      </a:r>
                    </a:p>
                    <a:p>
                      <a:pPr marL="171450" indent="-171450" algn="l">
                        <a:buFont typeface="Arial" panose="020B0604020202020204" pitchFamily="34" charset="0"/>
                        <a:buChar char="•"/>
                      </a:pPr>
                      <a:r>
                        <a:rPr lang="en-GB" sz="1200" b="0" dirty="0"/>
                        <a:t>Preparing for manufacture</a:t>
                      </a:r>
                    </a:p>
                    <a:p>
                      <a:pPr marL="171450" indent="-171450" algn="l">
                        <a:buFont typeface="Arial" panose="020B0604020202020204" pitchFamily="34" charset="0"/>
                        <a:buChar char="•"/>
                      </a:pPr>
                      <a:r>
                        <a:rPr lang="en-GB" sz="1200" b="0" dirty="0"/>
                        <a:t>Develop programmes to operate CNC equipment</a:t>
                      </a:r>
                    </a:p>
                    <a:p>
                      <a:pPr marL="171450" indent="-171450" algn="l">
                        <a:buFont typeface="Arial" panose="020B0604020202020204" pitchFamily="34" charset="0"/>
                        <a:buChar char="•"/>
                      </a:pPr>
                      <a:r>
                        <a:rPr lang="en-GB" sz="1200" b="0" dirty="0"/>
                        <a:t>Safely use processes and equipment to make products in quantity</a:t>
                      </a:r>
                    </a:p>
                  </a:txBody>
                  <a:tcPr/>
                </a:tc>
                <a:extLst>
                  <a:ext uri="{0D108BD9-81ED-4DB2-BD59-A6C34878D82A}">
                    <a16:rowId xmlns:a16="http://schemas.microsoft.com/office/drawing/2014/main" val="1798475669"/>
                  </a:ext>
                </a:extLst>
              </a:tr>
            </a:tbl>
          </a:graphicData>
        </a:graphic>
      </p:graphicFrame>
      <p:sp>
        <p:nvSpPr>
          <p:cNvPr id="5" name="TextBox 4">
            <a:extLst>
              <a:ext uri="{FF2B5EF4-FFF2-40B4-BE49-F238E27FC236}">
                <a16:creationId xmlns:a16="http://schemas.microsoft.com/office/drawing/2014/main" id="{9ADD2473-E3F8-42AB-8BEF-2C288D8AB737}"/>
              </a:ext>
            </a:extLst>
          </p:cNvPr>
          <p:cNvSpPr txBox="1"/>
          <p:nvPr/>
        </p:nvSpPr>
        <p:spPr>
          <a:xfrm>
            <a:off x="565608" y="744718"/>
            <a:ext cx="10953948" cy="369332"/>
          </a:xfrm>
          <a:prstGeom prst="rect">
            <a:avLst/>
          </a:prstGeom>
          <a:noFill/>
        </p:spPr>
        <p:txBody>
          <a:bodyPr wrap="square" rtlCol="0">
            <a:spAutoFit/>
          </a:bodyPr>
          <a:lstStyle/>
          <a:p>
            <a:r>
              <a:rPr lang="en-GB" dirty="0"/>
              <a:t>Students study the OCR Level 1/Level 2 Cambridge National in Engineering Manufacture (J823).</a:t>
            </a:r>
          </a:p>
        </p:txBody>
      </p:sp>
    </p:spTree>
    <p:extLst>
      <p:ext uri="{BB962C8B-B14F-4D97-AF65-F5344CB8AC3E}">
        <p14:creationId xmlns:p14="http://schemas.microsoft.com/office/powerpoint/2010/main" val="1219088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E14EA-308C-4FFA-A761-5E66BA9DE35D}"/>
              </a:ext>
            </a:extLst>
          </p:cNvPr>
          <p:cNvSpPr>
            <a:spLocks noGrp="1"/>
          </p:cNvSpPr>
          <p:nvPr>
            <p:ph type="ctrTitle"/>
          </p:nvPr>
        </p:nvSpPr>
        <p:spPr>
          <a:xfrm>
            <a:off x="138259" y="104269"/>
            <a:ext cx="9144000" cy="904399"/>
          </a:xfrm>
        </p:spPr>
        <p:txBody>
          <a:bodyPr>
            <a:normAutofit fontScale="90000"/>
          </a:bodyPr>
          <a:lstStyle/>
          <a:p>
            <a:pPr algn="l"/>
            <a:r>
              <a:rPr lang="en-GB" sz="3600" dirty="0"/>
              <a:t>Website – KS5 Engineering (AAQ)</a:t>
            </a:r>
            <a:br>
              <a:rPr lang="en-GB" sz="3600" dirty="0"/>
            </a:br>
            <a:endParaRPr lang="en-GB" sz="3600" dirty="0"/>
          </a:p>
        </p:txBody>
      </p:sp>
      <p:graphicFrame>
        <p:nvGraphicFramePr>
          <p:cNvPr id="4" name="Table 3">
            <a:extLst>
              <a:ext uri="{FF2B5EF4-FFF2-40B4-BE49-F238E27FC236}">
                <a16:creationId xmlns:a16="http://schemas.microsoft.com/office/drawing/2014/main" id="{8C23DEE2-D4EA-46CC-A393-521448CF568A}"/>
              </a:ext>
            </a:extLst>
          </p:cNvPr>
          <p:cNvGraphicFramePr>
            <a:graphicFrameLocks noGrp="1"/>
          </p:cNvGraphicFramePr>
          <p:nvPr>
            <p:extLst>
              <p:ext uri="{D42A27DB-BD31-4B8C-83A1-F6EECF244321}">
                <p14:modId xmlns:p14="http://schemas.microsoft.com/office/powerpoint/2010/main" val="3162110893"/>
              </p:ext>
            </p:extLst>
          </p:nvPr>
        </p:nvGraphicFramePr>
        <p:xfrm>
          <a:off x="565608" y="1201653"/>
          <a:ext cx="10953946" cy="5530404"/>
        </p:xfrm>
        <a:graphic>
          <a:graphicData uri="http://schemas.openxmlformats.org/drawingml/2006/table">
            <a:tbl>
              <a:tblPr firstRow="1" bandRow="1">
                <a:tableStyleId>{69012ECD-51FC-41F1-AA8D-1B2483CD663E}</a:tableStyleId>
              </a:tblPr>
              <a:tblGrid>
                <a:gridCol w="2720039">
                  <a:extLst>
                    <a:ext uri="{9D8B030D-6E8A-4147-A177-3AD203B41FA5}">
                      <a16:colId xmlns:a16="http://schemas.microsoft.com/office/drawing/2014/main" val="2845810368"/>
                    </a:ext>
                  </a:extLst>
                </a:gridCol>
                <a:gridCol w="2720039">
                  <a:extLst>
                    <a:ext uri="{9D8B030D-6E8A-4147-A177-3AD203B41FA5}">
                      <a16:colId xmlns:a16="http://schemas.microsoft.com/office/drawing/2014/main" val="918040578"/>
                    </a:ext>
                  </a:extLst>
                </a:gridCol>
                <a:gridCol w="2756934">
                  <a:extLst>
                    <a:ext uri="{9D8B030D-6E8A-4147-A177-3AD203B41FA5}">
                      <a16:colId xmlns:a16="http://schemas.microsoft.com/office/drawing/2014/main" val="546925161"/>
                    </a:ext>
                  </a:extLst>
                </a:gridCol>
                <a:gridCol w="2756934">
                  <a:extLst>
                    <a:ext uri="{9D8B030D-6E8A-4147-A177-3AD203B41FA5}">
                      <a16:colId xmlns:a16="http://schemas.microsoft.com/office/drawing/2014/main" val="475010478"/>
                    </a:ext>
                  </a:extLst>
                </a:gridCol>
              </a:tblGrid>
              <a:tr h="430829">
                <a:tc>
                  <a:txBody>
                    <a:bodyPr/>
                    <a:lstStyle/>
                    <a:p>
                      <a:pPr algn="l"/>
                      <a:r>
                        <a:rPr lang="en-GB" dirty="0"/>
                        <a:t>Unit 1: Engineering Principles</a:t>
                      </a:r>
                    </a:p>
                  </a:txBody>
                  <a:tcPr/>
                </a:tc>
                <a:tc>
                  <a:txBody>
                    <a:bodyPr/>
                    <a:lstStyle/>
                    <a:p>
                      <a:pPr algn="l"/>
                      <a:r>
                        <a:rPr lang="en-GB" dirty="0"/>
                        <a:t>Unit 2: Engineering Applications</a:t>
                      </a:r>
                    </a:p>
                  </a:txBody>
                  <a:tcPr/>
                </a:tc>
                <a:tc>
                  <a:txBody>
                    <a:bodyPr/>
                    <a:lstStyle/>
                    <a:p>
                      <a:pPr algn="l"/>
                      <a:r>
                        <a:rPr lang="en-GB" dirty="0"/>
                        <a:t>Unit 3: Engineering Design</a:t>
                      </a:r>
                    </a:p>
                  </a:txBody>
                  <a:tcPr/>
                </a:tc>
                <a:tc>
                  <a:txBody>
                    <a:bodyPr/>
                    <a:lstStyle/>
                    <a:p>
                      <a:pPr algn="l"/>
                      <a:r>
                        <a:rPr lang="en-GB" dirty="0"/>
                        <a:t>Unit 4: Engineering Project</a:t>
                      </a:r>
                    </a:p>
                  </a:txBody>
                  <a:tcPr/>
                </a:tc>
                <a:extLst>
                  <a:ext uri="{0D108BD9-81ED-4DB2-BD59-A6C34878D82A}">
                    <a16:rowId xmlns:a16="http://schemas.microsoft.com/office/drawing/2014/main" val="2553552548"/>
                  </a:ext>
                </a:extLst>
              </a:tr>
              <a:tr h="694077">
                <a:tc>
                  <a:txBody>
                    <a:bodyPr/>
                    <a:lstStyle/>
                    <a:p>
                      <a:pPr algn="l"/>
                      <a:r>
                        <a:rPr lang="en-GB" sz="1200" b="1" dirty="0"/>
                        <a:t>What’s assessed</a:t>
                      </a:r>
                    </a:p>
                    <a:p>
                      <a:pPr marL="0" indent="0" algn="l">
                        <a:buFont typeface="Arial" panose="020B0604020202020204" pitchFamily="34" charset="0"/>
                        <a:buNone/>
                      </a:pPr>
                      <a:r>
                        <a:rPr lang="en-GB" sz="1200" dirty="0"/>
                        <a:t>Engineering principles – this is assessed by an exam.</a:t>
                      </a:r>
                    </a:p>
                  </a:txBody>
                  <a:tcPr/>
                </a:tc>
                <a:tc>
                  <a:txBody>
                    <a:bodyPr/>
                    <a:lstStyle/>
                    <a:p>
                      <a:pPr algn="l"/>
                      <a:r>
                        <a:rPr lang="en-GB" sz="1200" b="1" dirty="0"/>
                        <a:t>What’s assessed</a:t>
                      </a:r>
                    </a:p>
                    <a:p>
                      <a:pPr marL="0" indent="0" algn="l">
                        <a:buFont typeface="Arial" panose="020B0604020202020204" pitchFamily="34" charset="0"/>
                        <a:buNone/>
                      </a:pPr>
                      <a:r>
                        <a:rPr lang="en-GB" sz="1200" dirty="0"/>
                        <a:t>Engineering applications – this is assessed by an exam.</a:t>
                      </a:r>
                    </a:p>
                  </a:txBody>
                  <a:tcPr/>
                </a:tc>
                <a:tc>
                  <a:txBody>
                    <a:bodyPr/>
                    <a:lstStyle/>
                    <a:p>
                      <a:pPr algn="l"/>
                      <a:r>
                        <a:rPr lang="en-GB" sz="1200" b="1" dirty="0"/>
                        <a:t>What’s assessed</a:t>
                      </a:r>
                    </a:p>
                    <a:p>
                      <a:pPr marL="0" indent="0" algn="l">
                        <a:buFont typeface="Arial" panose="020B0604020202020204" pitchFamily="34" charset="0"/>
                        <a:buNone/>
                      </a:pPr>
                      <a:r>
                        <a:rPr lang="en-GB" sz="1200" dirty="0"/>
                        <a:t>Engineering design – this is assessed by a set assignment from the exam board.</a:t>
                      </a:r>
                    </a:p>
                    <a:p>
                      <a:pPr algn="l"/>
                      <a:endParaRPr lang="en-GB" sz="1200" dirty="0"/>
                    </a:p>
                  </a:txBody>
                  <a:tcPr/>
                </a:tc>
                <a:tc>
                  <a:txBody>
                    <a:bodyPr/>
                    <a:lstStyle/>
                    <a:p>
                      <a:pPr algn="l"/>
                      <a:r>
                        <a:rPr lang="en-GB" sz="1200" b="1" dirty="0"/>
                        <a:t>What’s assessed</a:t>
                      </a:r>
                    </a:p>
                    <a:p>
                      <a:pPr marL="0" indent="0" algn="l">
                        <a:buFont typeface="Arial" panose="020B0604020202020204" pitchFamily="34" charset="0"/>
                        <a:buNone/>
                      </a:pPr>
                      <a:r>
                        <a:rPr lang="en-GB" sz="1200" dirty="0"/>
                        <a:t>Engineering project – this is assessed by a set assignment from the exam board.</a:t>
                      </a:r>
                    </a:p>
                    <a:p>
                      <a:pPr algn="l"/>
                      <a:endParaRPr lang="en-GB" sz="1200" dirty="0"/>
                    </a:p>
                  </a:txBody>
                  <a:tcPr/>
                </a:tc>
                <a:extLst>
                  <a:ext uri="{0D108BD9-81ED-4DB2-BD59-A6C34878D82A}">
                    <a16:rowId xmlns:a16="http://schemas.microsoft.com/office/drawing/2014/main" val="3024610721"/>
                  </a:ext>
                </a:extLst>
              </a:tr>
              <a:tr h="866964">
                <a:tc>
                  <a:txBody>
                    <a:bodyPr/>
                    <a:lstStyle/>
                    <a:p>
                      <a:pPr algn="l"/>
                      <a:r>
                        <a:rPr lang="en-GB" sz="1200" b="1" dirty="0"/>
                        <a:t>How it’s assessed</a:t>
                      </a:r>
                    </a:p>
                    <a:p>
                      <a:pPr marL="285750" indent="-285750" algn="l">
                        <a:buFont typeface="Arial" panose="020B0604020202020204" pitchFamily="34" charset="0"/>
                        <a:buChar char="•"/>
                      </a:pPr>
                      <a:r>
                        <a:rPr lang="en-GB" sz="1200" dirty="0"/>
                        <a:t>Written exam: 2 hours, 15 minutes</a:t>
                      </a:r>
                    </a:p>
                    <a:p>
                      <a:pPr marL="285750" indent="-285750" algn="l">
                        <a:buFont typeface="Arial" panose="020B0604020202020204" pitchFamily="34" charset="0"/>
                        <a:buChar char="•"/>
                      </a:pPr>
                      <a:r>
                        <a:rPr lang="en-GB" sz="1200" dirty="0"/>
                        <a:t>90 marks</a:t>
                      </a:r>
                    </a:p>
                    <a:p>
                      <a:pPr marL="285750" indent="-285750" algn="l">
                        <a:buFont typeface="Arial" panose="020B0604020202020204" pitchFamily="34" charset="0"/>
                        <a:buChar char="•"/>
                      </a:pPr>
                      <a:r>
                        <a:rPr lang="en-GB" sz="1200" dirty="0"/>
                        <a:t>30% of BTEC</a:t>
                      </a:r>
                    </a:p>
                  </a:txBody>
                  <a:tcPr/>
                </a:tc>
                <a:tc>
                  <a:txBody>
                    <a:bodyPr/>
                    <a:lstStyle/>
                    <a:p>
                      <a:pPr algn="l"/>
                      <a:r>
                        <a:rPr lang="en-GB" sz="1200" b="1" dirty="0"/>
                        <a:t>How it’s assessed</a:t>
                      </a:r>
                    </a:p>
                    <a:p>
                      <a:pPr marL="285750" indent="-285750" algn="l">
                        <a:buFont typeface="Arial" panose="020B0604020202020204" pitchFamily="34" charset="0"/>
                        <a:buChar char="•"/>
                      </a:pPr>
                      <a:r>
                        <a:rPr lang="en-GB" sz="1200" dirty="0"/>
                        <a:t>Written exam: 2 hours</a:t>
                      </a:r>
                    </a:p>
                    <a:p>
                      <a:pPr marL="285750" indent="-285750" algn="l">
                        <a:buFont typeface="Arial" panose="020B0604020202020204" pitchFamily="34" charset="0"/>
                        <a:buChar char="•"/>
                      </a:pPr>
                      <a:r>
                        <a:rPr lang="en-GB" sz="1200" dirty="0"/>
                        <a:t>70 marks</a:t>
                      </a:r>
                    </a:p>
                    <a:p>
                      <a:pPr marL="285750" indent="-285750" algn="l">
                        <a:buFont typeface="Arial" panose="020B0604020202020204" pitchFamily="34" charset="0"/>
                        <a:buChar char="•"/>
                      </a:pPr>
                      <a:r>
                        <a:rPr lang="en-GB" sz="1200" dirty="0"/>
                        <a:t>20% of BTEC</a:t>
                      </a:r>
                    </a:p>
                  </a:txBody>
                  <a:tcPr/>
                </a:tc>
                <a:tc>
                  <a:txBody>
                    <a:bodyPr/>
                    <a:lstStyle/>
                    <a:p>
                      <a:pPr algn="l"/>
                      <a:r>
                        <a:rPr lang="en-GB" sz="1200" b="1" dirty="0"/>
                        <a:t>How it’s assessed</a:t>
                      </a:r>
                    </a:p>
                    <a:p>
                      <a:pPr marL="285750" indent="-285750" algn="l">
                        <a:buFont typeface="Arial" panose="020B0604020202020204" pitchFamily="34" charset="0"/>
                        <a:buChar char="•"/>
                      </a:pPr>
                      <a:r>
                        <a:rPr lang="en-GB" sz="1200" dirty="0"/>
                        <a:t>Non-exam assessment </a:t>
                      </a:r>
                    </a:p>
                    <a:p>
                      <a:pPr marL="285750" indent="-285750" algn="l">
                        <a:buFont typeface="Arial" panose="020B0604020202020204" pitchFamily="34" charset="0"/>
                        <a:buChar char="•"/>
                      </a:pPr>
                      <a:r>
                        <a:rPr lang="en-GB" sz="1200" dirty="0"/>
                        <a:t>Pass, Merit, Distinction</a:t>
                      </a:r>
                    </a:p>
                    <a:p>
                      <a:pPr marL="285750" indent="-285750" algn="l">
                        <a:buFont typeface="Arial" panose="020B0604020202020204" pitchFamily="34" charset="0"/>
                        <a:buChar char="•"/>
                      </a:pPr>
                      <a:r>
                        <a:rPr lang="en-GB" sz="1200" dirty="0"/>
                        <a:t>30% of BTEC</a:t>
                      </a:r>
                    </a:p>
                  </a:txBody>
                  <a:tcPr/>
                </a:tc>
                <a:tc>
                  <a:txBody>
                    <a:bodyPr/>
                    <a:lstStyle/>
                    <a:p>
                      <a:pPr algn="l"/>
                      <a:r>
                        <a:rPr lang="en-GB" sz="1200" b="1" dirty="0"/>
                        <a:t>How it’s assessed</a:t>
                      </a:r>
                    </a:p>
                    <a:p>
                      <a:pPr marL="285750" indent="-285750" algn="l">
                        <a:buFont typeface="Arial" panose="020B0604020202020204" pitchFamily="34" charset="0"/>
                        <a:buChar char="•"/>
                      </a:pPr>
                      <a:r>
                        <a:rPr lang="en-GB" sz="1200" dirty="0"/>
                        <a:t>Non-exam assessment </a:t>
                      </a:r>
                    </a:p>
                    <a:p>
                      <a:pPr marL="285750" indent="-285750" algn="l">
                        <a:buFont typeface="Arial" panose="020B0604020202020204" pitchFamily="34" charset="0"/>
                        <a:buChar char="•"/>
                      </a:pPr>
                      <a:r>
                        <a:rPr lang="en-GB" sz="1200" dirty="0"/>
                        <a:t>Pass, Merit, Distinction</a:t>
                      </a:r>
                    </a:p>
                    <a:p>
                      <a:pPr marL="285750" indent="-285750" algn="l">
                        <a:buFont typeface="Arial" panose="020B0604020202020204" pitchFamily="34" charset="0"/>
                        <a:buChar char="•"/>
                      </a:pPr>
                      <a:r>
                        <a:rPr lang="en-GB" sz="1200" dirty="0"/>
                        <a:t>20% of BTEC</a:t>
                      </a:r>
                    </a:p>
                  </a:txBody>
                  <a:tcPr/>
                </a:tc>
                <a:extLst>
                  <a:ext uri="{0D108BD9-81ED-4DB2-BD59-A6C34878D82A}">
                    <a16:rowId xmlns:a16="http://schemas.microsoft.com/office/drawing/2014/main" val="852830885"/>
                  </a:ext>
                </a:extLst>
              </a:tr>
              <a:tr h="2662488">
                <a:tc>
                  <a:txBody>
                    <a:bodyPr/>
                    <a:lstStyle/>
                    <a:p>
                      <a:pPr algn="l"/>
                      <a:r>
                        <a:rPr lang="en-GB" sz="1200" b="1" dirty="0"/>
                        <a:t>Questions</a:t>
                      </a:r>
                    </a:p>
                    <a:p>
                      <a:pPr algn="l"/>
                      <a:r>
                        <a:rPr lang="en-GB" sz="1200" b="0" dirty="0"/>
                        <a:t>Mixture of short open response, short and long calculation questions. </a:t>
                      </a:r>
                    </a:p>
                    <a:p>
                      <a:pPr algn="l"/>
                      <a:endParaRPr lang="en-GB" sz="1200" b="0" dirty="0"/>
                    </a:p>
                    <a:p>
                      <a:pPr algn="l"/>
                      <a:r>
                        <a:rPr lang="en-GB" sz="1200" b="0" dirty="0"/>
                        <a:t>Students will need to interpret and analyse information and diagrams related to engineering contexts and use the data presented. The questions will assess knowledge, understanding and application of mathematical, mechanical and electrical/electronic principles within contextualised problems.</a:t>
                      </a:r>
                    </a:p>
                  </a:txBody>
                  <a:tcPr/>
                </a:tc>
                <a:tc>
                  <a:txBody>
                    <a:bodyPr/>
                    <a:lstStyle/>
                    <a:p>
                      <a:pPr algn="l"/>
                      <a:r>
                        <a:rPr lang="en-GB" sz="1200" b="1" dirty="0"/>
                        <a:t>Questions</a:t>
                      </a:r>
                    </a:p>
                    <a:p>
                      <a:pPr algn="l"/>
                      <a:r>
                        <a:rPr lang="en-GB" sz="1200" b="0" dirty="0"/>
                        <a:t>Mixture of multiple choice, short and long answer questions. </a:t>
                      </a:r>
                    </a:p>
                    <a:p>
                      <a:pPr algn="l"/>
                      <a:endParaRPr lang="en-GB" sz="1200" b="0" dirty="0"/>
                    </a:p>
                    <a:p>
                      <a:pPr algn="l"/>
                      <a:r>
                        <a:rPr lang="en-GB" sz="1200" b="0" dirty="0"/>
                        <a:t>Students will need to explore and relate to contexts and data presented. The questions will assess understanding of engineering materials, processes and the impact of technological developments on a range of engineering sectors.</a:t>
                      </a:r>
                    </a:p>
                  </a:txBody>
                  <a:tcPr/>
                </a:tc>
                <a:tc>
                  <a:txBody>
                    <a:bodyPr/>
                    <a:lstStyle/>
                    <a:p>
                      <a:pPr algn="l"/>
                      <a:r>
                        <a:rPr lang="en-GB" sz="1200" b="1" dirty="0"/>
                        <a:t>Evidence</a:t>
                      </a:r>
                    </a:p>
                    <a:p>
                      <a:pPr algn="l"/>
                      <a:r>
                        <a:rPr lang="en-GB" sz="1200" dirty="0"/>
                        <a:t>Written or digital design portfolio and photographic evidence of final prototype.</a:t>
                      </a:r>
                    </a:p>
                    <a:p>
                      <a:pPr algn="l"/>
                      <a:endParaRPr lang="en-GB" sz="1200" b="0" dirty="0"/>
                    </a:p>
                    <a:p>
                      <a:pPr algn="l"/>
                      <a:r>
                        <a:rPr lang="en-GB" sz="1200" b="0" dirty="0"/>
                        <a:t>Topics include:</a:t>
                      </a:r>
                    </a:p>
                    <a:p>
                      <a:pPr marL="171450" indent="-171450" algn="l">
                        <a:buFont typeface="Arial" panose="020B0604020202020204" pitchFamily="34" charset="0"/>
                        <a:buChar char="•"/>
                      </a:pPr>
                      <a:r>
                        <a:rPr lang="en-GB" sz="1200" b="0" dirty="0"/>
                        <a:t>Explore initial design proposals to meet the requirements of an engineering design challenge.</a:t>
                      </a:r>
                    </a:p>
                    <a:p>
                      <a:pPr marL="171450" indent="-171450" algn="l">
                        <a:buFont typeface="Arial" panose="020B0604020202020204" pitchFamily="34" charset="0"/>
                        <a:buChar char="•"/>
                      </a:pPr>
                      <a:r>
                        <a:rPr lang="en-GB" sz="1200" b="0" dirty="0"/>
                        <a:t>Develop initial design ideas into 3-dimensional models in response to an engineering design challenge.</a:t>
                      </a:r>
                    </a:p>
                    <a:p>
                      <a:pPr marL="171450" indent="-171450" algn="l">
                        <a:buFont typeface="Arial" panose="020B0604020202020204" pitchFamily="34" charset="0"/>
                        <a:buChar char="•"/>
                      </a:pPr>
                      <a:r>
                        <a:rPr lang="en-GB" sz="1200" b="0" dirty="0"/>
                        <a:t>Develop 3-dimensional models into 2-dimensional engineering drawings and present the final design solution.</a:t>
                      </a:r>
                    </a:p>
                    <a:p>
                      <a:pPr marL="171450" indent="-171450" algn="l">
                        <a:buFont typeface="Arial" panose="020B0604020202020204" pitchFamily="34" charset="0"/>
                        <a:buChar char="•"/>
                      </a:pPr>
                      <a:r>
                        <a:rPr lang="en-GB" sz="1200" b="0" dirty="0"/>
                        <a:t>Review the design process when responding to an engineering design challenge.</a:t>
                      </a:r>
                    </a:p>
                  </a:txBody>
                  <a:tcPr/>
                </a:tc>
                <a:tc>
                  <a:txBody>
                    <a:bodyPr/>
                    <a:lstStyle/>
                    <a:p>
                      <a:pPr algn="l"/>
                      <a:r>
                        <a:rPr lang="en-GB" sz="1200" b="1" dirty="0"/>
                        <a:t>Evidence</a:t>
                      </a:r>
                    </a:p>
                    <a:p>
                      <a:pPr algn="l"/>
                      <a:r>
                        <a:rPr lang="en-GB" sz="1200" dirty="0"/>
                        <a:t>Written or digital design portfolio and photographic evidence of final prototype.</a:t>
                      </a:r>
                    </a:p>
                    <a:p>
                      <a:pPr algn="l"/>
                      <a:endParaRPr lang="en-GB" sz="1200" b="0" dirty="0"/>
                    </a:p>
                    <a:p>
                      <a:pPr algn="l"/>
                      <a:r>
                        <a:rPr lang="en-GB" sz="1200" b="0" dirty="0"/>
                        <a:t>Topics include:</a:t>
                      </a:r>
                    </a:p>
                    <a:p>
                      <a:pPr marL="171450" indent="-171450" algn="l">
                        <a:buFont typeface="Arial" panose="020B0604020202020204" pitchFamily="34" charset="0"/>
                        <a:buChar char="•"/>
                      </a:pPr>
                      <a:r>
                        <a:rPr lang="en-GB" sz="1200" b="0" dirty="0"/>
                        <a:t>Investigate an engineering project in a relevant specialist area.</a:t>
                      </a:r>
                    </a:p>
                    <a:p>
                      <a:pPr marL="171450" indent="-171450" algn="l">
                        <a:buFont typeface="Arial" panose="020B0604020202020204" pitchFamily="34" charset="0"/>
                        <a:buChar char="•"/>
                      </a:pPr>
                      <a:r>
                        <a:rPr lang="en-GB" sz="1200" b="0" dirty="0"/>
                        <a:t>Develop project management processes and a design solution for the engineering project.</a:t>
                      </a:r>
                    </a:p>
                    <a:p>
                      <a:pPr marL="171450" indent="-171450" algn="l">
                        <a:buFont typeface="Arial" panose="020B0604020202020204" pitchFamily="34" charset="0"/>
                        <a:buChar char="•"/>
                      </a:pPr>
                      <a:r>
                        <a:rPr lang="en-GB" sz="1200" b="0" dirty="0"/>
                        <a:t>Undertake the solution for an engineering project and develop skills to present </a:t>
                      </a:r>
                      <a:r>
                        <a:rPr lang="en-GB" sz="1200" b="0"/>
                        <a:t>the solution.</a:t>
                      </a:r>
                      <a:endParaRPr lang="en-GB" sz="1200" b="0" dirty="0"/>
                    </a:p>
                  </a:txBody>
                  <a:tcPr/>
                </a:tc>
                <a:extLst>
                  <a:ext uri="{0D108BD9-81ED-4DB2-BD59-A6C34878D82A}">
                    <a16:rowId xmlns:a16="http://schemas.microsoft.com/office/drawing/2014/main" val="1798475669"/>
                  </a:ext>
                </a:extLst>
              </a:tr>
            </a:tbl>
          </a:graphicData>
        </a:graphic>
      </p:graphicFrame>
      <p:sp>
        <p:nvSpPr>
          <p:cNvPr id="5" name="TextBox 4">
            <a:extLst>
              <a:ext uri="{FF2B5EF4-FFF2-40B4-BE49-F238E27FC236}">
                <a16:creationId xmlns:a16="http://schemas.microsoft.com/office/drawing/2014/main" id="{9ADD2473-E3F8-42AB-8BEF-2C288D8AB737}"/>
              </a:ext>
            </a:extLst>
          </p:cNvPr>
          <p:cNvSpPr txBox="1"/>
          <p:nvPr/>
        </p:nvSpPr>
        <p:spPr>
          <a:xfrm>
            <a:off x="565608" y="744718"/>
            <a:ext cx="10953948" cy="369332"/>
          </a:xfrm>
          <a:prstGeom prst="rect">
            <a:avLst/>
          </a:prstGeom>
          <a:noFill/>
        </p:spPr>
        <p:txBody>
          <a:bodyPr wrap="square" rtlCol="0">
            <a:spAutoFit/>
          </a:bodyPr>
          <a:lstStyle/>
          <a:p>
            <a:r>
              <a:rPr lang="en-GB" dirty="0"/>
              <a:t>Students study the Pearson BTEC Level 3 National Extended Certificate in Engineering (AAQ). </a:t>
            </a:r>
          </a:p>
        </p:txBody>
      </p:sp>
    </p:spTree>
    <p:extLst>
      <p:ext uri="{BB962C8B-B14F-4D97-AF65-F5344CB8AC3E}">
        <p14:creationId xmlns:p14="http://schemas.microsoft.com/office/powerpoint/2010/main" val="29574390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1624EB1D7202B468DE4A0B8FA25243A" ma:contentTypeVersion="12" ma:contentTypeDescription="Create a new document." ma:contentTypeScope="" ma:versionID="276c1d3bc7e69ea6e9a2cb1849fc1b40">
  <xsd:schema xmlns:xsd="http://www.w3.org/2001/XMLSchema" xmlns:xs="http://www.w3.org/2001/XMLSchema" xmlns:p="http://schemas.microsoft.com/office/2006/metadata/properties" xmlns:ns2="f1d5659d-2bad-43fb-8444-2fea4ecfb55b" targetNamespace="http://schemas.microsoft.com/office/2006/metadata/properties" ma:root="true" ma:fieldsID="355fe1e36a7b111913048849666d0269" ns2:_="">
    <xsd:import namespace="f1d5659d-2bad-43fb-8444-2fea4ecfb55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d5659d-2bad-43fb-8444-2fea4ecfb55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6048cd5e-80d7-43cd-959c-e6f0153a1bdb"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1d5659d-2bad-43fb-8444-2fea4ecfb55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2DE11AD-F6E3-42B7-B434-00F72A05B834}"/>
</file>

<file path=customXml/itemProps2.xml><?xml version="1.0" encoding="utf-8"?>
<ds:datastoreItem xmlns:ds="http://schemas.openxmlformats.org/officeDocument/2006/customXml" ds:itemID="{B49031EE-BF58-4C1F-BC29-B212579E3104}">
  <ds:schemaRefs>
    <ds:schemaRef ds:uri="http://schemas.microsoft.com/sharepoint/v3/contenttype/forms"/>
  </ds:schemaRefs>
</ds:datastoreItem>
</file>

<file path=customXml/itemProps3.xml><?xml version="1.0" encoding="utf-8"?>
<ds:datastoreItem xmlns:ds="http://schemas.openxmlformats.org/officeDocument/2006/customXml" ds:itemID="{EF216C6C-4035-495E-BE28-FFA02E2FE6DF}">
  <ds:schemaRefs>
    <ds:schemaRef ds:uri="http://schemas.microsoft.com/office/infopath/2007/PartnerControls"/>
    <ds:schemaRef ds:uri="5b0ee287-a55c-4359-a7de-f7b30ad6a7c3"/>
    <ds:schemaRef ds:uri="http://purl.org/dc/terms/"/>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d82788fa-9759-4de7-8144-c4b2fd087473"/>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68</TotalTime>
  <Words>1104</Words>
  <Application>Microsoft Office PowerPoint</Application>
  <PresentationFormat>Widescreen</PresentationFormat>
  <Paragraphs>177</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Courier New</vt:lpstr>
      <vt:lpstr>Office Theme</vt:lpstr>
      <vt:lpstr>Website – KS4 Design &amp; Technology </vt:lpstr>
      <vt:lpstr>Website – KS5 Design &amp; Technology (Product Design) </vt:lpstr>
      <vt:lpstr>Website – KS4 Engineering Manufacture </vt:lpstr>
      <vt:lpstr>Website – KS5 Engineering (AAQ)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Website – KS4 DT</dc:title>
  <dc:creator>Alex Dollin</dc:creator>
  <cp:lastModifiedBy>Alex Dollin</cp:lastModifiedBy>
  <cp:revision>5</cp:revision>
  <dcterms:created xsi:type="dcterms:W3CDTF">2025-06-12T10:16:10Z</dcterms:created>
  <dcterms:modified xsi:type="dcterms:W3CDTF">2025-06-12T11:24:31Z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0x010100C1624EB1D7202B468DE4A0B8FA25243A</vt:lpwstr>
  </property>
</Properties>
</file>