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8" r:id="rId9"/>
    <p:sldId id="260" r:id="rId10"/>
    <p:sldId id="261" r:id="rId11"/>
    <p:sldId id="262" r:id="rId12"/>
    <p:sldId id="263" r:id="rId13"/>
    <p:sldId id="264" r:id="rId14"/>
    <p:sldId id="269" r:id="rId15"/>
    <p:sldId id="270"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7742D2-96FB-7E7E-E5F1-5F0D49ED5F56}" v="3" dt="2023-06-16T09:39:42.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4BFCF-491E-4CB5-B07F-227C547357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94FC87-B9D2-4608-9DB6-D956B94C37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0DBBD1-6627-4FB8-A610-15F333457D07}"/>
              </a:ext>
            </a:extLst>
          </p:cNvPr>
          <p:cNvSpPr>
            <a:spLocks noGrp="1"/>
          </p:cNvSpPr>
          <p:nvPr>
            <p:ph type="dt" sz="half" idx="10"/>
          </p:nvPr>
        </p:nvSpPr>
        <p:spPr/>
        <p:txBody>
          <a:bodyPr/>
          <a:lstStyle/>
          <a:p>
            <a:fld id="{34BE9994-6674-47AE-B3A9-E4AD1380DB25}" type="datetimeFigureOut">
              <a:rPr lang="en-GB" smtClean="0"/>
              <a:t>26/06/2023</a:t>
            </a:fld>
            <a:endParaRPr lang="en-GB"/>
          </a:p>
        </p:txBody>
      </p:sp>
      <p:sp>
        <p:nvSpPr>
          <p:cNvPr id="5" name="Footer Placeholder 4">
            <a:extLst>
              <a:ext uri="{FF2B5EF4-FFF2-40B4-BE49-F238E27FC236}">
                <a16:creationId xmlns:a16="http://schemas.microsoft.com/office/drawing/2014/main" id="{5DC77678-2F9E-4B94-87D4-9616C762C2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C3F0E9-EDBA-4ED8-BB9D-EFE6275534C1}"/>
              </a:ext>
            </a:extLst>
          </p:cNvPr>
          <p:cNvSpPr>
            <a:spLocks noGrp="1"/>
          </p:cNvSpPr>
          <p:nvPr>
            <p:ph type="sldNum" sz="quarter" idx="12"/>
          </p:nvPr>
        </p:nvSpPr>
        <p:spPr/>
        <p:txBody>
          <a:bodyPr/>
          <a:lstStyle/>
          <a:p>
            <a:fld id="{12CE8237-E366-479F-BA7D-06FB7B4985A1}" type="slidenum">
              <a:rPr lang="en-GB" smtClean="0"/>
              <a:t>‹#›</a:t>
            </a:fld>
            <a:endParaRPr lang="en-GB"/>
          </a:p>
        </p:txBody>
      </p:sp>
    </p:spTree>
    <p:extLst>
      <p:ext uri="{BB962C8B-B14F-4D97-AF65-F5344CB8AC3E}">
        <p14:creationId xmlns:p14="http://schemas.microsoft.com/office/powerpoint/2010/main" val="413612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B253-68F6-488B-A3FF-C3A3E84939E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7306C7-AC54-48B5-B236-BA0CAC642D2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B14586-A663-4DE2-9658-2C3C521B4F6B}"/>
              </a:ext>
            </a:extLst>
          </p:cNvPr>
          <p:cNvSpPr>
            <a:spLocks noGrp="1"/>
          </p:cNvSpPr>
          <p:nvPr>
            <p:ph type="dt" sz="half" idx="10"/>
          </p:nvPr>
        </p:nvSpPr>
        <p:spPr/>
        <p:txBody>
          <a:bodyPr/>
          <a:lstStyle/>
          <a:p>
            <a:fld id="{34BE9994-6674-47AE-B3A9-E4AD1380DB25}" type="datetimeFigureOut">
              <a:rPr lang="en-GB" smtClean="0"/>
              <a:t>26/06/2023</a:t>
            </a:fld>
            <a:endParaRPr lang="en-GB"/>
          </a:p>
        </p:txBody>
      </p:sp>
      <p:sp>
        <p:nvSpPr>
          <p:cNvPr id="5" name="Footer Placeholder 4">
            <a:extLst>
              <a:ext uri="{FF2B5EF4-FFF2-40B4-BE49-F238E27FC236}">
                <a16:creationId xmlns:a16="http://schemas.microsoft.com/office/drawing/2014/main" id="{E07EB7D1-7196-4F86-9B31-AE1576A7C1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3E477F-98BF-4FA3-9D3C-A2CDB47042ED}"/>
              </a:ext>
            </a:extLst>
          </p:cNvPr>
          <p:cNvSpPr>
            <a:spLocks noGrp="1"/>
          </p:cNvSpPr>
          <p:nvPr>
            <p:ph type="sldNum" sz="quarter" idx="12"/>
          </p:nvPr>
        </p:nvSpPr>
        <p:spPr/>
        <p:txBody>
          <a:bodyPr/>
          <a:lstStyle/>
          <a:p>
            <a:fld id="{12CE8237-E366-479F-BA7D-06FB7B4985A1}" type="slidenum">
              <a:rPr lang="en-GB" smtClean="0"/>
              <a:t>‹#›</a:t>
            </a:fld>
            <a:endParaRPr lang="en-GB"/>
          </a:p>
        </p:txBody>
      </p:sp>
    </p:spTree>
    <p:extLst>
      <p:ext uri="{BB962C8B-B14F-4D97-AF65-F5344CB8AC3E}">
        <p14:creationId xmlns:p14="http://schemas.microsoft.com/office/powerpoint/2010/main" val="252466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C6D914-BC15-42B5-8360-D6A584C573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A1E7E0-DA93-4ECF-9C2B-0F009779800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A00F5B-5CCD-42CB-9398-F64D37726F06}"/>
              </a:ext>
            </a:extLst>
          </p:cNvPr>
          <p:cNvSpPr>
            <a:spLocks noGrp="1"/>
          </p:cNvSpPr>
          <p:nvPr>
            <p:ph type="dt" sz="half" idx="10"/>
          </p:nvPr>
        </p:nvSpPr>
        <p:spPr/>
        <p:txBody>
          <a:bodyPr/>
          <a:lstStyle/>
          <a:p>
            <a:fld id="{34BE9994-6674-47AE-B3A9-E4AD1380DB25}" type="datetimeFigureOut">
              <a:rPr lang="en-GB" smtClean="0"/>
              <a:t>26/06/2023</a:t>
            </a:fld>
            <a:endParaRPr lang="en-GB"/>
          </a:p>
        </p:txBody>
      </p:sp>
      <p:sp>
        <p:nvSpPr>
          <p:cNvPr id="5" name="Footer Placeholder 4">
            <a:extLst>
              <a:ext uri="{FF2B5EF4-FFF2-40B4-BE49-F238E27FC236}">
                <a16:creationId xmlns:a16="http://schemas.microsoft.com/office/drawing/2014/main" id="{590DA93A-04B6-4423-9AFA-DEEA47DBBB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40496F-9F98-42F2-B85C-A410E665D71B}"/>
              </a:ext>
            </a:extLst>
          </p:cNvPr>
          <p:cNvSpPr>
            <a:spLocks noGrp="1"/>
          </p:cNvSpPr>
          <p:nvPr>
            <p:ph type="sldNum" sz="quarter" idx="12"/>
          </p:nvPr>
        </p:nvSpPr>
        <p:spPr/>
        <p:txBody>
          <a:bodyPr/>
          <a:lstStyle/>
          <a:p>
            <a:fld id="{12CE8237-E366-479F-BA7D-06FB7B4985A1}" type="slidenum">
              <a:rPr lang="en-GB" smtClean="0"/>
              <a:t>‹#›</a:t>
            </a:fld>
            <a:endParaRPr lang="en-GB"/>
          </a:p>
        </p:txBody>
      </p:sp>
    </p:spTree>
    <p:extLst>
      <p:ext uri="{BB962C8B-B14F-4D97-AF65-F5344CB8AC3E}">
        <p14:creationId xmlns:p14="http://schemas.microsoft.com/office/powerpoint/2010/main" val="97996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44989-9597-4823-B5B7-667C51F74D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019D32-2721-48BB-9586-9D7503ACB7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E3A7F6-B27F-4A49-82AE-DDD7DF5DD2B9}"/>
              </a:ext>
            </a:extLst>
          </p:cNvPr>
          <p:cNvSpPr>
            <a:spLocks noGrp="1"/>
          </p:cNvSpPr>
          <p:nvPr>
            <p:ph type="dt" sz="half" idx="10"/>
          </p:nvPr>
        </p:nvSpPr>
        <p:spPr/>
        <p:txBody>
          <a:bodyPr/>
          <a:lstStyle/>
          <a:p>
            <a:fld id="{34BE9994-6674-47AE-B3A9-E4AD1380DB25}" type="datetimeFigureOut">
              <a:rPr lang="en-GB" smtClean="0"/>
              <a:t>26/06/2023</a:t>
            </a:fld>
            <a:endParaRPr lang="en-GB"/>
          </a:p>
        </p:txBody>
      </p:sp>
      <p:sp>
        <p:nvSpPr>
          <p:cNvPr id="5" name="Footer Placeholder 4">
            <a:extLst>
              <a:ext uri="{FF2B5EF4-FFF2-40B4-BE49-F238E27FC236}">
                <a16:creationId xmlns:a16="http://schemas.microsoft.com/office/drawing/2014/main" id="{444EC337-2CAE-4EF9-81FB-5F9F516F4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1F389-C4DA-4412-BF65-098C12FA6099}"/>
              </a:ext>
            </a:extLst>
          </p:cNvPr>
          <p:cNvSpPr>
            <a:spLocks noGrp="1"/>
          </p:cNvSpPr>
          <p:nvPr>
            <p:ph type="sldNum" sz="quarter" idx="12"/>
          </p:nvPr>
        </p:nvSpPr>
        <p:spPr/>
        <p:txBody>
          <a:bodyPr/>
          <a:lstStyle/>
          <a:p>
            <a:fld id="{12CE8237-E366-479F-BA7D-06FB7B4985A1}" type="slidenum">
              <a:rPr lang="en-GB" smtClean="0"/>
              <a:t>‹#›</a:t>
            </a:fld>
            <a:endParaRPr lang="en-GB"/>
          </a:p>
        </p:txBody>
      </p:sp>
    </p:spTree>
    <p:extLst>
      <p:ext uri="{BB962C8B-B14F-4D97-AF65-F5344CB8AC3E}">
        <p14:creationId xmlns:p14="http://schemas.microsoft.com/office/powerpoint/2010/main" val="3975390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1298-2E1D-495E-8DB6-71F3C718CB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9B66A3-6D16-4204-A2E0-B0E11C1193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30FC93-84EC-4B6A-B7C3-9EC7F5D8492B}"/>
              </a:ext>
            </a:extLst>
          </p:cNvPr>
          <p:cNvSpPr>
            <a:spLocks noGrp="1"/>
          </p:cNvSpPr>
          <p:nvPr>
            <p:ph type="dt" sz="half" idx="10"/>
          </p:nvPr>
        </p:nvSpPr>
        <p:spPr/>
        <p:txBody>
          <a:bodyPr/>
          <a:lstStyle/>
          <a:p>
            <a:fld id="{34BE9994-6674-47AE-B3A9-E4AD1380DB25}" type="datetimeFigureOut">
              <a:rPr lang="en-GB" smtClean="0"/>
              <a:t>26/06/2023</a:t>
            </a:fld>
            <a:endParaRPr lang="en-GB"/>
          </a:p>
        </p:txBody>
      </p:sp>
      <p:sp>
        <p:nvSpPr>
          <p:cNvPr id="5" name="Footer Placeholder 4">
            <a:extLst>
              <a:ext uri="{FF2B5EF4-FFF2-40B4-BE49-F238E27FC236}">
                <a16:creationId xmlns:a16="http://schemas.microsoft.com/office/drawing/2014/main" id="{E19D719A-16D0-4248-B379-0D287FC414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DA06F3-3056-4505-A1E6-10D1A13FC4B0}"/>
              </a:ext>
            </a:extLst>
          </p:cNvPr>
          <p:cNvSpPr>
            <a:spLocks noGrp="1"/>
          </p:cNvSpPr>
          <p:nvPr>
            <p:ph type="sldNum" sz="quarter" idx="12"/>
          </p:nvPr>
        </p:nvSpPr>
        <p:spPr/>
        <p:txBody>
          <a:bodyPr/>
          <a:lstStyle/>
          <a:p>
            <a:fld id="{12CE8237-E366-479F-BA7D-06FB7B4985A1}" type="slidenum">
              <a:rPr lang="en-GB" smtClean="0"/>
              <a:t>‹#›</a:t>
            </a:fld>
            <a:endParaRPr lang="en-GB"/>
          </a:p>
        </p:txBody>
      </p:sp>
    </p:spTree>
    <p:extLst>
      <p:ext uri="{BB962C8B-B14F-4D97-AF65-F5344CB8AC3E}">
        <p14:creationId xmlns:p14="http://schemas.microsoft.com/office/powerpoint/2010/main" val="355652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9944-9778-4884-9474-13DA228BB9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687553-4637-479A-9A0D-F141FC393C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7725D1-608D-4D5C-A7CF-645398E526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BC450B7-EB61-45AA-BF90-594E3B435D7A}"/>
              </a:ext>
            </a:extLst>
          </p:cNvPr>
          <p:cNvSpPr>
            <a:spLocks noGrp="1"/>
          </p:cNvSpPr>
          <p:nvPr>
            <p:ph type="dt" sz="half" idx="10"/>
          </p:nvPr>
        </p:nvSpPr>
        <p:spPr/>
        <p:txBody>
          <a:bodyPr/>
          <a:lstStyle/>
          <a:p>
            <a:fld id="{34BE9994-6674-47AE-B3A9-E4AD1380DB25}" type="datetimeFigureOut">
              <a:rPr lang="en-GB" smtClean="0"/>
              <a:t>26/06/2023</a:t>
            </a:fld>
            <a:endParaRPr lang="en-GB"/>
          </a:p>
        </p:txBody>
      </p:sp>
      <p:sp>
        <p:nvSpPr>
          <p:cNvPr id="6" name="Footer Placeholder 5">
            <a:extLst>
              <a:ext uri="{FF2B5EF4-FFF2-40B4-BE49-F238E27FC236}">
                <a16:creationId xmlns:a16="http://schemas.microsoft.com/office/drawing/2014/main" id="{1E4F9107-31F1-4404-BCF1-ECDF26A9E8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8C3766-3310-4390-9A28-6885E9FCCBA2}"/>
              </a:ext>
            </a:extLst>
          </p:cNvPr>
          <p:cNvSpPr>
            <a:spLocks noGrp="1"/>
          </p:cNvSpPr>
          <p:nvPr>
            <p:ph type="sldNum" sz="quarter" idx="12"/>
          </p:nvPr>
        </p:nvSpPr>
        <p:spPr/>
        <p:txBody>
          <a:bodyPr/>
          <a:lstStyle/>
          <a:p>
            <a:fld id="{12CE8237-E366-479F-BA7D-06FB7B4985A1}" type="slidenum">
              <a:rPr lang="en-GB" smtClean="0"/>
              <a:t>‹#›</a:t>
            </a:fld>
            <a:endParaRPr lang="en-GB"/>
          </a:p>
        </p:txBody>
      </p:sp>
    </p:spTree>
    <p:extLst>
      <p:ext uri="{BB962C8B-B14F-4D97-AF65-F5344CB8AC3E}">
        <p14:creationId xmlns:p14="http://schemas.microsoft.com/office/powerpoint/2010/main" val="2221049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2486F-29CB-4D1C-B4A9-8D22B6804E4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633FB5-C104-4E66-A4EA-D7E1C3548A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CF3B47-CE64-42C0-A3FD-3FAB333986F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D5B2AF-7C50-40E9-BB53-E8FB87A871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641822-05C6-4526-B3C4-9C8F63329F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084E79-F8B2-4E7B-8481-E099747105C6}"/>
              </a:ext>
            </a:extLst>
          </p:cNvPr>
          <p:cNvSpPr>
            <a:spLocks noGrp="1"/>
          </p:cNvSpPr>
          <p:nvPr>
            <p:ph type="dt" sz="half" idx="10"/>
          </p:nvPr>
        </p:nvSpPr>
        <p:spPr/>
        <p:txBody>
          <a:bodyPr/>
          <a:lstStyle/>
          <a:p>
            <a:fld id="{34BE9994-6674-47AE-B3A9-E4AD1380DB25}" type="datetimeFigureOut">
              <a:rPr lang="en-GB" smtClean="0"/>
              <a:t>26/06/2023</a:t>
            </a:fld>
            <a:endParaRPr lang="en-GB"/>
          </a:p>
        </p:txBody>
      </p:sp>
      <p:sp>
        <p:nvSpPr>
          <p:cNvPr id="8" name="Footer Placeholder 7">
            <a:extLst>
              <a:ext uri="{FF2B5EF4-FFF2-40B4-BE49-F238E27FC236}">
                <a16:creationId xmlns:a16="http://schemas.microsoft.com/office/drawing/2014/main" id="{CDF88E6D-6D47-4293-A24C-E7AA698629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7D525AF-FCEF-43EE-A62D-AF3CE37068C3}"/>
              </a:ext>
            </a:extLst>
          </p:cNvPr>
          <p:cNvSpPr>
            <a:spLocks noGrp="1"/>
          </p:cNvSpPr>
          <p:nvPr>
            <p:ph type="sldNum" sz="quarter" idx="12"/>
          </p:nvPr>
        </p:nvSpPr>
        <p:spPr/>
        <p:txBody>
          <a:bodyPr/>
          <a:lstStyle/>
          <a:p>
            <a:fld id="{12CE8237-E366-479F-BA7D-06FB7B4985A1}" type="slidenum">
              <a:rPr lang="en-GB" smtClean="0"/>
              <a:t>‹#›</a:t>
            </a:fld>
            <a:endParaRPr lang="en-GB"/>
          </a:p>
        </p:txBody>
      </p:sp>
    </p:spTree>
    <p:extLst>
      <p:ext uri="{BB962C8B-B14F-4D97-AF65-F5344CB8AC3E}">
        <p14:creationId xmlns:p14="http://schemas.microsoft.com/office/powerpoint/2010/main" val="30125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A56B-F39D-4735-AF1E-CDD49A14CF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EB3771-92AF-49A4-AFDE-280A71719B54}"/>
              </a:ext>
            </a:extLst>
          </p:cNvPr>
          <p:cNvSpPr>
            <a:spLocks noGrp="1"/>
          </p:cNvSpPr>
          <p:nvPr>
            <p:ph type="dt" sz="half" idx="10"/>
          </p:nvPr>
        </p:nvSpPr>
        <p:spPr/>
        <p:txBody>
          <a:bodyPr/>
          <a:lstStyle/>
          <a:p>
            <a:fld id="{34BE9994-6674-47AE-B3A9-E4AD1380DB25}" type="datetimeFigureOut">
              <a:rPr lang="en-GB" smtClean="0"/>
              <a:t>26/06/2023</a:t>
            </a:fld>
            <a:endParaRPr lang="en-GB"/>
          </a:p>
        </p:txBody>
      </p:sp>
      <p:sp>
        <p:nvSpPr>
          <p:cNvPr id="4" name="Footer Placeholder 3">
            <a:extLst>
              <a:ext uri="{FF2B5EF4-FFF2-40B4-BE49-F238E27FC236}">
                <a16:creationId xmlns:a16="http://schemas.microsoft.com/office/drawing/2014/main" id="{D63AE295-669B-47F9-8252-F7E748A968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C5D28F-0504-4EFA-B6F0-E6F5B22842E5}"/>
              </a:ext>
            </a:extLst>
          </p:cNvPr>
          <p:cNvSpPr>
            <a:spLocks noGrp="1"/>
          </p:cNvSpPr>
          <p:nvPr>
            <p:ph type="sldNum" sz="quarter" idx="12"/>
          </p:nvPr>
        </p:nvSpPr>
        <p:spPr/>
        <p:txBody>
          <a:bodyPr/>
          <a:lstStyle/>
          <a:p>
            <a:fld id="{12CE8237-E366-479F-BA7D-06FB7B4985A1}" type="slidenum">
              <a:rPr lang="en-GB" smtClean="0"/>
              <a:t>‹#›</a:t>
            </a:fld>
            <a:endParaRPr lang="en-GB"/>
          </a:p>
        </p:txBody>
      </p:sp>
    </p:spTree>
    <p:extLst>
      <p:ext uri="{BB962C8B-B14F-4D97-AF65-F5344CB8AC3E}">
        <p14:creationId xmlns:p14="http://schemas.microsoft.com/office/powerpoint/2010/main" val="219637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A101BB-F6DE-4755-9C02-45078101C0C4}"/>
              </a:ext>
            </a:extLst>
          </p:cNvPr>
          <p:cNvSpPr>
            <a:spLocks noGrp="1"/>
          </p:cNvSpPr>
          <p:nvPr>
            <p:ph type="dt" sz="half" idx="10"/>
          </p:nvPr>
        </p:nvSpPr>
        <p:spPr/>
        <p:txBody>
          <a:bodyPr/>
          <a:lstStyle/>
          <a:p>
            <a:fld id="{34BE9994-6674-47AE-B3A9-E4AD1380DB25}" type="datetimeFigureOut">
              <a:rPr lang="en-GB" smtClean="0"/>
              <a:t>26/06/2023</a:t>
            </a:fld>
            <a:endParaRPr lang="en-GB"/>
          </a:p>
        </p:txBody>
      </p:sp>
      <p:sp>
        <p:nvSpPr>
          <p:cNvPr id="3" name="Footer Placeholder 2">
            <a:extLst>
              <a:ext uri="{FF2B5EF4-FFF2-40B4-BE49-F238E27FC236}">
                <a16:creationId xmlns:a16="http://schemas.microsoft.com/office/drawing/2014/main" id="{CBEB6641-516B-405D-916E-E903B47EF0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C09D19-80E4-4A76-AE88-F17B3C9E38BC}"/>
              </a:ext>
            </a:extLst>
          </p:cNvPr>
          <p:cNvSpPr>
            <a:spLocks noGrp="1"/>
          </p:cNvSpPr>
          <p:nvPr>
            <p:ph type="sldNum" sz="quarter" idx="12"/>
          </p:nvPr>
        </p:nvSpPr>
        <p:spPr/>
        <p:txBody>
          <a:bodyPr/>
          <a:lstStyle/>
          <a:p>
            <a:fld id="{12CE8237-E366-479F-BA7D-06FB7B4985A1}" type="slidenum">
              <a:rPr lang="en-GB" smtClean="0"/>
              <a:t>‹#›</a:t>
            </a:fld>
            <a:endParaRPr lang="en-GB"/>
          </a:p>
        </p:txBody>
      </p:sp>
    </p:spTree>
    <p:extLst>
      <p:ext uri="{BB962C8B-B14F-4D97-AF65-F5344CB8AC3E}">
        <p14:creationId xmlns:p14="http://schemas.microsoft.com/office/powerpoint/2010/main" val="2192731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940A-B99E-4EF5-A72C-758840DDB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170487-A091-428D-8456-DAB82230B6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6BE31EB-5907-4569-9247-A0FF967CA7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D56819-1D3C-4C8A-A497-90266A6416BC}"/>
              </a:ext>
            </a:extLst>
          </p:cNvPr>
          <p:cNvSpPr>
            <a:spLocks noGrp="1"/>
          </p:cNvSpPr>
          <p:nvPr>
            <p:ph type="dt" sz="half" idx="10"/>
          </p:nvPr>
        </p:nvSpPr>
        <p:spPr/>
        <p:txBody>
          <a:bodyPr/>
          <a:lstStyle/>
          <a:p>
            <a:fld id="{34BE9994-6674-47AE-B3A9-E4AD1380DB25}" type="datetimeFigureOut">
              <a:rPr lang="en-GB" smtClean="0"/>
              <a:t>26/06/2023</a:t>
            </a:fld>
            <a:endParaRPr lang="en-GB"/>
          </a:p>
        </p:txBody>
      </p:sp>
      <p:sp>
        <p:nvSpPr>
          <p:cNvPr id="6" name="Footer Placeholder 5">
            <a:extLst>
              <a:ext uri="{FF2B5EF4-FFF2-40B4-BE49-F238E27FC236}">
                <a16:creationId xmlns:a16="http://schemas.microsoft.com/office/drawing/2014/main" id="{F4F50839-6D9D-420B-B5CC-11FD6347E3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4F2A69-6F9E-4F00-A4BE-8C361E5E09C2}"/>
              </a:ext>
            </a:extLst>
          </p:cNvPr>
          <p:cNvSpPr>
            <a:spLocks noGrp="1"/>
          </p:cNvSpPr>
          <p:nvPr>
            <p:ph type="sldNum" sz="quarter" idx="12"/>
          </p:nvPr>
        </p:nvSpPr>
        <p:spPr/>
        <p:txBody>
          <a:bodyPr/>
          <a:lstStyle/>
          <a:p>
            <a:fld id="{12CE8237-E366-479F-BA7D-06FB7B4985A1}" type="slidenum">
              <a:rPr lang="en-GB" smtClean="0"/>
              <a:t>‹#›</a:t>
            </a:fld>
            <a:endParaRPr lang="en-GB"/>
          </a:p>
        </p:txBody>
      </p:sp>
    </p:spTree>
    <p:extLst>
      <p:ext uri="{BB962C8B-B14F-4D97-AF65-F5344CB8AC3E}">
        <p14:creationId xmlns:p14="http://schemas.microsoft.com/office/powerpoint/2010/main" val="41743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73EA-0E68-41C9-9894-B4B4111C17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78EB99-EBE5-47A7-8F65-5F68886E54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73E739-310C-4206-B08F-D4C5CDC51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5C58F9-C356-4278-9658-6C1EED0C53A6}"/>
              </a:ext>
            </a:extLst>
          </p:cNvPr>
          <p:cNvSpPr>
            <a:spLocks noGrp="1"/>
          </p:cNvSpPr>
          <p:nvPr>
            <p:ph type="dt" sz="half" idx="10"/>
          </p:nvPr>
        </p:nvSpPr>
        <p:spPr/>
        <p:txBody>
          <a:bodyPr/>
          <a:lstStyle/>
          <a:p>
            <a:fld id="{34BE9994-6674-47AE-B3A9-E4AD1380DB25}" type="datetimeFigureOut">
              <a:rPr lang="en-GB" smtClean="0"/>
              <a:t>26/06/2023</a:t>
            </a:fld>
            <a:endParaRPr lang="en-GB"/>
          </a:p>
        </p:txBody>
      </p:sp>
      <p:sp>
        <p:nvSpPr>
          <p:cNvPr id="6" name="Footer Placeholder 5">
            <a:extLst>
              <a:ext uri="{FF2B5EF4-FFF2-40B4-BE49-F238E27FC236}">
                <a16:creationId xmlns:a16="http://schemas.microsoft.com/office/drawing/2014/main" id="{4F4A2012-5854-423B-AA0E-9522175E5C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B04AA9-49B4-4834-B76A-8E275B8A8035}"/>
              </a:ext>
            </a:extLst>
          </p:cNvPr>
          <p:cNvSpPr>
            <a:spLocks noGrp="1"/>
          </p:cNvSpPr>
          <p:nvPr>
            <p:ph type="sldNum" sz="quarter" idx="12"/>
          </p:nvPr>
        </p:nvSpPr>
        <p:spPr/>
        <p:txBody>
          <a:bodyPr/>
          <a:lstStyle/>
          <a:p>
            <a:fld id="{12CE8237-E366-479F-BA7D-06FB7B4985A1}" type="slidenum">
              <a:rPr lang="en-GB" smtClean="0"/>
              <a:t>‹#›</a:t>
            </a:fld>
            <a:endParaRPr lang="en-GB"/>
          </a:p>
        </p:txBody>
      </p:sp>
    </p:spTree>
    <p:extLst>
      <p:ext uri="{BB962C8B-B14F-4D97-AF65-F5344CB8AC3E}">
        <p14:creationId xmlns:p14="http://schemas.microsoft.com/office/powerpoint/2010/main" val="168312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6EE5B8-FBF9-4210-90C7-AE5C49F4A2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94BE8D-B063-49F1-B0DF-E6E4E1ABFF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53E6F2-32C5-4C45-825B-55D85084B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E9994-6674-47AE-B3A9-E4AD1380DB25}" type="datetimeFigureOut">
              <a:rPr lang="en-GB" smtClean="0"/>
              <a:t>26/06/2023</a:t>
            </a:fld>
            <a:endParaRPr lang="en-GB"/>
          </a:p>
        </p:txBody>
      </p:sp>
      <p:sp>
        <p:nvSpPr>
          <p:cNvPr id="5" name="Footer Placeholder 4">
            <a:extLst>
              <a:ext uri="{FF2B5EF4-FFF2-40B4-BE49-F238E27FC236}">
                <a16:creationId xmlns:a16="http://schemas.microsoft.com/office/drawing/2014/main" id="{A538835B-B0DE-4383-B737-9883CB0703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4C95E54-7CD3-4EDF-AA35-432022482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E8237-E366-479F-BA7D-06FB7B4985A1}" type="slidenum">
              <a:rPr lang="en-GB" smtClean="0"/>
              <a:t>‹#›</a:t>
            </a:fld>
            <a:endParaRPr lang="en-GB"/>
          </a:p>
        </p:txBody>
      </p:sp>
    </p:spTree>
    <p:extLst>
      <p:ext uri="{BB962C8B-B14F-4D97-AF65-F5344CB8AC3E}">
        <p14:creationId xmlns:p14="http://schemas.microsoft.com/office/powerpoint/2010/main" val="3703504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clipart.org/detail/34531/tango-computer-by-warszawianka"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EF29-6DE7-4CF6-A642-650BC8ECB9F0}"/>
              </a:ext>
            </a:extLst>
          </p:cNvPr>
          <p:cNvSpPr>
            <a:spLocks noGrp="1"/>
          </p:cNvSpPr>
          <p:nvPr>
            <p:ph type="ctrTitle"/>
          </p:nvPr>
        </p:nvSpPr>
        <p:spPr>
          <a:xfrm>
            <a:off x="1616279" y="-580602"/>
            <a:ext cx="9144000" cy="2387600"/>
          </a:xfrm>
        </p:spPr>
        <p:txBody>
          <a:bodyPr/>
          <a:lstStyle/>
          <a:p>
            <a:r>
              <a:rPr lang="en-GB" dirty="0"/>
              <a:t>Using IT equipment in school</a:t>
            </a:r>
          </a:p>
        </p:txBody>
      </p:sp>
      <p:pic>
        <p:nvPicPr>
          <p:cNvPr id="5" name="Picture 4">
            <a:extLst>
              <a:ext uri="{FF2B5EF4-FFF2-40B4-BE49-F238E27FC236}">
                <a16:creationId xmlns:a16="http://schemas.microsoft.com/office/drawing/2014/main" id="{8DDA2090-C972-49D5-B3AE-76BF0135DA7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9511" y="485731"/>
            <a:ext cx="1321267" cy="1321267"/>
          </a:xfrm>
          <a:prstGeom prst="rect">
            <a:avLst/>
          </a:prstGeom>
        </p:spPr>
      </p:pic>
      <p:pic>
        <p:nvPicPr>
          <p:cNvPr id="6" name="Picture 5">
            <a:extLst>
              <a:ext uri="{FF2B5EF4-FFF2-40B4-BE49-F238E27FC236}">
                <a16:creationId xmlns:a16="http://schemas.microsoft.com/office/drawing/2014/main" id="{199B0ADF-70B2-4F7E-82C0-B6A3EC9EB9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51222" y="755577"/>
            <a:ext cx="1321267" cy="1321267"/>
          </a:xfrm>
          <a:prstGeom prst="rect">
            <a:avLst/>
          </a:prstGeom>
        </p:spPr>
      </p:pic>
      <p:sp>
        <p:nvSpPr>
          <p:cNvPr id="7" name="Thought Bubble: Cloud 6">
            <a:extLst>
              <a:ext uri="{FF2B5EF4-FFF2-40B4-BE49-F238E27FC236}">
                <a16:creationId xmlns:a16="http://schemas.microsoft.com/office/drawing/2014/main" id="{818B65DB-C208-43AD-90DA-6C7C70FC6B00}"/>
              </a:ext>
            </a:extLst>
          </p:cNvPr>
          <p:cNvSpPr/>
          <p:nvPr/>
        </p:nvSpPr>
        <p:spPr>
          <a:xfrm>
            <a:off x="947955" y="3140280"/>
            <a:ext cx="4079533" cy="205530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dirty="0"/>
              <a:t>What IT equipment might we use in school?</a:t>
            </a:r>
          </a:p>
        </p:txBody>
      </p:sp>
      <p:sp>
        <p:nvSpPr>
          <p:cNvPr id="8" name="Thought Bubble: Cloud 7">
            <a:extLst>
              <a:ext uri="{FF2B5EF4-FFF2-40B4-BE49-F238E27FC236}">
                <a16:creationId xmlns:a16="http://schemas.microsoft.com/office/drawing/2014/main" id="{36B07AE5-83D9-4A81-9F96-5569232A465E}"/>
              </a:ext>
            </a:extLst>
          </p:cNvPr>
          <p:cNvSpPr/>
          <p:nvPr/>
        </p:nvSpPr>
        <p:spPr>
          <a:xfrm>
            <a:off x="6347671" y="3189215"/>
            <a:ext cx="3447876" cy="205530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do we need to think about when using IT equipment?</a:t>
            </a:r>
          </a:p>
        </p:txBody>
      </p:sp>
    </p:spTree>
    <p:extLst>
      <p:ext uri="{BB962C8B-B14F-4D97-AF65-F5344CB8AC3E}">
        <p14:creationId xmlns:p14="http://schemas.microsoft.com/office/powerpoint/2010/main" val="2567416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E44264-14D7-4158-9CC3-8C77722B46DB}"/>
              </a:ext>
            </a:extLst>
          </p:cNvPr>
          <p:cNvSpPr>
            <a:spLocks noGrp="1"/>
          </p:cNvSpPr>
          <p:nvPr>
            <p:ph idx="1"/>
          </p:nvPr>
        </p:nvSpPr>
        <p:spPr/>
        <p:txBody>
          <a:bodyPr/>
          <a:lstStyle/>
          <a:p>
            <a:pPr marL="0" indent="0">
              <a:buNone/>
            </a:pPr>
            <a:r>
              <a:rPr lang="en-GB" dirty="0"/>
              <a:t>If laptops are not looked after, they can become damaged and eventually break so they can’t be used again.</a:t>
            </a:r>
          </a:p>
          <a:p>
            <a:pPr marL="0" indent="0">
              <a:buNone/>
            </a:pPr>
            <a:endParaRPr lang="en-GB" dirty="0"/>
          </a:p>
          <a:p>
            <a:pPr marL="0" indent="0">
              <a:buNone/>
            </a:pPr>
            <a:r>
              <a:rPr lang="en-GB" dirty="0"/>
              <a:t>If this happens, the school cannot pay for a replacement so you won’t be using laptops in your lessons anymore. They are expensive!</a:t>
            </a:r>
          </a:p>
          <a:p>
            <a:pPr marL="0" indent="0">
              <a:buNone/>
            </a:pPr>
            <a:endParaRPr lang="en-GB" dirty="0"/>
          </a:p>
          <a:p>
            <a:pPr marL="0" indent="0">
              <a:buNone/>
            </a:pPr>
            <a:r>
              <a:rPr lang="en-GB" dirty="0"/>
              <a:t>If you have caused a laptop to break by damaging it or not looking after it correctly, your parents may be asked to pay for a replacement.</a:t>
            </a:r>
          </a:p>
        </p:txBody>
      </p:sp>
      <p:pic>
        <p:nvPicPr>
          <p:cNvPr id="6146" name="Picture 2" descr="Selling Dell Laptop - CashItUsed.com">
            <a:extLst>
              <a:ext uri="{FF2B5EF4-FFF2-40B4-BE49-F238E27FC236}">
                <a16:creationId xmlns:a16="http://schemas.microsoft.com/office/drawing/2014/main" id="{D61D29F1-5C3C-466B-9A13-BA120F413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015" y="206375"/>
            <a:ext cx="28194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lling Dell Laptop - CashItUsed.com">
            <a:extLst>
              <a:ext uri="{FF2B5EF4-FFF2-40B4-BE49-F238E27FC236}">
                <a16:creationId xmlns:a16="http://schemas.microsoft.com/office/drawing/2014/main" id="{E0C6BD18-B4C1-40F9-8F39-4DE230594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612" y="206375"/>
            <a:ext cx="281940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266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5CC17-2E2D-427E-800A-AD54CA480B73}"/>
              </a:ext>
            </a:extLst>
          </p:cNvPr>
          <p:cNvSpPr>
            <a:spLocks noGrp="1"/>
          </p:cNvSpPr>
          <p:nvPr>
            <p:ph type="title"/>
          </p:nvPr>
        </p:nvSpPr>
        <p:spPr>
          <a:xfrm>
            <a:off x="67112" y="10349"/>
            <a:ext cx="10515600" cy="1325563"/>
          </a:xfrm>
        </p:spPr>
        <p:txBody>
          <a:bodyPr/>
          <a:lstStyle/>
          <a:p>
            <a:r>
              <a:rPr lang="en-GB" dirty="0"/>
              <a:t>Switching things off properly.</a:t>
            </a:r>
            <a:br>
              <a:rPr lang="en-GB" dirty="0"/>
            </a:br>
            <a:r>
              <a:rPr lang="en-GB" sz="1800" dirty="0"/>
              <a:t>If equipment is not switched off correctly this can mean it stops working. When using a laptop, follow these steps to close it down.</a:t>
            </a:r>
            <a:endParaRPr lang="en-GB" dirty="0"/>
          </a:p>
        </p:txBody>
      </p:sp>
      <p:pic>
        <p:nvPicPr>
          <p:cNvPr id="7" name="Picture 6">
            <a:extLst>
              <a:ext uri="{FF2B5EF4-FFF2-40B4-BE49-F238E27FC236}">
                <a16:creationId xmlns:a16="http://schemas.microsoft.com/office/drawing/2014/main" id="{B5064892-EAA7-4105-A67A-F641C5E78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2" y="1348504"/>
            <a:ext cx="4390294" cy="3294811"/>
          </a:xfrm>
          <a:prstGeom prst="rect">
            <a:avLst/>
          </a:prstGeom>
        </p:spPr>
      </p:pic>
      <p:pic>
        <p:nvPicPr>
          <p:cNvPr id="9" name="Picture 8">
            <a:extLst>
              <a:ext uri="{FF2B5EF4-FFF2-40B4-BE49-F238E27FC236}">
                <a16:creationId xmlns:a16="http://schemas.microsoft.com/office/drawing/2014/main" id="{85AF8312-85AE-41D9-BAEC-58F97BC64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960" y="1152905"/>
            <a:ext cx="2962138" cy="3947011"/>
          </a:xfrm>
          <a:prstGeom prst="rect">
            <a:avLst/>
          </a:prstGeom>
        </p:spPr>
      </p:pic>
      <p:pic>
        <p:nvPicPr>
          <p:cNvPr id="15" name="Picture 14">
            <a:extLst>
              <a:ext uri="{FF2B5EF4-FFF2-40B4-BE49-F238E27FC236}">
                <a16:creationId xmlns:a16="http://schemas.microsoft.com/office/drawing/2014/main" id="{26D756A0-E515-4810-853D-E517F370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045" y="1355939"/>
            <a:ext cx="4133558" cy="3100168"/>
          </a:xfrm>
          <a:prstGeom prst="rect">
            <a:avLst/>
          </a:prstGeom>
        </p:spPr>
      </p:pic>
      <p:sp>
        <p:nvSpPr>
          <p:cNvPr id="18" name="TextBox 17">
            <a:extLst>
              <a:ext uri="{FF2B5EF4-FFF2-40B4-BE49-F238E27FC236}">
                <a16:creationId xmlns:a16="http://schemas.microsoft.com/office/drawing/2014/main" id="{D1FC8EB1-D5A0-46B2-9737-04639F97EB4A}"/>
              </a:ext>
            </a:extLst>
          </p:cNvPr>
          <p:cNvSpPr txBox="1"/>
          <p:nvPr/>
        </p:nvSpPr>
        <p:spPr>
          <a:xfrm>
            <a:off x="226503" y="4874004"/>
            <a:ext cx="3984770" cy="1477328"/>
          </a:xfrm>
          <a:prstGeom prst="rect">
            <a:avLst/>
          </a:prstGeom>
          <a:noFill/>
        </p:spPr>
        <p:txBody>
          <a:bodyPr wrap="square" rtlCol="0">
            <a:spAutoFit/>
          </a:bodyPr>
          <a:lstStyle/>
          <a:p>
            <a:pPr marL="342900" indent="-342900">
              <a:buAutoNum type="arabicPeriod"/>
            </a:pPr>
            <a:r>
              <a:rPr lang="en-GB" dirty="0"/>
              <a:t>Click on the windows icon in the bottom left. Click ‘Power’.</a:t>
            </a:r>
          </a:p>
          <a:p>
            <a:pPr marL="342900" indent="-342900">
              <a:buAutoNum type="arabicPeriod"/>
            </a:pPr>
            <a:r>
              <a:rPr lang="en-GB" dirty="0"/>
              <a:t>Click ‘Shut down’</a:t>
            </a:r>
          </a:p>
          <a:p>
            <a:pPr marL="342900" indent="-342900">
              <a:buAutoNum type="arabicPeriod"/>
            </a:pPr>
            <a:r>
              <a:rPr lang="en-GB" dirty="0"/>
              <a:t>OR if this doesn’t appear,</a:t>
            </a:r>
          </a:p>
          <a:p>
            <a:r>
              <a:rPr lang="en-GB" dirty="0"/>
              <a:t>sign out of the laptop first</a:t>
            </a:r>
          </a:p>
        </p:txBody>
      </p:sp>
      <p:pic>
        <p:nvPicPr>
          <p:cNvPr id="1026" name="Picture 2" descr="Window 10 logo png, Window 10 icon transparent png 20975526 PNG">
            <a:extLst>
              <a:ext uri="{FF2B5EF4-FFF2-40B4-BE49-F238E27FC236}">
                <a16:creationId xmlns:a16="http://schemas.microsoft.com/office/drawing/2014/main" id="{9004E76A-162B-4793-9A37-FAF4013A71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570" t="12474" r="8364" b="20503"/>
          <a:stretch/>
        </p:blipFill>
        <p:spPr bwMode="auto">
          <a:xfrm>
            <a:off x="3267805" y="5248466"/>
            <a:ext cx="792465" cy="7795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17AB37A-6203-4128-9FAE-BA8E934B2EDC}"/>
              </a:ext>
            </a:extLst>
          </p:cNvPr>
          <p:cNvSpPr txBox="1"/>
          <p:nvPr/>
        </p:nvSpPr>
        <p:spPr>
          <a:xfrm>
            <a:off x="4664279" y="5184396"/>
            <a:ext cx="3439486" cy="1200329"/>
          </a:xfrm>
          <a:prstGeom prst="rect">
            <a:avLst/>
          </a:prstGeom>
          <a:noFill/>
        </p:spPr>
        <p:txBody>
          <a:bodyPr wrap="square" rtlCol="0">
            <a:spAutoFit/>
          </a:bodyPr>
          <a:lstStyle/>
          <a:p>
            <a:r>
              <a:rPr lang="en-GB" dirty="0"/>
              <a:t>To sign out of the laptop, click on</a:t>
            </a:r>
          </a:p>
          <a:p>
            <a:r>
              <a:rPr lang="en-GB" dirty="0"/>
              <a:t>Your username (which is blanked out in this picture) and click </a:t>
            </a:r>
          </a:p>
          <a:p>
            <a:r>
              <a:rPr lang="en-GB" dirty="0"/>
              <a:t>‘sign out’</a:t>
            </a:r>
          </a:p>
        </p:txBody>
      </p:sp>
      <p:sp>
        <p:nvSpPr>
          <p:cNvPr id="20" name="TextBox 19">
            <a:extLst>
              <a:ext uri="{FF2B5EF4-FFF2-40B4-BE49-F238E27FC236}">
                <a16:creationId xmlns:a16="http://schemas.microsoft.com/office/drawing/2014/main" id="{0B9613D5-DF47-4100-9FD3-DDECA885DB09}"/>
              </a:ext>
            </a:extLst>
          </p:cNvPr>
          <p:cNvSpPr txBox="1"/>
          <p:nvPr/>
        </p:nvSpPr>
        <p:spPr>
          <a:xfrm>
            <a:off x="8321879" y="4643315"/>
            <a:ext cx="3363985" cy="646331"/>
          </a:xfrm>
          <a:prstGeom prst="rect">
            <a:avLst/>
          </a:prstGeom>
          <a:noFill/>
        </p:spPr>
        <p:txBody>
          <a:bodyPr wrap="square" rtlCol="0">
            <a:spAutoFit/>
          </a:bodyPr>
          <a:lstStyle/>
          <a:p>
            <a:r>
              <a:rPr lang="en-GB" dirty="0"/>
              <a:t>You should then see a screen like this</a:t>
            </a:r>
          </a:p>
        </p:txBody>
      </p:sp>
    </p:spTree>
    <p:extLst>
      <p:ext uri="{BB962C8B-B14F-4D97-AF65-F5344CB8AC3E}">
        <p14:creationId xmlns:p14="http://schemas.microsoft.com/office/powerpoint/2010/main" val="760784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1E38D4-DB22-4C95-B75F-C8984B9CD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309" y="269465"/>
            <a:ext cx="3566762" cy="3026329"/>
          </a:xfrm>
          <a:prstGeom prst="rect">
            <a:avLst/>
          </a:prstGeom>
        </p:spPr>
      </p:pic>
      <p:pic>
        <p:nvPicPr>
          <p:cNvPr id="5" name="Picture 4">
            <a:extLst>
              <a:ext uri="{FF2B5EF4-FFF2-40B4-BE49-F238E27FC236}">
                <a16:creationId xmlns:a16="http://schemas.microsoft.com/office/drawing/2014/main" id="{E73604F9-2610-46C1-B24B-3B2D4A2BDA95}"/>
              </a:ext>
            </a:extLst>
          </p:cNvPr>
          <p:cNvPicPr>
            <a:picLocks noChangeAspect="1"/>
          </p:cNvPicPr>
          <p:nvPr/>
        </p:nvPicPr>
        <p:blipFill rotWithShape="1">
          <a:blip r:embed="rId3">
            <a:extLst>
              <a:ext uri="{28A0092B-C50C-407E-A947-70E740481C1C}">
                <a14:useLocalDpi xmlns:a14="http://schemas.microsoft.com/office/drawing/2010/main" val="0"/>
              </a:ext>
            </a:extLst>
          </a:blip>
          <a:srcRect l="44617" t="28071" r="22618"/>
          <a:stretch/>
        </p:blipFill>
        <p:spPr>
          <a:xfrm>
            <a:off x="8156897" y="201628"/>
            <a:ext cx="1971414" cy="3245809"/>
          </a:xfrm>
          <a:prstGeom prst="rect">
            <a:avLst/>
          </a:prstGeom>
        </p:spPr>
      </p:pic>
      <p:pic>
        <p:nvPicPr>
          <p:cNvPr id="6" name="Picture 5">
            <a:extLst>
              <a:ext uri="{FF2B5EF4-FFF2-40B4-BE49-F238E27FC236}">
                <a16:creationId xmlns:a16="http://schemas.microsoft.com/office/drawing/2014/main" id="{44913235-37A1-4B79-9E27-076DD388DA55}"/>
              </a:ext>
            </a:extLst>
          </p:cNvPr>
          <p:cNvPicPr>
            <a:picLocks noChangeAspect="1"/>
          </p:cNvPicPr>
          <p:nvPr/>
        </p:nvPicPr>
        <p:blipFill rotWithShape="1">
          <a:blip r:embed="rId4">
            <a:extLst>
              <a:ext uri="{28A0092B-C50C-407E-A947-70E740481C1C}">
                <a14:useLocalDpi xmlns:a14="http://schemas.microsoft.com/office/drawing/2010/main" val="0"/>
              </a:ext>
            </a:extLst>
          </a:blip>
          <a:srcRect l="43805" r="8302"/>
          <a:stretch/>
        </p:blipFill>
        <p:spPr>
          <a:xfrm>
            <a:off x="10269888" y="201628"/>
            <a:ext cx="1922112" cy="3009988"/>
          </a:xfrm>
          <a:prstGeom prst="rect">
            <a:avLst/>
          </a:prstGeom>
        </p:spPr>
      </p:pic>
      <p:pic>
        <p:nvPicPr>
          <p:cNvPr id="7" name="Picture 6">
            <a:extLst>
              <a:ext uri="{FF2B5EF4-FFF2-40B4-BE49-F238E27FC236}">
                <a16:creationId xmlns:a16="http://schemas.microsoft.com/office/drawing/2014/main" id="{B7BDBDFD-7CF4-4FC2-8E7B-3FF03FF94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1108"/>
            <a:ext cx="4035105" cy="3026329"/>
          </a:xfrm>
          <a:prstGeom prst="rect">
            <a:avLst/>
          </a:prstGeom>
        </p:spPr>
      </p:pic>
      <p:sp>
        <p:nvSpPr>
          <p:cNvPr id="8" name="TextBox 7">
            <a:extLst>
              <a:ext uri="{FF2B5EF4-FFF2-40B4-BE49-F238E27FC236}">
                <a16:creationId xmlns:a16="http://schemas.microsoft.com/office/drawing/2014/main" id="{0A85DC8B-756E-41B8-B906-B3F93CCC1447}"/>
              </a:ext>
            </a:extLst>
          </p:cNvPr>
          <p:cNvSpPr txBox="1"/>
          <p:nvPr/>
        </p:nvSpPr>
        <p:spPr>
          <a:xfrm>
            <a:off x="100668" y="3707934"/>
            <a:ext cx="3204594" cy="923330"/>
          </a:xfrm>
          <a:prstGeom prst="rect">
            <a:avLst/>
          </a:prstGeom>
          <a:noFill/>
        </p:spPr>
        <p:txBody>
          <a:bodyPr wrap="square" rtlCol="0">
            <a:spAutoFit/>
          </a:bodyPr>
          <a:lstStyle/>
          <a:p>
            <a:r>
              <a:rPr lang="en-GB" dirty="0"/>
              <a:t>Click on the screen and go </a:t>
            </a:r>
          </a:p>
          <a:p>
            <a:r>
              <a:rPr lang="en-GB" dirty="0"/>
              <a:t>down to ‘power’ in the bottom</a:t>
            </a:r>
          </a:p>
          <a:p>
            <a:r>
              <a:rPr lang="en-GB" dirty="0"/>
              <a:t>left</a:t>
            </a:r>
          </a:p>
        </p:txBody>
      </p:sp>
      <p:sp>
        <p:nvSpPr>
          <p:cNvPr id="9" name="TextBox 8">
            <a:extLst>
              <a:ext uri="{FF2B5EF4-FFF2-40B4-BE49-F238E27FC236}">
                <a16:creationId xmlns:a16="http://schemas.microsoft.com/office/drawing/2014/main" id="{38FAF643-05B1-4D79-94A7-22ABE8B9FFB2}"/>
              </a:ext>
            </a:extLst>
          </p:cNvPr>
          <p:cNvSpPr txBox="1"/>
          <p:nvPr/>
        </p:nvSpPr>
        <p:spPr>
          <a:xfrm>
            <a:off x="4324309" y="3597702"/>
            <a:ext cx="3204594" cy="1477328"/>
          </a:xfrm>
          <a:prstGeom prst="rect">
            <a:avLst/>
          </a:prstGeom>
          <a:noFill/>
        </p:spPr>
        <p:txBody>
          <a:bodyPr wrap="square" rtlCol="0">
            <a:spAutoFit/>
          </a:bodyPr>
          <a:lstStyle/>
          <a:p>
            <a:r>
              <a:rPr lang="en-GB" dirty="0"/>
              <a:t>Click on ‘power’ and then click</a:t>
            </a:r>
          </a:p>
          <a:p>
            <a:r>
              <a:rPr lang="en-GB" dirty="0"/>
              <a:t>‘shut down’.</a:t>
            </a:r>
          </a:p>
          <a:p>
            <a:endParaRPr lang="en-GB" dirty="0"/>
          </a:p>
          <a:p>
            <a:r>
              <a:rPr lang="en-GB" dirty="0"/>
              <a:t>Wait a few seconds and the screen should go blank.</a:t>
            </a:r>
          </a:p>
        </p:txBody>
      </p:sp>
      <p:sp>
        <p:nvSpPr>
          <p:cNvPr id="10" name="TextBox 9">
            <a:extLst>
              <a:ext uri="{FF2B5EF4-FFF2-40B4-BE49-F238E27FC236}">
                <a16:creationId xmlns:a16="http://schemas.microsoft.com/office/drawing/2014/main" id="{621CDCAC-0B2F-46A9-A4E2-A24EDA99C012}"/>
              </a:ext>
            </a:extLst>
          </p:cNvPr>
          <p:cNvSpPr txBox="1"/>
          <p:nvPr/>
        </p:nvSpPr>
        <p:spPr>
          <a:xfrm>
            <a:off x="8156897" y="3597702"/>
            <a:ext cx="3763859" cy="1200329"/>
          </a:xfrm>
          <a:prstGeom prst="rect">
            <a:avLst/>
          </a:prstGeom>
          <a:noFill/>
        </p:spPr>
        <p:txBody>
          <a:bodyPr wrap="square" rtlCol="0">
            <a:spAutoFit/>
          </a:bodyPr>
          <a:lstStyle/>
          <a:p>
            <a:r>
              <a:rPr lang="en-GB" dirty="0"/>
              <a:t>When the screen goes blank, if you have a light on the power button or anywhere on the laptop, wait for it to go off before closing the laptop. </a:t>
            </a:r>
          </a:p>
        </p:txBody>
      </p:sp>
    </p:spTree>
    <p:extLst>
      <p:ext uri="{BB962C8B-B14F-4D97-AF65-F5344CB8AC3E}">
        <p14:creationId xmlns:p14="http://schemas.microsoft.com/office/powerpoint/2010/main" val="3688549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492B-7826-4875-B00F-FE9794F3A86C}"/>
              </a:ext>
            </a:extLst>
          </p:cNvPr>
          <p:cNvSpPr>
            <a:spLocks noGrp="1"/>
          </p:cNvSpPr>
          <p:nvPr>
            <p:ph type="title"/>
          </p:nvPr>
        </p:nvSpPr>
        <p:spPr/>
        <p:txBody>
          <a:bodyPr/>
          <a:lstStyle/>
          <a:p>
            <a:r>
              <a:rPr lang="en-GB" dirty="0"/>
              <a:t>How should we use IT equipment carefully so we don’t damage it?</a:t>
            </a:r>
          </a:p>
        </p:txBody>
      </p:sp>
    </p:spTree>
    <p:extLst>
      <p:ext uri="{BB962C8B-B14F-4D97-AF65-F5344CB8AC3E}">
        <p14:creationId xmlns:p14="http://schemas.microsoft.com/office/powerpoint/2010/main" val="1596306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39EF9-C835-439E-8DFE-93EA4B84A721}"/>
              </a:ext>
            </a:extLst>
          </p:cNvPr>
          <p:cNvSpPr>
            <a:spLocks noGrp="1"/>
          </p:cNvSpPr>
          <p:nvPr>
            <p:ph idx="1"/>
          </p:nvPr>
        </p:nvSpPr>
        <p:spPr>
          <a:xfrm>
            <a:off x="129073" y="233265"/>
            <a:ext cx="10515600" cy="5486498"/>
          </a:xfrm>
        </p:spPr>
        <p:txBody>
          <a:bodyPr>
            <a:normAutofit/>
          </a:bodyPr>
          <a:lstStyle/>
          <a:p>
            <a:r>
              <a:rPr lang="en-GB" dirty="0"/>
              <a:t>Be gentle and careful when using IT equipment. Don’t run with it or drop/slam it. Use 2 hands.</a:t>
            </a:r>
          </a:p>
          <a:p>
            <a:r>
              <a:rPr lang="en-GB" dirty="0"/>
              <a:t>Keep food and drinks away from the equipment. Spilling something on it can cause serious harm.</a:t>
            </a:r>
          </a:p>
          <a:p>
            <a:r>
              <a:rPr lang="en-GB" dirty="0"/>
              <a:t>Always use clean hands when using the equipment. Dirt and sticky fingers can make it dirty or hard to use.</a:t>
            </a:r>
          </a:p>
          <a:p>
            <a:r>
              <a:rPr lang="en-GB" dirty="0"/>
              <a:t>Avoid touching the screen with sharp objects or writing on it with anything other than your finger if it's a touch screen.</a:t>
            </a:r>
          </a:p>
          <a:p>
            <a:r>
              <a:rPr lang="en-GB" dirty="0"/>
              <a:t>If you're not sure how to use or handle the equipment, ask an adult for help. They can show you the right way to use it without causing any harm.</a:t>
            </a:r>
          </a:p>
          <a:p>
            <a:endParaRPr lang="en-GB" dirty="0"/>
          </a:p>
        </p:txBody>
      </p:sp>
      <p:pic>
        <p:nvPicPr>
          <p:cNvPr id="9218" name="Picture 2" descr="120,884 Drawing Two Hands Images, Stock Photos &amp; Vectors | Shutterstock">
            <a:extLst>
              <a:ext uri="{FF2B5EF4-FFF2-40B4-BE49-F238E27FC236}">
                <a16:creationId xmlns:a16="http://schemas.microsoft.com/office/drawing/2014/main" id="{57B27C4E-CA32-43B2-A6FC-97EC7D12E8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92" b="9942"/>
          <a:stretch/>
        </p:blipFill>
        <p:spPr bwMode="auto">
          <a:xfrm>
            <a:off x="10367021" y="74645"/>
            <a:ext cx="918126" cy="8025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o Food Or Drink Sign Vector Art, Icons, and Graphics for Free Download">
            <a:extLst>
              <a:ext uri="{FF2B5EF4-FFF2-40B4-BE49-F238E27FC236}">
                <a16:creationId xmlns:a16="http://schemas.microsoft.com/office/drawing/2014/main" id="{E0E9AFBB-04C9-43A2-9D97-4553E8A06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7021" y="1035796"/>
            <a:ext cx="802530" cy="8025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20,884 Drawing Two Hands Images, Stock Photos &amp; Vectors | Shutterstock">
            <a:extLst>
              <a:ext uri="{FF2B5EF4-FFF2-40B4-BE49-F238E27FC236}">
                <a16:creationId xmlns:a16="http://schemas.microsoft.com/office/drawing/2014/main" id="{152386B4-323C-476B-A3D2-0EDC100029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92" b="9942"/>
          <a:stretch/>
        </p:blipFill>
        <p:spPr bwMode="auto">
          <a:xfrm>
            <a:off x="10309223" y="2015363"/>
            <a:ext cx="918126" cy="80253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kuman 7 Inch Capacitive Touch Screen TFT LCD Display UK | Ubuy">
            <a:extLst>
              <a:ext uri="{FF2B5EF4-FFF2-40B4-BE49-F238E27FC236}">
                <a16:creationId xmlns:a16="http://schemas.microsoft.com/office/drawing/2014/main" id="{EE257368-4C0F-41B8-82B8-C868A86ED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4668" y="2855315"/>
            <a:ext cx="1107235" cy="9516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op Parent And Child Talking Stock Vectors, Illustrations &amp; Clip Art -  iStock | Parent and child talking at home, Asian parent and child talking">
            <a:extLst>
              <a:ext uri="{FF2B5EF4-FFF2-40B4-BE49-F238E27FC236}">
                <a16:creationId xmlns:a16="http://schemas.microsoft.com/office/drawing/2014/main" id="{C1FBD188-445F-4252-B86D-FD3DB16811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3898" y="4197403"/>
            <a:ext cx="1477253" cy="169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070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D37C-DF69-47DF-85A9-DE23F50DDF74}"/>
              </a:ext>
            </a:extLst>
          </p:cNvPr>
          <p:cNvSpPr>
            <a:spLocks noGrp="1"/>
          </p:cNvSpPr>
          <p:nvPr>
            <p:ph type="title"/>
          </p:nvPr>
        </p:nvSpPr>
        <p:spPr>
          <a:xfrm>
            <a:off x="838200" y="2417860"/>
            <a:ext cx="10515600" cy="1325563"/>
          </a:xfrm>
        </p:spPr>
        <p:txBody>
          <a:bodyPr>
            <a:normAutofit fontScale="90000"/>
          </a:bodyPr>
          <a:lstStyle/>
          <a:p>
            <a:r>
              <a:rPr lang="en-GB" dirty="0"/>
              <a:t>Filtering</a:t>
            </a:r>
            <a:br>
              <a:rPr lang="en-GB" dirty="0"/>
            </a:br>
            <a:br>
              <a:rPr lang="en-GB" dirty="0"/>
            </a:br>
            <a:r>
              <a:rPr lang="en-GB" dirty="0"/>
              <a:t>In school, we have an internet filter.</a:t>
            </a:r>
            <a:br>
              <a:rPr lang="en-GB" dirty="0"/>
            </a:br>
            <a:br>
              <a:rPr lang="en-GB" dirty="0"/>
            </a:br>
            <a:r>
              <a:rPr lang="en-GB" dirty="0"/>
              <a:t> An internet filter is like a special tool that helps keep you safe when you're online. It blocks websites or things that might not be nice or appropriate, to help you stay safe on the internet.</a:t>
            </a:r>
          </a:p>
        </p:txBody>
      </p:sp>
      <p:pic>
        <p:nvPicPr>
          <p:cNvPr id="1026" name="Picture 2" descr="Australian City's Water Pollution Filter Is So Simple Yet Genius">
            <a:extLst>
              <a:ext uri="{FF2B5EF4-FFF2-40B4-BE49-F238E27FC236}">
                <a16:creationId xmlns:a16="http://schemas.microsoft.com/office/drawing/2014/main" id="{486D18AF-76DA-4541-986A-BBC9AC8C6F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54121" y="269260"/>
            <a:ext cx="3027352" cy="227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023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66A52A-DDEE-4B94-9FAE-98D99F8E7A70}"/>
              </a:ext>
            </a:extLst>
          </p:cNvPr>
          <p:cNvSpPr>
            <a:spLocks noGrp="1"/>
          </p:cNvSpPr>
          <p:nvPr>
            <p:ph idx="1"/>
          </p:nvPr>
        </p:nvSpPr>
        <p:spPr>
          <a:xfrm>
            <a:off x="838200" y="345233"/>
            <a:ext cx="10515600" cy="5831730"/>
          </a:xfrm>
        </p:spPr>
        <p:txBody>
          <a:bodyPr/>
          <a:lstStyle/>
          <a:p>
            <a:pPr marL="0" indent="0">
              <a:buNone/>
            </a:pPr>
            <a:r>
              <a:rPr lang="en-GB" dirty="0"/>
              <a:t>Even though we have an internet filter, some websites might still contain things which we don’t feel comfortable about or which are not appropriate. </a:t>
            </a:r>
          </a:p>
          <a:p>
            <a:pPr marL="0" indent="0">
              <a:buNone/>
            </a:pPr>
            <a:endParaRPr lang="en-GB" dirty="0"/>
          </a:p>
          <a:p>
            <a:pPr marL="0" indent="0">
              <a:buNone/>
            </a:pPr>
            <a:endParaRPr lang="en-GB" dirty="0"/>
          </a:p>
          <a:p>
            <a:pPr marL="0" indent="0">
              <a:buNone/>
            </a:pPr>
            <a:r>
              <a:rPr lang="en-GB" dirty="0"/>
              <a:t>Have you ever seen anything online which you didn’t think was appropriate or made you feel uncomfortable?</a:t>
            </a:r>
          </a:p>
        </p:txBody>
      </p:sp>
      <p:pic>
        <p:nvPicPr>
          <p:cNvPr id="4" name="Picture 4" descr="SEL &amp; Stress Management for Kids | Sphero Blog">
            <a:extLst>
              <a:ext uri="{FF2B5EF4-FFF2-40B4-BE49-F238E27FC236}">
                <a16:creationId xmlns:a16="http://schemas.microsoft.com/office/drawing/2014/main" id="{304DC5BD-B53F-451B-9314-944ADBFA6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3174" y="3900197"/>
            <a:ext cx="3381134" cy="19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655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C2204-5645-4963-A74D-354FFA85A2B1}"/>
              </a:ext>
            </a:extLst>
          </p:cNvPr>
          <p:cNvSpPr>
            <a:spLocks noGrp="1"/>
          </p:cNvSpPr>
          <p:nvPr>
            <p:ph idx="1"/>
          </p:nvPr>
        </p:nvSpPr>
        <p:spPr>
          <a:xfrm>
            <a:off x="838200" y="531845"/>
            <a:ext cx="10515600" cy="5645118"/>
          </a:xfrm>
        </p:spPr>
        <p:txBody>
          <a:bodyPr>
            <a:normAutofit lnSpcReduction="10000"/>
          </a:bodyPr>
          <a:lstStyle/>
          <a:p>
            <a:pPr marL="0" indent="0">
              <a:buNone/>
            </a:pPr>
            <a:r>
              <a:rPr lang="en-GB" dirty="0"/>
              <a:t>If you are on a website which your teacher has not told you to go on, this could – </a:t>
            </a:r>
          </a:p>
          <a:p>
            <a:pPr marL="0" indent="0">
              <a:buNone/>
            </a:pPr>
            <a:endParaRPr lang="en-GB" dirty="0"/>
          </a:p>
          <a:p>
            <a:pPr marL="0" indent="0">
              <a:buNone/>
            </a:pPr>
            <a:r>
              <a:rPr lang="en-GB" dirty="0"/>
              <a:t>Disrupt the lesson</a:t>
            </a:r>
          </a:p>
          <a:p>
            <a:pPr marL="0" indent="0">
              <a:buNone/>
            </a:pPr>
            <a:endParaRPr lang="en-GB" dirty="0"/>
          </a:p>
          <a:p>
            <a:pPr marL="0" indent="0">
              <a:buNone/>
            </a:pPr>
            <a:r>
              <a:rPr lang="en-GB" dirty="0"/>
              <a:t>Cause another child to get upset</a:t>
            </a:r>
          </a:p>
          <a:p>
            <a:pPr marL="0" indent="0">
              <a:buNone/>
            </a:pPr>
            <a:endParaRPr lang="en-GB" dirty="0"/>
          </a:p>
          <a:p>
            <a:pPr marL="0" indent="0">
              <a:buNone/>
            </a:pPr>
            <a:r>
              <a:rPr lang="en-GB" dirty="0"/>
              <a:t>Cause you to feel uncomfortable</a:t>
            </a:r>
          </a:p>
          <a:p>
            <a:pPr marL="0" indent="0">
              <a:buNone/>
            </a:pPr>
            <a:endParaRPr lang="en-GB" dirty="0"/>
          </a:p>
          <a:p>
            <a:pPr marL="0" indent="0">
              <a:buNone/>
            </a:pPr>
            <a:r>
              <a:rPr lang="en-GB" dirty="0"/>
              <a:t>You can’t decide what might make someone else in your class feel uncomfortable, </a:t>
            </a:r>
            <a:r>
              <a:rPr lang="en-GB" b="1" dirty="0"/>
              <a:t>but you can decide to only go on websites that your teacher asks you to go on. </a:t>
            </a:r>
            <a:endParaRPr lang="en-GB" dirty="0"/>
          </a:p>
        </p:txBody>
      </p:sp>
      <p:pic>
        <p:nvPicPr>
          <p:cNvPr id="5122" name="Picture 2" descr="Disruptive Stock Illustration Images. 5,318 Disruptive illustrations  available to search from thousands of royalty free EPS vector clip art  graphics image creators.">
            <a:extLst>
              <a:ext uri="{FF2B5EF4-FFF2-40B4-BE49-F238E27FC236}">
                <a16:creationId xmlns:a16="http://schemas.microsoft.com/office/drawing/2014/main" id="{7C220EA9-2EBF-4C0B-B077-5D55F461E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789" y="1301159"/>
            <a:ext cx="2070359" cy="14098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L &amp; Stress Management for Kids | Sphero Blog">
            <a:extLst>
              <a:ext uri="{FF2B5EF4-FFF2-40B4-BE49-F238E27FC236}">
                <a16:creationId xmlns:a16="http://schemas.microsoft.com/office/drawing/2014/main" id="{28B997BB-FE66-43BD-A1BE-1E685481E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941" y="2803846"/>
            <a:ext cx="2405225" cy="135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27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E857-AFEC-4A59-980C-E11898DD7A55}"/>
              </a:ext>
            </a:extLst>
          </p:cNvPr>
          <p:cNvSpPr>
            <a:spLocks noGrp="1"/>
          </p:cNvSpPr>
          <p:nvPr>
            <p:ph type="title"/>
          </p:nvPr>
        </p:nvSpPr>
        <p:spPr>
          <a:xfrm>
            <a:off x="1114520" y="3018144"/>
            <a:ext cx="10515600" cy="1325563"/>
          </a:xfrm>
        </p:spPr>
        <p:txBody>
          <a:bodyPr>
            <a:normAutofit fontScale="90000"/>
          </a:bodyPr>
          <a:lstStyle/>
          <a:p>
            <a:r>
              <a:rPr lang="en-GB" dirty="0"/>
              <a:t>YouTube is an example of a website you should not go on unless a teacher tells you to.</a:t>
            </a:r>
            <a:br>
              <a:rPr lang="en-GB" dirty="0"/>
            </a:br>
            <a:br>
              <a:rPr lang="en-GB" dirty="0"/>
            </a:br>
            <a:r>
              <a:rPr lang="en-GB" dirty="0"/>
              <a:t>Why might this be? Who puts videos on YouTube? How easy or hard is it for our school to control what videos might appear on YouTube?</a:t>
            </a:r>
          </a:p>
        </p:txBody>
      </p:sp>
      <p:pic>
        <p:nvPicPr>
          <p:cNvPr id="10242" name="Picture 2" descr="File:Logo of YouTube (2015-2017).svg - Wikimedia Commons">
            <a:extLst>
              <a:ext uri="{FF2B5EF4-FFF2-40B4-BE49-F238E27FC236}">
                <a16:creationId xmlns:a16="http://schemas.microsoft.com/office/drawing/2014/main" id="{5AED85D1-DA68-4468-9F8F-59F1EE38F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38" y="489663"/>
            <a:ext cx="3305175" cy="138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00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7583-42E3-4189-A91B-66F8C0C1351E}"/>
              </a:ext>
            </a:extLst>
          </p:cNvPr>
          <p:cNvSpPr>
            <a:spLocks noGrp="1"/>
          </p:cNvSpPr>
          <p:nvPr>
            <p:ph type="title"/>
          </p:nvPr>
        </p:nvSpPr>
        <p:spPr>
          <a:xfrm>
            <a:off x="1901890" y="2766218"/>
            <a:ext cx="10515600" cy="1325563"/>
          </a:xfrm>
        </p:spPr>
        <p:txBody>
          <a:bodyPr>
            <a:normAutofit fontScale="90000"/>
          </a:bodyPr>
          <a:lstStyle/>
          <a:p>
            <a:r>
              <a:rPr lang="en-GB" b="1" dirty="0"/>
              <a:t>If you do find something online which you think might not be appropriate, you should tell your teacher immediately.</a:t>
            </a:r>
            <a:br>
              <a:rPr lang="en-GB" b="1" dirty="0"/>
            </a:br>
            <a:br>
              <a:rPr lang="en-GB" b="1" dirty="0"/>
            </a:br>
            <a:r>
              <a:rPr lang="en-GB" b="1" dirty="0"/>
              <a:t>If you don’t this could mean that it becomes a bigger problem later on.</a:t>
            </a:r>
            <a:br>
              <a:rPr lang="en-GB" b="1" dirty="0"/>
            </a:br>
            <a:br>
              <a:rPr lang="en-GB" b="1" dirty="0"/>
            </a:br>
            <a:r>
              <a:rPr lang="en-GB" b="1" dirty="0"/>
              <a:t>Every website you access in school is recorded on our school system, like a camera watching your screen – this means the school knows what has been seen even after you have switched the laptop off.</a:t>
            </a:r>
          </a:p>
        </p:txBody>
      </p:sp>
      <p:pic>
        <p:nvPicPr>
          <p:cNvPr id="4098" name="Picture 2" descr="Camera Drawing Cartoon - Cctv Camera Drawing - 2000x1724 PNG Download -  PNGkit">
            <a:extLst>
              <a:ext uri="{FF2B5EF4-FFF2-40B4-BE49-F238E27FC236}">
                <a16:creationId xmlns:a16="http://schemas.microsoft.com/office/drawing/2014/main" id="{F6C9478D-17DA-4D1B-92D5-B92D1A235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11" y="4924568"/>
            <a:ext cx="1252927" cy="11123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op Parent And Child Talking Stock Vectors, Illustrations &amp; Clip Art -  iStock | Parent and child talking at home, Asian parent and child talking">
            <a:extLst>
              <a:ext uri="{FF2B5EF4-FFF2-40B4-BE49-F238E27FC236}">
                <a16:creationId xmlns:a16="http://schemas.microsoft.com/office/drawing/2014/main" id="{5A13C561-B4F3-4B26-BCE6-6C0F87CF6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85" y="148675"/>
            <a:ext cx="1477253" cy="169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00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A94F-19AE-4C50-A5FE-66970C178485}"/>
              </a:ext>
            </a:extLst>
          </p:cNvPr>
          <p:cNvSpPr>
            <a:spLocks noGrp="1"/>
          </p:cNvSpPr>
          <p:nvPr>
            <p:ph type="title"/>
          </p:nvPr>
        </p:nvSpPr>
        <p:spPr/>
        <p:txBody>
          <a:bodyPr>
            <a:normAutofit fontScale="90000"/>
          </a:bodyPr>
          <a:lstStyle/>
          <a:p>
            <a:r>
              <a:rPr lang="en-GB" dirty="0"/>
              <a:t>Passwords</a:t>
            </a:r>
            <a:br>
              <a:rPr lang="en-GB" dirty="0"/>
            </a:br>
            <a:br>
              <a:rPr lang="en-GB" dirty="0"/>
            </a:br>
            <a:r>
              <a:rPr lang="en-GB" dirty="0"/>
              <a:t>What could happen if someone</a:t>
            </a:r>
            <a:br>
              <a:rPr lang="en-GB" dirty="0"/>
            </a:br>
            <a:r>
              <a:rPr lang="en-GB" dirty="0"/>
              <a:t>else knows your password?</a:t>
            </a:r>
          </a:p>
        </p:txBody>
      </p:sp>
      <p:pic>
        <p:nvPicPr>
          <p:cNvPr id="2050" name="Picture 2" descr="Pc password protection icon cartoon style Vector Image">
            <a:extLst>
              <a:ext uri="{FF2B5EF4-FFF2-40B4-BE49-F238E27FC236}">
                <a16:creationId xmlns:a16="http://schemas.microsoft.com/office/drawing/2014/main" id="{990D02B6-ECDC-4F31-B0A1-3D0EE022B3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56" b="13741"/>
          <a:stretch/>
        </p:blipFill>
        <p:spPr bwMode="auto">
          <a:xfrm>
            <a:off x="7697530" y="167951"/>
            <a:ext cx="4279348" cy="347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316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1CBD-66CE-471E-81C2-4F02A4C9ADD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BBD538F-15D6-4B2B-ACF3-3CFC3E9BC202}"/>
              </a:ext>
            </a:extLst>
          </p:cNvPr>
          <p:cNvSpPr>
            <a:spLocks noGrp="1"/>
          </p:cNvSpPr>
          <p:nvPr>
            <p:ph idx="1"/>
          </p:nvPr>
        </p:nvSpPr>
        <p:spPr/>
        <p:txBody>
          <a:bodyPr/>
          <a:lstStyle/>
          <a:p>
            <a:pPr marL="0" indent="0">
              <a:buNone/>
            </a:pPr>
            <a:r>
              <a:rPr lang="en-GB" dirty="0"/>
              <a:t>Your password for the school network is like a secret code just for you. Sharing it with others can make it easier for someone to access your personal information or pretend to be you, which can cause problems. It's important to keep your password a secret so that only you can use it to log in and keep your school things safe.</a:t>
            </a:r>
          </a:p>
        </p:txBody>
      </p:sp>
      <p:pic>
        <p:nvPicPr>
          <p:cNvPr id="4" name="Picture 2" descr="Pc password protection icon cartoon style Vector Image">
            <a:extLst>
              <a:ext uri="{FF2B5EF4-FFF2-40B4-BE49-F238E27FC236}">
                <a16:creationId xmlns:a16="http://schemas.microsoft.com/office/drawing/2014/main" id="{A9705B0C-BB16-4D5E-AA63-75F64550FD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56" b="13741"/>
          <a:stretch/>
        </p:blipFill>
        <p:spPr bwMode="auto">
          <a:xfrm>
            <a:off x="300423" y="0"/>
            <a:ext cx="2243206" cy="1819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c password protection icon cartoon style Vector Image">
            <a:extLst>
              <a:ext uri="{FF2B5EF4-FFF2-40B4-BE49-F238E27FC236}">
                <a16:creationId xmlns:a16="http://schemas.microsoft.com/office/drawing/2014/main" id="{4F7D17D8-8ACC-4324-8A81-885F0E507B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56" b="13741"/>
          <a:stretch/>
        </p:blipFill>
        <p:spPr bwMode="auto">
          <a:xfrm>
            <a:off x="9648371" y="0"/>
            <a:ext cx="2243206" cy="1819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503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eyboard Keys Replacement Guide - iFixit Repair Guide">
            <a:extLst>
              <a:ext uri="{FF2B5EF4-FFF2-40B4-BE49-F238E27FC236}">
                <a16:creationId xmlns:a16="http://schemas.microsoft.com/office/drawing/2014/main" id="{794F5022-9DB3-449A-B8CA-405EC65E7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978" y="204107"/>
            <a:ext cx="3049555" cy="22871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CDBDA9-1B5A-422C-A3BD-026BF91ABF78}"/>
              </a:ext>
            </a:extLst>
          </p:cNvPr>
          <p:cNvSpPr txBox="1"/>
          <p:nvPr/>
        </p:nvSpPr>
        <p:spPr>
          <a:xfrm>
            <a:off x="363894" y="298580"/>
            <a:ext cx="7669763" cy="2862322"/>
          </a:xfrm>
          <a:prstGeom prst="rect">
            <a:avLst/>
          </a:prstGeom>
          <a:noFill/>
        </p:spPr>
        <p:txBody>
          <a:bodyPr wrap="square" rtlCol="0">
            <a:spAutoFit/>
          </a:bodyPr>
          <a:lstStyle/>
          <a:p>
            <a:r>
              <a:rPr lang="en-GB" sz="6000" dirty="0"/>
              <a:t>What can happen if we don’t look after IT equipment?</a:t>
            </a:r>
          </a:p>
        </p:txBody>
      </p:sp>
    </p:spTree>
    <p:extLst>
      <p:ext uri="{BB962C8B-B14F-4D97-AF65-F5344CB8AC3E}">
        <p14:creationId xmlns:p14="http://schemas.microsoft.com/office/powerpoint/2010/main" val="879885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2f3ee26-9208-444e-ad1b-558de8e35f1d" xsi:nil="true"/>
    <lcf76f155ced4ddcb4097134ff3c332f xmlns="14910f66-0321-4c2a-881b-a11f8c64a65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B11A3346E4A24FAF43B47D4534099D" ma:contentTypeVersion="12" ma:contentTypeDescription="Create a new document." ma:contentTypeScope="" ma:versionID="ef10bd93d8ae9d21b3b3fc99f2b77c4d">
  <xsd:schema xmlns:xsd="http://www.w3.org/2001/XMLSchema" xmlns:xs="http://www.w3.org/2001/XMLSchema" xmlns:p="http://schemas.microsoft.com/office/2006/metadata/properties" xmlns:ns2="14910f66-0321-4c2a-881b-a11f8c64a65a" xmlns:ns3="22f3ee26-9208-444e-ad1b-558de8e35f1d" targetNamespace="http://schemas.microsoft.com/office/2006/metadata/properties" ma:root="true" ma:fieldsID="cb7181161d9134f762e19fdff089ad31" ns2:_="" ns3:_="">
    <xsd:import namespace="14910f66-0321-4c2a-881b-a11f8c64a65a"/>
    <xsd:import namespace="22f3ee26-9208-444e-ad1b-558de8e35f1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10f66-0321-4c2a-881b-a11f8c64a6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6ee7b04-c247-4fc4-b66d-5ed11211544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f3ee26-9208-444e-ad1b-558de8e35f1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2b690f9-49b0-4bba-ab53-f3d3930c5759}" ma:internalName="TaxCatchAll" ma:showField="CatchAllData" ma:web="22f3ee26-9208-444e-ad1b-558de8e35f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60351E-45CD-4001-825E-D58164E41D47}">
  <ds:schemaRefs>
    <ds:schemaRef ds:uri="http://schemas.microsoft.com/sharepoint/v3/contenttype/forms"/>
  </ds:schemaRefs>
</ds:datastoreItem>
</file>

<file path=customXml/itemProps2.xml><?xml version="1.0" encoding="utf-8"?>
<ds:datastoreItem xmlns:ds="http://schemas.openxmlformats.org/officeDocument/2006/customXml" ds:itemID="{9E0AB4D0-FBA2-4225-A31D-97DD589AE980}">
  <ds:schemaRefs>
    <ds:schemaRef ds:uri="14910f66-0321-4c2a-881b-a11f8c64a65a"/>
    <ds:schemaRef ds:uri="http://purl.org/dc/terms/"/>
    <ds:schemaRef ds:uri="http://purl.org/dc/dcmitype/"/>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22f3ee26-9208-444e-ad1b-558de8e35f1d"/>
    <ds:schemaRef ds:uri="http://purl.org/dc/elements/1.1/"/>
  </ds:schemaRefs>
</ds:datastoreItem>
</file>

<file path=customXml/itemProps3.xml><?xml version="1.0" encoding="utf-8"?>
<ds:datastoreItem xmlns:ds="http://schemas.openxmlformats.org/officeDocument/2006/customXml" ds:itemID="{4CA52670-EFA0-4F0F-935F-E80FB21822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910f66-0321-4c2a-881b-a11f8c64a65a"/>
    <ds:schemaRef ds:uri="22f3ee26-9208-444e-ad1b-558de8e35f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405</TotalTime>
  <Words>603</Words>
  <Application>Microsoft Office PowerPoint</Application>
  <PresentationFormat>Widescreen</PresentationFormat>
  <Paragraphs>50</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Using IT equipment in school</vt:lpstr>
      <vt:lpstr>Filtering  In school, we have an internet filter.   An internet filter is like a special tool that helps keep you safe when you're online. It blocks websites or things that might not be nice or appropriate, to help you stay safe on the internet.</vt:lpstr>
      <vt:lpstr>PowerPoint Presentation</vt:lpstr>
      <vt:lpstr>PowerPoint Presentation</vt:lpstr>
      <vt:lpstr>YouTube is an example of a website you should not go on unless a teacher tells you to.  Why might this be? Who puts videos on YouTube? How easy or hard is it for our school to control what videos might appear on YouTube?</vt:lpstr>
      <vt:lpstr>If you do find something online which you think might not be appropriate, you should tell your teacher immediately.  If you don’t this could mean that it becomes a bigger problem later on.  Every website you access in school is recorded on our school system, like a camera watching your screen – this means the school knows what has been seen even after you have switched the laptop off.</vt:lpstr>
      <vt:lpstr>Passwords  What could happen if someone else knows your password?</vt:lpstr>
      <vt:lpstr>PowerPoint Presentation</vt:lpstr>
      <vt:lpstr>PowerPoint Presentation</vt:lpstr>
      <vt:lpstr>PowerPoint Presentation</vt:lpstr>
      <vt:lpstr>Switching things off properly. If equipment is not switched off correctly this can mean it stops working. When using a laptop, follow these steps to close it down.</vt:lpstr>
      <vt:lpstr>PowerPoint Presentation</vt:lpstr>
      <vt:lpstr>How should we use IT equipment carefully so we don’t damage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IT equipment in school</dc:title>
  <dc:creator>William Bowring-Lossock</dc:creator>
  <cp:lastModifiedBy>William Bowring-Lossock</cp:lastModifiedBy>
  <cp:revision>13</cp:revision>
  <dcterms:created xsi:type="dcterms:W3CDTF">2023-06-14T11:48:33Z</dcterms:created>
  <dcterms:modified xsi:type="dcterms:W3CDTF">2023-06-26T13:07:49Z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0x01010045B11A3346E4A24FAF43B47D4534099D</vt:lpwstr>
  </property>
  <property fmtid="{D5CDD505-2E9C-101B-9397-08002B2CF9AE}" pid="3" name="MediaServiceImageTags">
    <vt:lpwstr/>
  </property>
</Properties>
</file>