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6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13BD3-5A40-40CF-AAE4-F670C4DF8B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352C8C-41CC-44E7-9F30-452641FC29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7538A9-8F98-4E9B-BC76-348194147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4C531-FD4F-4FB3-A396-5C81D66EF87F}" type="datetimeFigureOut">
              <a:rPr lang="en-GB" smtClean="0"/>
              <a:t>09/09/2021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4B0712-B611-4037-B1A7-834A91C20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014FC8-4B1C-42D7-AF04-1DCE77ECB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3E3E5-7720-47F0-B6D6-C7A6AA77BF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684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D3F74-8AB0-438E-BFA3-4B86AC8FD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C8689B-B2AE-465C-92F3-29B7D89C46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0DB4A4-E77B-4E91-9AEC-EF527B32C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4C531-FD4F-4FB3-A396-5C81D66EF87F}" type="datetimeFigureOut">
              <a:rPr lang="en-GB" smtClean="0"/>
              <a:t>09/09/2021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8032FD-7208-4EDD-8048-B54AD7948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571EA1-ACC7-4EC9-8AE8-64FD80BB1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3E3E5-7720-47F0-B6D6-C7A6AA77BF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6775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DB844B-ADE7-47C0-B327-074F5EF67E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99BE60-86C1-459F-B449-A3E82CBE2F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C99E72-6948-40DD-8FBE-4611E39D7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4C531-FD4F-4FB3-A396-5C81D66EF87F}" type="datetimeFigureOut">
              <a:rPr lang="en-GB" smtClean="0"/>
              <a:t>09/09/2021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679804-BD30-4524-8239-E497C134E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4F1642-CEE2-4594-BFDF-4C1E02802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3E3E5-7720-47F0-B6D6-C7A6AA77BF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9892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A3400-3175-4AF0-8DA3-A1BBCB618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B8BE41-5A5E-46A5-B340-6854DD8E01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10CED1-C8F7-4CBE-8CEA-908CCBF9B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4C531-FD4F-4FB3-A396-5C81D66EF87F}" type="datetimeFigureOut">
              <a:rPr lang="en-GB" smtClean="0"/>
              <a:t>09/09/2021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07FCC9-DB5B-4667-A389-D494ABFE0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CF33B6-4BDC-4E53-956F-395D486FE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3E3E5-7720-47F0-B6D6-C7A6AA77BF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1746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DCBBD-2EBB-4B99-A817-BE3DE330F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F7387A-AADC-4791-9745-D86DBD4AFA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B58EA0-5E8A-4FBF-BC5C-751A3ADD2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4C531-FD4F-4FB3-A396-5C81D66EF87F}" type="datetimeFigureOut">
              <a:rPr lang="en-GB" smtClean="0"/>
              <a:t>09/09/2021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2A51C0-2A3B-4CCC-A8EC-357D068BB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DF97A5-9511-4B03-B225-486C92674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3E3E5-7720-47F0-B6D6-C7A6AA77BF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9718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14532-94CF-45F2-A8BC-573AFD78D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35AC4A-2143-4777-AF96-DAC81AFA7B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C5AEDB-9A7D-4DD1-A69C-150CD8B936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419AB7-04D0-4293-9CF6-426FDAEE6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4C531-FD4F-4FB3-A396-5C81D66EF87F}" type="datetimeFigureOut">
              <a:rPr lang="en-GB" smtClean="0"/>
              <a:t>09/09/2021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FC97FD-0CBB-4BF7-85CB-8B206FA16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BA4E78-FD39-418B-A328-F84944DA7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3E3E5-7720-47F0-B6D6-C7A6AA77BF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0658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E20AB-3525-4078-B7FD-DCB0F9E64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29CDCC-0501-49EC-890F-B8B79BAC08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92E49C-34DF-48DA-9CB1-01AB09791A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F84FE1-E323-416A-B791-EE0CFEEED3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021F43-956F-4B89-B4F3-6619506731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F09F71-8A22-4885-8DF9-A317767A1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4C531-FD4F-4FB3-A396-5C81D66EF87F}" type="datetimeFigureOut">
              <a:rPr lang="en-GB" smtClean="0"/>
              <a:t>09/09/2021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8D1787C-CA4F-4A01-ADBB-50EC0BE18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FFF68CB-070F-4AA4-9358-6880D8F8D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3E3E5-7720-47F0-B6D6-C7A6AA77BF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5102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0F61B-33D1-49FD-A20B-C4884C6FF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43912A-C0B5-4613-9278-6A5A17338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4C531-FD4F-4FB3-A396-5C81D66EF87F}" type="datetimeFigureOut">
              <a:rPr lang="en-GB" smtClean="0"/>
              <a:t>09/09/2021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D885DE-7F36-49DB-AC1F-219EB298B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850DA4-7F79-4A19-91F5-C3A0E8FD1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3E3E5-7720-47F0-B6D6-C7A6AA77BF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5659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B69734F-EAD4-4C29-A2C8-9DAB0F9E7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4C531-FD4F-4FB3-A396-5C81D66EF87F}" type="datetimeFigureOut">
              <a:rPr lang="en-GB" smtClean="0"/>
              <a:t>09/09/2021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3BA0E7-8116-4C4C-ACFC-DCA3C990C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2EB556-B363-45FC-857C-B57CC54C7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3E3E5-7720-47F0-B6D6-C7A6AA77BF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5573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501FD-2A27-4AB6-A71D-E87BC4D69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1F36D5-E9B7-4E28-9384-17DBDADAB4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0193A8-29C2-46B6-9478-46B67E434E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71E980-7229-47AD-83B1-4004BC8C4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4C531-FD4F-4FB3-A396-5C81D66EF87F}" type="datetimeFigureOut">
              <a:rPr lang="en-GB" smtClean="0"/>
              <a:t>09/09/2021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1B7668-989A-42EE-B472-4C6C3C184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B59725-32B3-4A39-A924-498DB6B7C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3E3E5-7720-47F0-B6D6-C7A6AA77BF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7873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46340-87A8-4CCF-9A11-D310251E8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B274F4-E0B7-4E15-B5AA-B76FD37034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14E2B5-8094-4053-98A2-C8793EF18B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6ED808-82BF-4003-8463-E75EB99F0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4C531-FD4F-4FB3-A396-5C81D66EF87F}" type="datetimeFigureOut">
              <a:rPr lang="en-GB" smtClean="0"/>
              <a:t>09/09/2021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0CFA80-4C77-45D3-A091-8ABE3FC2B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84A6DA-F3F9-4132-B623-EF3E84C7E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3E3E5-7720-47F0-B6D6-C7A6AA77BF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3432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FE199C6-3A8E-410E-A5C6-E99587B84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3FF811-3BB4-4E44-BB2C-B04D148C23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564947-B9DB-4EF8-8B49-6CAE6AD028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64C531-FD4F-4FB3-A396-5C81D66EF87F}" type="datetimeFigureOut">
              <a:rPr lang="en-GB" smtClean="0"/>
              <a:t>09/09/2021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AB3FDD-DE12-4672-A7F6-16633F5908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7DDE48-C639-4EE3-9796-88F595B224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83E3E5-7720-47F0-B6D6-C7A6AA77BF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3656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F4D2C1E-5F27-4242-AEA3-288CDE2A48CD}"/>
              </a:ext>
            </a:extLst>
          </p:cNvPr>
          <p:cNvSpPr txBox="1"/>
          <p:nvPr/>
        </p:nvSpPr>
        <p:spPr>
          <a:xfrm>
            <a:off x="4041911" y="190643"/>
            <a:ext cx="3882887" cy="923330"/>
          </a:xfrm>
          <a:prstGeom prst="rect">
            <a:avLst/>
          </a:prstGeom>
          <a:noFill/>
          <a:ln w="38100" cmpd="thinThick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>
                <a:latin typeface="Debbie Hepplewhite Print Font" panose="03050602040000000000" pitchFamily="66" charset="0"/>
              </a:rPr>
              <a:t>Autumn Term </a:t>
            </a:r>
          </a:p>
          <a:p>
            <a:pPr algn="ctr"/>
            <a:endParaRPr lang="en-GB" u="sng" dirty="0">
              <a:latin typeface="Debbie Hepplewhite Print Font" panose="03050602040000000000" pitchFamily="66" charset="0"/>
            </a:endParaRPr>
          </a:p>
          <a:p>
            <a:pPr algn="ctr"/>
            <a:r>
              <a:rPr lang="en-GB" u="sng" dirty="0">
                <a:latin typeface="Debbie Hepplewhite Print Font" panose="03050602040000000000" pitchFamily="66" charset="0"/>
              </a:rPr>
              <a:t>Year 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47B65B-9E65-46EE-AC9B-9C6EDE7705AA}"/>
              </a:ext>
            </a:extLst>
          </p:cNvPr>
          <p:cNvSpPr txBox="1"/>
          <p:nvPr/>
        </p:nvSpPr>
        <p:spPr>
          <a:xfrm>
            <a:off x="198780" y="117089"/>
            <a:ext cx="3445567" cy="3308598"/>
          </a:xfrm>
          <a:prstGeom prst="rect">
            <a:avLst/>
          </a:prstGeom>
          <a:noFill/>
          <a:ln w="38100" cmpd="thinThick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en-GB" sz="1000" b="1" u="sng" dirty="0">
              <a:latin typeface="Debbie Hepplewhite Print Font" panose="03050602040000000000" pitchFamily="66" charset="0"/>
            </a:endParaRPr>
          </a:p>
          <a:p>
            <a:r>
              <a:rPr lang="en-GB" sz="1000" b="1" u="sng" dirty="0">
                <a:latin typeface="Debbie Hepplewhite Print Font" panose="03050602040000000000" pitchFamily="66" charset="0"/>
              </a:rPr>
              <a:t>Maths</a:t>
            </a:r>
            <a:r>
              <a:rPr lang="en-GB" sz="1000" u="sng" dirty="0">
                <a:latin typeface="Debbie Hepplewhite Print Font" panose="03050602040000000000" pitchFamily="66" charset="0"/>
              </a:rPr>
              <a:t> </a:t>
            </a:r>
          </a:p>
          <a:p>
            <a:endParaRPr lang="en-GB" sz="900" u="sng" dirty="0">
              <a:latin typeface="Debbie Hepplewhite Print Font" panose="03050602040000000000" pitchFamily="66" charset="0"/>
            </a:endParaRPr>
          </a:p>
          <a:p>
            <a:endParaRPr lang="en-GB" sz="900" u="sng" dirty="0">
              <a:latin typeface="Debbie Hepplewhite Print Font" panose="03050602040000000000" pitchFamily="66" charset="0"/>
            </a:endParaRPr>
          </a:p>
          <a:p>
            <a:endParaRPr lang="en-GB" sz="900" b="1" u="sng" dirty="0">
              <a:latin typeface="Debbie Hepplewhite Print Font" panose="03050602040000000000" pitchFamily="66" charset="0"/>
            </a:endParaRPr>
          </a:p>
          <a:p>
            <a:r>
              <a:rPr lang="en-GB" sz="900" b="1" u="sng" dirty="0">
                <a:latin typeface="Debbie Hepplewhite Print Font" panose="03050602040000000000" pitchFamily="66" charset="0"/>
              </a:rPr>
              <a:t>Autumn 1 - Place value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900" dirty="0">
                <a:latin typeface="Debbie Hepplewhite Print Font" panose="03050602040000000000" pitchFamily="66" charset="0"/>
              </a:rPr>
              <a:t>Identifying and representing numbers in different ways.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900" dirty="0">
                <a:latin typeface="Debbie Hepplewhite Print Font" panose="03050602040000000000" pitchFamily="66" charset="0"/>
              </a:rPr>
              <a:t>Recognising the place value of each digit in a 3 digit number.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900" dirty="0">
                <a:latin typeface="Debbie Hepplewhite Print Font" panose="03050602040000000000" pitchFamily="66" charset="0"/>
              </a:rPr>
              <a:t>Comparing and ordering numbers to 1000.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900" dirty="0">
                <a:latin typeface="Debbie Hepplewhite Print Font" panose="03050602040000000000" pitchFamily="66" charset="0"/>
              </a:rPr>
              <a:t>Reading and writing numbers to 1000.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900" dirty="0">
              <a:latin typeface="Debbie Hepplewhite Print Font" panose="03050602040000000000" pitchFamily="66" charset="0"/>
            </a:endParaRPr>
          </a:p>
          <a:p>
            <a:r>
              <a:rPr lang="en-GB" sz="900" b="1" u="sng" dirty="0">
                <a:latin typeface="Debbie Hepplewhite Print Font" panose="03050602040000000000" pitchFamily="66" charset="0"/>
              </a:rPr>
              <a:t>Autumn 2 - Addition and subtraction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900" dirty="0">
                <a:latin typeface="Debbie Hepplewhite Print Font" panose="03050602040000000000" pitchFamily="66" charset="0"/>
              </a:rPr>
              <a:t>Adding and subtracting numbers mentally.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900" dirty="0">
                <a:latin typeface="Debbie Hepplewhite Print Font" panose="03050602040000000000" pitchFamily="66" charset="0"/>
              </a:rPr>
              <a:t>Adding and subtracting using the column method.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900" dirty="0">
                <a:latin typeface="Debbie Hepplewhite Print Font" panose="03050602040000000000" pitchFamily="66" charset="0"/>
              </a:rPr>
              <a:t>Using the inverse to check our answers.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900" dirty="0">
              <a:latin typeface="Debbie Hepplewhite Print Font" panose="03050602040000000000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900" dirty="0">
              <a:latin typeface="Debbie Hepplewhite Print Font" panose="03050602040000000000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900" dirty="0">
                <a:latin typeface="Debbie Hepplewhite Print Font" panose="03050602040000000000" pitchFamily="66" charset="0"/>
              </a:rPr>
              <a:t>Times tables – 3s, 4s, 8s.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900" dirty="0">
                <a:latin typeface="Debbie Hepplewhite Print Font" panose="03050602040000000000" pitchFamily="66" charset="0"/>
              </a:rPr>
              <a:t>Weekly times tables and number bond tests.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AF06DE-0C6F-48D3-8EE0-63858650ABB9}"/>
              </a:ext>
            </a:extLst>
          </p:cNvPr>
          <p:cNvSpPr txBox="1"/>
          <p:nvPr/>
        </p:nvSpPr>
        <p:spPr>
          <a:xfrm>
            <a:off x="198780" y="3559151"/>
            <a:ext cx="3445567" cy="1092607"/>
          </a:xfrm>
          <a:prstGeom prst="rect">
            <a:avLst/>
          </a:prstGeom>
          <a:noFill/>
          <a:ln w="38100" cmpd="thinThick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en-GB" sz="1000" b="1" u="sng" dirty="0">
              <a:latin typeface="Debbie Hepplewhite Print Font" panose="03050602040000000000" pitchFamily="66" charset="0"/>
            </a:endParaRPr>
          </a:p>
          <a:p>
            <a:r>
              <a:rPr lang="en-GB" sz="1000" b="1" u="sng" dirty="0">
                <a:latin typeface="Debbie Hepplewhite Print Font" panose="03050602040000000000" pitchFamily="66" charset="0"/>
              </a:rPr>
              <a:t>Music</a:t>
            </a:r>
          </a:p>
          <a:p>
            <a:r>
              <a:rPr lang="en-GB" sz="900" b="1" u="sng" dirty="0">
                <a:latin typeface="Debbie Hepplewhite Print Font" panose="03050602040000000000" pitchFamily="66" charset="0"/>
              </a:rPr>
              <a:t> </a:t>
            </a:r>
          </a:p>
          <a:p>
            <a:endParaRPr lang="en-GB" sz="900" b="1" u="sng" dirty="0">
              <a:latin typeface="Debbie Hepplewhite Print Font" panose="03050602040000000000" pitchFamily="66" charset="0"/>
            </a:endParaRPr>
          </a:p>
          <a:p>
            <a:endParaRPr lang="en-GB" sz="900" b="1" u="sng" dirty="0">
              <a:latin typeface="Debbie Hepplewhite Print Font" panose="03050602040000000000" pitchFamily="66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>
                <a:latin typeface="Debbie Hepplewhite Print Font" panose="03050602040000000000" pitchFamily="66" charset="0"/>
              </a:rPr>
              <a:t>Ensemble singing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>
                <a:latin typeface="Debbie Hepplewhite Print Font" panose="03050602040000000000" pitchFamily="66" charset="0"/>
              </a:rPr>
              <a:t>Learning to play a tuned instrument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35A9A4-E363-426B-8C1C-00ADDA768890}"/>
              </a:ext>
            </a:extLst>
          </p:cNvPr>
          <p:cNvSpPr txBox="1"/>
          <p:nvPr/>
        </p:nvSpPr>
        <p:spPr>
          <a:xfrm>
            <a:off x="198780" y="4811130"/>
            <a:ext cx="3445567" cy="1923604"/>
          </a:xfrm>
          <a:prstGeom prst="rect">
            <a:avLst/>
          </a:prstGeom>
          <a:noFill/>
          <a:ln w="38100" cmpd="thinThick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en-GB" sz="1000" b="1" u="sng" dirty="0">
              <a:latin typeface="Debbie Hepplewhite Print Font" panose="03050602040000000000" pitchFamily="66" charset="0"/>
            </a:endParaRPr>
          </a:p>
          <a:p>
            <a:r>
              <a:rPr lang="en-GB" sz="1000" b="1" u="sng" dirty="0">
                <a:latin typeface="Debbie Hepplewhite Print Font" panose="03050602040000000000" pitchFamily="66" charset="0"/>
              </a:rPr>
              <a:t>Art and DT </a:t>
            </a:r>
          </a:p>
          <a:p>
            <a:endParaRPr lang="en-GB" sz="900" b="1" u="sng" dirty="0">
              <a:latin typeface="Debbie Hepplewhite Print Font" panose="03050602040000000000" pitchFamily="66" charset="0"/>
            </a:endParaRPr>
          </a:p>
          <a:p>
            <a:endParaRPr lang="en-GB" sz="900" b="1" u="sng" dirty="0">
              <a:latin typeface="Debbie Hepplewhite Print Font" panose="03050602040000000000" pitchFamily="66" charset="0"/>
            </a:endParaRPr>
          </a:p>
          <a:p>
            <a:endParaRPr lang="en-GB" sz="900" dirty="0">
              <a:latin typeface="Debbie Hepplewhite Print Font" panose="03050602040000000000" pitchFamily="66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>
                <a:latin typeface="Debbie Hepplewhite Print Font" panose="03050602040000000000" pitchFamily="66" charset="0"/>
              </a:rPr>
              <a:t>Develop sketch books to practise our observational drawing skills.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>
                <a:latin typeface="Debbie Hepplewhite Print Font" panose="03050602040000000000" pitchFamily="66" charset="0"/>
              </a:rPr>
              <a:t>Towards the end of Autumn term we will look at ‘Starry Night’ by Vincent Van Gough.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>
                <a:latin typeface="Debbie Hepplewhite Print Font" panose="03050602040000000000" pitchFamily="66" charset="0"/>
              </a:rPr>
              <a:t>We will use a range of tools to produce a variety of effects, including chalk, oil pastel, collage, charcoal and pencils.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27BE467-5C12-4556-AEA2-5747676CE7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8791" y="190643"/>
            <a:ext cx="735003" cy="61250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842FA98-4C9F-4B5D-9B52-97502C8750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2475" y="3818298"/>
            <a:ext cx="941318" cy="42556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0688CEC-8FF0-4D34-8DAA-A7EE2E2EC0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6841" y="4910905"/>
            <a:ext cx="623216" cy="60948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73BD32F-AB9D-412F-A461-CB9B7A689D64}"/>
              </a:ext>
            </a:extLst>
          </p:cNvPr>
          <p:cNvSpPr txBox="1"/>
          <p:nvPr/>
        </p:nvSpPr>
        <p:spPr>
          <a:xfrm>
            <a:off x="4048536" y="1432177"/>
            <a:ext cx="3882887" cy="3770263"/>
          </a:xfrm>
          <a:prstGeom prst="rect">
            <a:avLst/>
          </a:prstGeom>
          <a:noFill/>
          <a:ln w="38100" cmpd="thinThick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en-GB" sz="1000" b="1" u="sng" dirty="0">
              <a:latin typeface="Debbie Hepplewhite Print Font" panose="03050602040000000000" pitchFamily="66" charset="0"/>
            </a:endParaRPr>
          </a:p>
          <a:p>
            <a:r>
              <a:rPr lang="en-GB" sz="1000" b="1" u="sng" dirty="0">
                <a:latin typeface="Debbie Hepplewhite Print Font" panose="03050602040000000000" pitchFamily="66" charset="0"/>
              </a:rPr>
              <a:t>RE</a:t>
            </a:r>
          </a:p>
          <a:p>
            <a:endParaRPr lang="en-GB" sz="1000" b="1" u="sng" dirty="0">
              <a:latin typeface="Debbie Hepplewhite Print Font" panose="03050602040000000000" pitchFamily="66" charset="0"/>
            </a:endParaRPr>
          </a:p>
          <a:p>
            <a:r>
              <a:rPr lang="en-GB" sz="1000" b="1" u="sng" dirty="0">
                <a:latin typeface="Debbie Hepplewhite Print Font" panose="03050602040000000000" pitchFamily="66" charset="0"/>
              </a:rPr>
              <a:t>Belonging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Debbie Hepplewhite Print Font" panose="03050602040000000000" pitchFamily="66" charset="0"/>
              </a:rPr>
              <a:t>Different groups we belong to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Debbie Hepplewhite Print Font" panose="03050602040000000000" pitchFamily="66" charset="0"/>
              </a:rPr>
              <a:t>The sacrament of baptism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Debbie Hepplewhite Print Font" panose="03050602040000000000" pitchFamily="66" charset="0"/>
              </a:rPr>
              <a:t>Jesus calling his disciples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000" b="1" u="sng" dirty="0">
              <a:latin typeface="Debbie Hepplewhite Print Font" panose="03050602040000000000" pitchFamily="66" charset="0"/>
            </a:endParaRPr>
          </a:p>
          <a:p>
            <a:r>
              <a:rPr lang="en-GB" sz="1000" b="1" u="sng" dirty="0">
                <a:latin typeface="Debbie Hepplewhite Print Font" panose="03050602040000000000" pitchFamily="66" charset="0"/>
              </a:rPr>
              <a:t>Forgiveness and Advent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Debbie Hepplewhite Print Font" panose="03050602040000000000" pitchFamily="66" charset="0"/>
              </a:rPr>
              <a:t>We will look at the sacrament of Reconciliation and the importance of saying sorry.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Debbie Hepplewhite Print Font" panose="03050602040000000000" pitchFamily="66" charset="0"/>
              </a:rPr>
              <a:t>We will learn that God always forgives us when we sin. </a:t>
            </a:r>
          </a:p>
          <a:p>
            <a:endParaRPr lang="en-GB" sz="1000" b="1" u="sng" dirty="0">
              <a:latin typeface="Debbie Hepplewhite Print Font" panose="03050602040000000000" pitchFamily="66" charset="0"/>
            </a:endParaRPr>
          </a:p>
          <a:p>
            <a:r>
              <a:rPr lang="en-GB" sz="1000" b="1" u="sng" dirty="0">
                <a:latin typeface="Debbie Hepplewhite Print Font" panose="03050602040000000000" pitchFamily="66" charset="0"/>
              </a:rPr>
              <a:t>Prayer focus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Debbie Hepplewhite Print Font" panose="03050602040000000000" pitchFamily="66" charset="0"/>
              </a:rPr>
              <a:t>Daily class prayers; morning, lunch time and home time prayers.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Debbie Hepplewhite Print Font" panose="03050602040000000000" pitchFamily="66" charset="0"/>
              </a:rPr>
              <a:t>Rosary prayers; Hail Mary, Glory Be, Our Father.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Debbie Hepplewhite Print Font" panose="03050602040000000000" pitchFamily="66" charset="0"/>
              </a:rPr>
              <a:t>Penitential prayers; I confess…, The Lord have Mercy.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Debbie Hepplewhite Print Font" panose="03050602040000000000" pitchFamily="66" charset="0"/>
              </a:rPr>
              <a:t>Act of Contrition. </a:t>
            </a:r>
          </a:p>
          <a:p>
            <a:r>
              <a:rPr lang="en-GB" sz="900" b="1" u="sng" dirty="0">
                <a:latin typeface="Debbie Hepplewhite Print Font" panose="03050602040000000000" pitchFamily="66" charset="0"/>
              </a:rPr>
              <a:t>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AF159B1-9DAE-42C1-B190-DBD4289E38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93201" y="1655560"/>
            <a:ext cx="726799" cy="105893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CA70EFD-6689-4627-B7A0-770A2C9D8A02}"/>
              </a:ext>
            </a:extLst>
          </p:cNvPr>
          <p:cNvSpPr txBox="1"/>
          <p:nvPr/>
        </p:nvSpPr>
        <p:spPr>
          <a:xfrm>
            <a:off x="4041911" y="5425823"/>
            <a:ext cx="3876262" cy="1015663"/>
          </a:xfrm>
          <a:prstGeom prst="rect">
            <a:avLst/>
          </a:prstGeom>
          <a:noFill/>
          <a:ln w="38100" cmpd="thinThick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en-GB" sz="1000" b="1" u="sng" dirty="0">
              <a:latin typeface="Debbie Hepplewhite Print Font" panose="03050602040000000000" pitchFamily="66" charset="0"/>
            </a:endParaRPr>
          </a:p>
          <a:p>
            <a:r>
              <a:rPr lang="en-GB" sz="1000" b="1" u="sng" dirty="0">
                <a:latin typeface="Debbie Hepplewhite Print Font" panose="03050602040000000000" pitchFamily="66" charset="0"/>
              </a:rPr>
              <a:t>PE</a:t>
            </a:r>
          </a:p>
          <a:p>
            <a:endParaRPr lang="en-GB" sz="1000" b="1" u="sng" dirty="0">
              <a:latin typeface="Debbie Hepplewhite Print Font" panose="03050602040000000000" pitchFamily="66" charset="0"/>
            </a:endParaRPr>
          </a:p>
          <a:p>
            <a:r>
              <a:rPr lang="en-GB" sz="1000" dirty="0">
                <a:latin typeface="Debbie Hepplewhite Print Font" panose="03050602040000000000" pitchFamily="66" charset="0"/>
              </a:rPr>
              <a:t>Autumn 1 – OAA and Real PE - Personal </a:t>
            </a:r>
          </a:p>
          <a:p>
            <a:endParaRPr lang="en-GB" sz="1000" dirty="0">
              <a:latin typeface="Debbie Hepplewhite Print Font" panose="03050602040000000000" pitchFamily="66" charset="0"/>
            </a:endParaRPr>
          </a:p>
          <a:p>
            <a:r>
              <a:rPr lang="en-GB" sz="1000" dirty="0">
                <a:latin typeface="Debbie Hepplewhite Print Font" panose="03050602040000000000" pitchFamily="66" charset="0"/>
              </a:rPr>
              <a:t>Autumn 2 – Gymnastics and Real PE -Social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3B941C9-5C17-4A07-B54A-1A8DD7B8FB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53522" y="5538898"/>
            <a:ext cx="526592" cy="34915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35412F0-CBA9-449C-951E-C749B4A50DFC}"/>
              </a:ext>
            </a:extLst>
          </p:cNvPr>
          <p:cNvSpPr txBox="1"/>
          <p:nvPr/>
        </p:nvSpPr>
        <p:spPr>
          <a:xfrm>
            <a:off x="8110333" y="190643"/>
            <a:ext cx="3882887" cy="2477601"/>
          </a:xfrm>
          <a:prstGeom prst="rect">
            <a:avLst/>
          </a:prstGeom>
          <a:noFill/>
          <a:ln w="38100" cmpd="thinThick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en-GB" sz="1000" b="1" u="sng" dirty="0">
              <a:latin typeface="Debbie Hepplewhite Print Font" panose="03050602040000000000" pitchFamily="66" charset="0"/>
            </a:endParaRPr>
          </a:p>
          <a:p>
            <a:r>
              <a:rPr lang="en-GB" sz="1000" b="1" u="sng" dirty="0">
                <a:latin typeface="Debbie Hepplewhite Print Font" panose="03050602040000000000" pitchFamily="66" charset="0"/>
              </a:rPr>
              <a:t>English </a:t>
            </a:r>
            <a:r>
              <a:rPr lang="en-GB" sz="1000" u="sng" dirty="0">
                <a:latin typeface="Debbie Hepplewhite Print Font" panose="03050602040000000000" pitchFamily="66" charset="0"/>
              </a:rPr>
              <a:t> </a:t>
            </a:r>
          </a:p>
          <a:p>
            <a:endParaRPr lang="en-GB" sz="900" b="1" u="sng" dirty="0">
              <a:latin typeface="Debbie Hepplewhite Print Font" panose="03050602040000000000" pitchFamily="66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>
                <a:latin typeface="Debbie Hepplewhite Print Font" panose="03050602040000000000" pitchFamily="66" charset="0"/>
              </a:rPr>
              <a:t>Cursive handwriting.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>
                <a:latin typeface="Debbie Hepplewhite Print Font" panose="03050602040000000000" pitchFamily="66" charset="0"/>
              </a:rPr>
              <a:t>Writing in paragraphs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>
                <a:latin typeface="Debbie Hepplewhite Print Font" panose="03050602040000000000" pitchFamily="66" charset="0"/>
              </a:rPr>
              <a:t>Dictionary and thesaurus skills.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>
                <a:latin typeface="Debbie Hepplewhite Print Font" panose="03050602040000000000" pitchFamily="66" charset="0"/>
              </a:rPr>
              <a:t>Persuasive writing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>
                <a:latin typeface="Debbie Hepplewhite Print Font" panose="03050602040000000000" pitchFamily="66" charset="0"/>
              </a:rPr>
              <a:t>Descriptive writing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>
                <a:latin typeface="Debbie Hepplewhite Print Font" panose="03050602040000000000" pitchFamily="66" charset="0"/>
              </a:rPr>
              <a:t>Instructions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>
                <a:latin typeface="Debbie Hepplewhite Print Font" panose="03050602040000000000" pitchFamily="66" charset="0"/>
              </a:rPr>
              <a:t>Poetry</a:t>
            </a:r>
          </a:p>
          <a:p>
            <a:endParaRPr lang="en-GB" sz="900" b="1" u="sng" dirty="0">
              <a:latin typeface="Debbie Hepplewhite Print Font" panose="03050602040000000000" pitchFamily="66" charset="0"/>
            </a:endParaRPr>
          </a:p>
          <a:p>
            <a:r>
              <a:rPr lang="en-GB" sz="900" dirty="0">
                <a:latin typeface="Debbie Hepplewhite Print Font" panose="03050602040000000000" pitchFamily="66" charset="0"/>
              </a:rPr>
              <a:t>In Autumn 1 our book focuses will be ‘The Magic Paintbrush’ by Julia Donaldson</a:t>
            </a:r>
          </a:p>
          <a:p>
            <a:endParaRPr lang="en-GB" sz="900" dirty="0">
              <a:latin typeface="Debbie Hepplewhite Print Font" panose="03050602040000000000" pitchFamily="66" charset="0"/>
            </a:endParaRPr>
          </a:p>
          <a:p>
            <a:r>
              <a:rPr lang="en-GB" sz="900" dirty="0">
                <a:latin typeface="Debbie Hepplewhite Print Font" panose="03050602040000000000" pitchFamily="66" charset="0"/>
              </a:rPr>
              <a:t>In Autumn 2 we will be focusing on ‘The Iron Man’ by Ted Hughes. </a:t>
            </a:r>
          </a:p>
          <a:p>
            <a:endParaRPr lang="en-GB" sz="900" dirty="0">
              <a:latin typeface="Debbie Hepplewhite Print Font" panose="03050602040000000000" pitchFamily="66" charset="0"/>
            </a:endParaRPr>
          </a:p>
        </p:txBody>
      </p:sp>
      <p:pic>
        <p:nvPicPr>
          <p:cNvPr id="1030" name="Picture 6" descr="Image result for the iron man">
            <a:extLst>
              <a:ext uri="{FF2B5EF4-FFF2-40B4-BE49-F238E27FC236}">
                <a16:creationId xmlns:a16="http://schemas.microsoft.com/office/drawing/2014/main" id="{ACC2048F-604A-497E-8791-8E3F471C31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2651" y="350757"/>
            <a:ext cx="541826" cy="734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D08DBE6E-DA22-4783-84E3-67FDBCFAF6BD}"/>
              </a:ext>
            </a:extLst>
          </p:cNvPr>
          <p:cNvSpPr txBox="1"/>
          <p:nvPr/>
        </p:nvSpPr>
        <p:spPr>
          <a:xfrm>
            <a:off x="8079173" y="3959770"/>
            <a:ext cx="3882887" cy="1785104"/>
          </a:xfrm>
          <a:prstGeom prst="rect">
            <a:avLst/>
          </a:prstGeom>
          <a:noFill/>
          <a:ln w="38100" cmpd="thinThick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en-GB" sz="1000" b="1" u="sng" dirty="0">
              <a:latin typeface="Debbie Hepplewhite Print Font" panose="03050602040000000000" pitchFamily="66" charset="0"/>
            </a:endParaRPr>
          </a:p>
          <a:p>
            <a:r>
              <a:rPr lang="en-GB" sz="1000" b="1" u="sng" dirty="0">
                <a:latin typeface="Debbie Hepplewhite Print Font" panose="03050602040000000000" pitchFamily="66" charset="0"/>
              </a:rPr>
              <a:t>Science</a:t>
            </a:r>
          </a:p>
          <a:p>
            <a:endParaRPr lang="en-GB" sz="1000" b="1" u="sng" dirty="0">
              <a:latin typeface="Debbie Hepplewhite Print Font" panose="03050602040000000000" pitchFamily="66" charset="0"/>
            </a:endParaRPr>
          </a:p>
          <a:p>
            <a:r>
              <a:rPr lang="en-GB" sz="1000" b="1" u="sng" dirty="0">
                <a:latin typeface="Debbie Hepplewhite Print Font" panose="03050602040000000000" pitchFamily="66" charset="0"/>
              </a:rPr>
              <a:t>Autumn 1 – light and shadow</a:t>
            </a:r>
          </a:p>
          <a:p>
            <a:r>
              <a:rPr lang="en-GB" sz="1000" dirty="0">
                <a:latin typeface="Debbie Hepplewhite Print Font" panose="03050602040000000000" pitchFamily="66" charset="0"/>
              </a:rPr>
              <a:t>Exploring light and shadow, sources of light and how the sun can be dangerous.</a:t>
            </a:r>
          </a:p>
          <a:p>
            <a:endParaRPr lang="en-GB" sz="1000" b="1" u="sng" dirty="0">
              <a:latin typeface="Debbie Hepplewhite Print Font" panose="03050602040000000000" pitchFamily="66" charset="0"/>
            </a:endParaRPr>
          </a:p>
          <a:p>
            <a:r>
              <a:rPr lang="en-GB" sz="1000" b="1" u="sng" dirty="0">
                <a:latin typeface="Debbie Hepplewhite Print Font" panose="03050602040000000000" pitchFamily="66" charset="0"/>
              </a:rPr>
              <a:t>Autumn 2 – magnets and forces</a:t>
            </a:r>
          </a:p>
          <a:p>
            <a:r>
              <a:rPr lang="en-GB" sz="1000" dirty="0">
                <a:latin typeface="Debbie Hepplewhite Print Font" panose="03050602040000000000" pitchFamily="66" charset="0"/>
              </a:rPr>
              <a:t>Exploring how magnets attract and repel each other as well as investigating how different things move on a variety of surfaces.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419EF1B-9738-4BBF-94E8-DEAF38556F6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426002" y="4031081"/>
            <a:ext cx="395122" cy="468008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7C54D931-4DF7-4AC9-9BB3-CF283AC9651A}"/>
              </a:ext>
            </a:extLst>
          </p:cNvPr>
          <p:cNvSpPr txBox="1"/>
          <p:nvPr/>
        </p:nvSpPr>
        <p:spPr>
          <a:xfrm>
            <a:off x="8110332" y="5953374"/>
            <a:ext cx="3876262" cy="707886"/>
          </a:xfrm>
          <a:prstGeom prst="rect">
            <a:avLst/>
          </a:prstGeom>
          <a:noFill/>
          <a:ln w="38100" cmpd="thinThick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 b="1" u="sng" dirty="0">
                <a:latin typeface="Debbie Hepplewhite Print Font" panose="03050602040000000000" pitchFamily="66" charset="0"/>
              </a:rPr>
              <a:t>Geography</a:t>
            </a:r>
          </a:p>
          <a:p>
            <a:r>
              <a:rPr lang="en-GB" sz="1000" dirty="0">
                <a:latin typeface="Debbie Hepplewhite Print Font" panose="03050602040000000000" pitchFamily="66" charset="0"/>
              </a:rPr>
              <a:t>Map skills, identifying physical and human characteristics, answering geographical questions.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660913" y="803146"/>
            <a:ext cx="592995" cy="740722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6735A9A4-E363-426B-8C1C-00ADDA768890}"/>
              </a:ext>
            </a:extLst>
          </p:cNvPr>
          <p:cNvSpPr txBox="1"/>
          <p:nvPr/>
        </p:nvSpPr>
        <p:spPr>
          <a:xfrm>
            <a:off x="8079173" y="2827940"/>
            <a:ext cx="3938579" cy="923330"/>
          </a:xfrm>
          <a:prstGeom prst="rect">
            <a:avLst/>
          </a:prstGeom>
          <a:noFill/>
          <a:ln w="38100" cmpd="thinThick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GB" sz="900" b="1" u="sng" dirty="0">
                <a:latin typeface="Debbie Hepplewhite Print Font" panose="03050602040000000000" pitchFamily="66" charset="0"/>
              </a:rPr>
              <a:t>French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>
                <a:latin typeface="Debbie Hepplewhite Print Font" panose="03050602040000000000" pitchFamily="66" charset="0"/>
              </a:rPr>
              <a:t>Pinpoint France on a map and some French cities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>
                <a:latin typeface="Debbie Hepplewhite Print Font" panose="03050602040000000000" pitchFamily="66" charset="0"/>
              </a:rPr>
              <a:t>Say their name and how they are feeling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>
                <a:latin typeface="Debbie Hepplewhite Print Font" panose="03050602040000000000" pitchFamily="66" charset="0"/>
              </a:rPr>
              <a:t>Count to 10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>
                <a:latin typeface="Debbie Hepplewhite Print Font" panose="03050602040000000000" pitchFamily="66" charset="0"/>
              </a:rPr>
              <a:t>Greetings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>
                <a:latin typeface="Debbie Hepplewhite Print Font" panose="03050602040000000000" pitchFamily="66" charset="0"/>
              </a:rPr>
              <a:t>Colours 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392088" y="3320798"/>
            <a:ext cx="462951" cy="308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6382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404</Words>
  <Application>Microsoft Office PowerPoint</Application>
  <PresentationFormat>Widescreen</PresentationFormat>
  <Paragraphs>91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Lauren Malpass</dc:creator>
  <cp:lastModifiedBy>L Malpass</cp:lastModifiedBy>
  <cp:revision>9</cp:revision>
  <cp:lastPrinted>2021-09-09T15:24:09Z</cp:lastPrinted>
  <dcterms:created xsi:type="dcterms:W3CDTF">2019-09-03T19:04:51Z</dcterms:created>
  <dcterms:modified xsi:type="dcterms:W3CDTF">2021-09-09T16:56:59Z</dcterms:modified>
</cp:coreProperties>
</file>