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13BD3-5A40-40CF-AAE4-F670C4DF8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352C8C-41CC-44E7-9F30-452641FC2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538A9-8F98-4E9B-BC76-348194147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C531-FD4F-4FB3-A396-5C81D66EF87F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B0712-B611-4037-B1A7-834A91C20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14FC8-4B1C-42D7-AF04-1DCE77ECB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E3E5-7720-47F0-B6D6-C7A6AA77B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8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D3F74-8AB0-438E-BFA3-4B86AC8FD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8689B-B2AE-465C-92F3-29B7D89C4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DB4A4-E77B-4E91-9AEC-EF527B32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C531-FD4F-4FB3-A396-5C81D66EF87F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032FD-7208-4EDD-8048-B54AD794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71EA1-ACC7-4EC9-8AE8-64FD80BB1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E3E5-7720-47F0-B6D6-C7A6AA77B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77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DB844B-ADE7-47C0-B327-074F5EF67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99BE60-86C1-459F-B449-A3E82CBE2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99E72-6948-40DD-8FBE-4611E39D7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C531-FD4F-4FB3-A396-5C81D66EF87F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79804-BD30-4524-8239-E497C134E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F1642-CEE2-4594-BFDF-4C1E0280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E3E5-7720-47F0-B6D6-C7A6AA77B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89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A3400-3175-4AF0-8DA3-A1BBCB618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8BE41-5A5E-46A5-B340-6854DD8E0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0CED1-C8F7-4CBE-8CEA-908CCBF9B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C531-FD4F-4FB3-A396-5C81D66EF87F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7FCC9-DB5B-4667-A389-D494ABFE0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F33B6-4BDC-4E53-956F-395D486FE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E3E5-7720-47F0-B6D6-C7A6AA77B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746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DCBBD-2EBB-4B99-A817-BE3DE330F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7387A-AADC-4791-9745-D86DBD4AF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58EA0-5E8A-4FBF-BC5C-751A3ADD2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C531-FD4F-4FB3-A396-5C81D66EF87F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A51C0-2A3B-4CCC-A8EC-357D068B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F97A5-9511-4B03-B225-486C92674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E3E5-7720-47F0-B6D6-C7A6AA77B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71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14532-94CF-45F2-A8BC-573AFD78D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5AC4A-2143-4777-AF96-DAC81AFA7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5AEDB-9A7D-4DD1-A69C-150CD8B93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419AB7-04D0-4293-9CF6-426FDAEE6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C531-FD4F-4FB3-A396-5C81D66EF87F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C97FD-0CBB-4BF7-85CB-8B206FA1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A4E78-FD39-418B-A328-F84944DA7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E3E5-7720-47F0-B6D6-C7A6AA77B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658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E20AB-3525-4078-B7FD-DCB0F9E6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9CDCC-0501-49EC-890F-B8B79BAC0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92E49C-34DF-48DA-9CB1-01AB09791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84FE1-E323-416A-B791-EE0CFEEED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021F43-956F-4B89-B4F3-6619506731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F09F71-8A22-4885-8DF9-A317767A1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C531-FD4F-4FB3-A396-5C81D66EF87F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D1787C-CA4F-4A01-ADBB-50EC0BE18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FF68CB-070F-4AA4-9358-6880D8F8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E3E5-7720-47F0-B6D6-C7A6AA77B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10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0F61B-33D1-49FD-A20B-C4884C6FF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43912A-C0B5-4613-9278-6A5A17338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C531-FD4F-4FB3-A396-5C81D66EF87F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885DE-7F36-49DB-AC1F-219EB298B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850DA4-7F79-4A19-91F5-C3A0E8FD1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E3E5-7720-47F0-B6D6-C7A6AA77B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659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69734F-EAD4-4C29-A2C8-9DAB0F9E7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C531-FD4F-4FB3-A396-5C81D66EF87F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A0E7-8116-4C4C-ACFC-DCA3C990C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EB556-B363-45FC-857C-B57CC54C7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E3E5-7720-47F0-B6D6-C7A6AA77B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57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501FD-2A27-4AB6-A71D-E87BC4D6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F36D5-E9B7-4E28-9384-17DBDADAB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193A8-29C2-46B6-9478-46B67E434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1E980-7229-47AD-83B1-4004BC8C4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C531-FD4F-4FB3-A396-5C81D66EF87F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B7668-989A-42EE-B472-4C6C3C184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B59725-32B3-4A39-A924-498DB6B7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E3E5-7720-47F0-B6D6-C7A6AA77B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87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46340-87A8-4CCF-9A11-D310251E8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274F4-E0B7-4E15-B5AA-B76FD37034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4E2B5-8094-4053-98A2-C8793EF18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ED808-82BF-4003-8463-E75EB99F0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C531-FD4F-4FB3-A396-5C81D66EF87F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CFA80-4C77-45D3-A091-8ABE3FC2B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84A6DA-F3F9-4132-B623-EF3E84C7E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E3E5-7720-47F0-B6D6-C7A6AA77B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43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E199C6-3A8E-410E-A5C6-E99587B84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FF811-3BB4-4E44-BB2C-B04D148C2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64947-B9DB-4EF8-8B49-6CAE6AD028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4C531-FD4F-4FB3-A396-5C81D66EF87F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B3FDD-DE12-4672-A7F6-16633F590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DDE48-C639-4EE3-9796-88F595B22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3E3E5-7720-47F0-B6D6-C7A6AA77B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65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4D2C1E-5F27-4242-AEA3-288CDE2A48CD}"/>
              </a:ext>
            </a:extLst>
          </p:cNvPr>
          <p:cNvSpPr txBox="1"/>
          <p:nvPr/>
        </p:nvSpPr>
        <p:spPr>
          <a:xfrm>
            <a:off x="4041911" y="190643"/>
            <a:ext cx="3882887" cy="923330"/>
          </a:xfrm>
          <a:prstGeom prst="rect">
            <a:avLst/>
          </a:prstGeom>
          <a:noFill/>
          <a:ln w="38100" cmpd="thinThick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Debbie Hepplewhite Print Font" panose="03050602040000000000" pitchFamily="66" charset="0"/>
              </a:rPr>
              <a:t>Autumn Term </a:t>
            </a:r>
          </a:p>
          <a:p>
            <a:pPr algn="ctr"/>
            <a:endParaRPr lang="en-GB" u="sng" dirty="0">
              <a:latin typeface="Debbie Hepplewhite Print Font" panose="03050602040000000000" pitchFamily="66" charset="0"/>
            </a:endParaRPr>
          </a:p>
          <a:p>
            <a:pPr algn="ctr"/>
            <a:r>
              <a:rPr lang="en-GB" u="sng" dirty="0">
                <a:latin typeface="Debbie Hepplewhite Print Font" panose="03050602040000000000" pitchFamily="66" charset="0"/>
              </a:rPr>
              <a:t>Year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47B65B-9E65-46EE-AC9B-9C6EDE7705AA}"/>
              </a:ext>
            </a:extLst>
          </p:cNvPr>
          <p:cNvSpPr txBox="1"/>
          <p:nvPr/>
        </p:nvSpPr>
        <p:spPr>
          <a:xfrm>
            <a:off x="198780" y="117089"/>
            <a:ext cx="3445567" cy="3308598"/>
          </a:xfrm>
          <a:prstGeom prst="rect">
            <a:avLst/>
          </a:prstGeom>
          <a:noFill/>
          <a:ln w="38100" cmpd="thinThick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sz="1000" b="1" u="sng" dirty="0">
              <a:latin typeface="Debbie Hepplewhite Print Font" panose="03050602040000000000" pitchFamily="66" charset="0"/>
            </a:endParaRPr>
          </a:p>
          <a:p>
            <a:r>
              <a:rPr lang="en-GB" sz="1000" b="1" u="sng" dirty="0">
                <a:latin typeface="Debbie Hepplewhite Print Font" panose="03050602040000000000" pitchFamily="66" charset="0"/>
              </a:rPr>
              <a:t>Maths</a:t>
            </a:r>
            <a:r>
              <a:rPr lang="en-GB" sz="1000" u="sng" dirty="0">
                <a:latin typeface="Debbie Hepplewhite Print Font" panose="03050602040000000000" pitchFamily="66" charset="0"/>
              </a:rPr>
              <a:t> </a:t>
            </a:r>
          </a:p>
          <a:p>
            <a:endParaRPr lang="en-GB" sz="900" u="sng" dirty="0">
              <a:latin typeface="Debbie Hepplewhite Print Font" panose="03050602040000000000" pitchFamily="66" charset="0"/>
            </a:endParaRPr>
          </a:p>
          <a:p>
            <a:endParaRPr lang="en-GB" sz="900" u="sng" dirty="0">
              <a:latin typeface="Debbie Hepplewhite Print Font" panose="03050602040000000000" pitchFamily="66" charset="0"/>
            </a:endParaRPr>
          </a:p>
          <a:p>
            <a:endParaRPr lang="en-GB" sz="900" b="1" u="sng" dirty="0">
              <a:latin typeface="Debbie Hepplewhite Print Font" panose="03050602040000000000" pitchFamily="66" charset="0"/>
            </a:endParaRPr>
          </a:p>
          <a:p>
            <a:r>
              <a:rPr lang="en-GB" sz="900" b="1" u="sng" dirty="0">
                <a:latin typeface="Debbie Hepplewhite Print Font" panose="03050602040000000000" pitchFamily="66" charset="0"/>
              </a:rPr>
              <a:t>Autumn 1 - Place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Identifying and representing numbers in different ways.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Recognising the place value of each digit in a 3 digit number.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Comparing and ordering numbers to 1000.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Reading and writing numbers to 1000.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900" dirty="0">
              <a:latin typeface="Debbie Hepplewhite Print Font" panose="03050602040000000000" pitchFamily="66" charset="0"/>
            </a:endParaRPr>
          </a:p>
          <a:p>
            <a:r>
              <a:rPr lang="en-GB" sz="900" b="1" u="sng" dirty="0">
                <a:latin typeface="Debbie Hepplewhite Print Font" panose="03050602040000000000" pitchFamily="66" charset="0"/>
              </a:rPr>
              <a:t>Autumn 2 - Addition and subtraction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Adding and subtracting numbers mentally.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Adding and subtracting using the column method.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Using the inverse to check our answers. </a:t>
            </a:r>
          </a:p>
          <a:p>
            <a:endParaRPr lang="en-GB" sz="900" dirty="0">
              <a:latin typeface="Debbie Hepplewhite Print Font" panose="0305060204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900" dirty="0">
              <a:latin typeface="Debbie Hepplewhite Print Font" panose="0305060204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Times tables – 3s, 4s, 8s.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Weekly times tables and number bond tests.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AF06DE-0C6F-48D3-8EE0-63858650ABB9}"/>
              </a:ext>
            </a:extLst>
          </p:cNvPr>
          <p:cNvSpPr txBox="1"/>
          <p:nvPr/>
        </p:nvSpPr>
        <p:spPr>
          <a:xfrm>
            <a:off x="198780" y="3559151"/>
            <a:ext cx="3445567" cy="1938992"/>
          </a:xfrm>
          <a:prstGeom prst="rect">
            <a:avLst/>
          </a:prstGeom>
          <a:noFill/>
          <a:ln w="38100" cmpd="thinThick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sz="1000" b="1" u="sng" dirty="0">
              <a:latin typeface="Debbie Hepplewhite Print Font" panose="03050602040000000000" pitchFamily="66" charset="0"/>
            </a:endParaRPr>
          </a:p>
          <a:p>
            <a:r>
              <a:rPr lang="en-GB" sz="1000" b="1" u="sng" dirty="0" smtClean="0">
                <a:latin typeface="Debbie Hepplewhite Print Font" panose="03050602040000000000" pitchFamily="66" charset="0"/>
              </a:rPr>
              <a:t>Computing </a:t>
            </a:r>
          </a:p>
          <a:p>
            <a:endParaRPr lang="en-GB" sz="1000" b="1" u="sng" dirty="0">
              <a:latin typeface="Debbie Hepplewhite Print Font" panose="03050602040000000000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M</a:t>
            </a:r>
            <a:r>
              <a:rPr lang="en-GB" sz="900" dirty="0" smtClean="0">
                <a:latin typeface="Debbie Hepplewhite Print Font" panose="03050602040000000000" pitchFamily="66" charset="0"/>
              </a:rPr>
              <a:t>anipulating digital images using a range </a:t>
            </a:r>
            <a:r>
              <a:rPr lang="en-GB" sz="900" dirty="0">
                <a:latin typeface="Debbie Hepplewhite Print Font" panose="03050602040000000000" pitchFamily="66" charset="0"/>
              </a:rPr>
              <a:t>o</a:t>
            </a:r>
            <a:r>
              <a:rPr lang="en-GB" sz="900" dirty="0" smtClean="0">
                <a:latin typeface="Debbie Hepplewhite Print Font" panose="03050602040000000000" pitchFamily="66" charset="0"/>
              </a:rPr>
              <a:t>f tools in appropriate software.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latin typeface="Debbie Hepplewhite Print Font" panose="03050602040000000000" pitchFamily="66" charset="0"/>
              </a:rPr>
              <a:t>Share ICT work that they have done electronically.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latin typeface="Debbie Hepplewhite Print Font" panose="03050602040000000000" pitchFamily="66" charset="0"/>
              </a:rPr>
              <a:t>E-safety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latin typeface="Debbie Hepplewhite Print Font" panose="03050602040000000000" pitchFamily="66" charset="0"/>
              </a:rPr>
              <a:t>Research (using copy and paste)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latin typeface="Debbie Hepplewhite Print Font" panose="03050602040000000000" pitchFamily="66" charset="0"/>
              </a:rPr>
              <a:t>Algorithms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latin typeface="Debbie Hepplewhite Print Font" panose="03050602040000000000" pitchFamily="66" charset="0"/>
              </a:rPr>
              <a:t>Handling data – creating pictograms and graphs</a:t>
            </a:r>
            <a:endParaRPr lang="en-GB" sz="900" b="1" u="sng" dirty="0">
              <a:latin typeface="Debbie Hepplewhite Print Font" panose="03050602040000000000" pitchFamily="66" charset="0"/>
            </a:endParaRPr>
          </a:p>
          <a:p>
            <a:endParaRPr lang="en-GB" sz="900" b="1" u="sng" dirty="0">
              <a:latin typeface="Debbie Hepplewhite Print Font" panose="03050602040000000000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35A9A4-E363-426B-8C1C-00ADDA768890}"/>
              </a:ext>
            </a:extLst>
          </p:cNvPr>
          <p:cNvSpPr txBox="1"/>
          <p:nvPr/>
        </p:nvSpPr>
        <p:spPr>
          <a:xfrm>
            <a:off x="198779" y="5633957"/>
            <a:ext cx="3445567" cy="1061829"/>
          </a:xfrm>
          <a:prstGeom prst="rect">
            <a:avLst/>
          </a:prstGeom>
          <a:noFill/>
          <a:ln w="38100" cmpd="thinThick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u="sng" dirty="0" smtClean="0">
                <a:latin typeface="Debbie Hepplewhite Print Font" panose="03050602040000000000" pitchFamily="66" charset="0"/>
              </a:rPr>
              <a:t>Phonics</a:t>
            </a:r>
          </a:p>
          <a:p>
            <a:endParaRPr lang="en-GB" sz="900" dirty="0">
              <a:latin typeface="Debbie Hepplewhite Print Font" panose="03050602040000000000" pitchFamily="66" charset="0"/>
            </a:endParaRPr>
          </a:p>
          <a:p>
            <a:r>
              <a:rPr lang="en-GB" sz="900" dirty="0" smtClean="0">
                <a:latin typeface="Debbie Hepplewhite Print Font" panose="03050602040000000000" pitchFamily="66" charset="0"/>
              </a:rPr>
              <a:t>A recap of Phonics that would have been missed in Year 2 (or forgotten!)– to help reading and spelling.  </a:t>
            </a:r>
          </a:p>
          <a:p>
            <a:endParaRPr lang="en-GB" sz="900" dirty="0" smtClean="0">
              <a:latin typeface="Debbie Hepplewhite Print Font" panose="03050602040000000000" pitchFamily="66" charset="0"/>
            </a:endParaRPr>
          </a:p>
          <a:p>
            <a:endParaRPr lang="en-GB" sz="900" dirty="0">
              <a:latin typeface="Debbie Hepplewhite Print Font" panose="03050602040000000000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7BE467-5C12-4556-AEA2-5747676CE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791" y="190643"/>
            <a:ext cx="735003" cy="6125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3BD32F-AB9D-412F-A461-CB9B7A689D64}"/>
              </a:ext>
            </a:extLst>
          </p:cNvPr>
          <p:cNvSpPr txBox="1"/>
          <p:nvPr/>
        </p:nvSpPr>
        <p:spPr>
          <a:xfrm>
            <a:off x="4048536" y="1432177"/>
            <a:ext cx="3882887" cy="3170099"/>
          </a:xfrm>
          <a:prstGeom prst="rect">
            <a:avLst/>
          </a:prstGeom>
          <a:noFill/>
          <a:ln w="38100" cmpd="thinThick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sz="1000" b="1" u="sng" dirty="0">
              <a:latin typeface="Debbie Hepplewhite Print Font" panose="03050602040000000000" pitchFamily="66" charset="0"/>
            </a:endParaRPr>
          </a:p>
          <a:p>
            <a:r>
              <a:rPr lang="en-GB" sz="1000" b="1" u="sng" dirty="0">
                <a:latin typeface="Debbie Hepplewhite Print Font" panose="03050602040000000000" pitchFamily="66" charset="0"/>
              </a:rPr>
              <a:t>RE</a:t>
            </a:r>
          </a:p>
          <a:p>
            <a:endParaRPr lang="en-GB" sz="900" b="1" u="sng" dirty="0">
              <a:latin typeface="Debbie Hepplewhite Print Font" panose="03050602040000000000" pitchFamily="66" charset="0"/>
            </a:endParaRPr>
          </a:p>
          <a:p>
            <a:r>
              <a:rPr lang="en-GB" sz="900" b="1" u="sng" dirty="0">
                <a:latin typeface="Debbie Hepplewhite Print Font" panose="03050602040000000000" pitchFamily="66" charset="0"/>
              </a:rPr>
              <a:t>Belonging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Different groups we belong 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The sacrament of baptism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Jesus calling his disciples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b="1" u="sng" dirty="0">
              <a:latin typeface="Debbie Hepplewhite Print Font" panose="03050602040000000000" pitchFamily="66" charset="0"/>
            </a:endParaRPr>
          </a:p>
          <a:p>
            <a:r>
              <a:rPr lang="en-GB" sz="900" b="1" u="sng" dirty="0">
                <a:latin typeface="Debbie Hepplewhite Print Font" panose="03050602040000000000" pitchFamily="66" charset="0"/>
              </a:rPr>
              <a:t>Forgiveness and advent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We will look at the sacrament of Reconciliation and the importance of saying sorry.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We will learn that God always forgives us when we sin. </a:t>
            </a:r>
          </a:p>
          <a:p>
            <a:endParaRPr lang="en-GB" sz="900" b="1" u="sng" dirty="0">
              <a:latin typeface="Debbie Hepplewhite Print Font" panose="03050602040000000000" pitchFamily="66" charset="0"/>
            </a:endParaRPr>
          </a:p>
          <a:p>
            <a:r>
              <a:rPr lang="en-GB" sz="900" b="1" u="sng" dirty="0">
                <a:latin typeface="Debbie Hepplewhite Print Font" panose="03050602040000000000" pitchFamily="66" charset="0"/>
              </a:rPr>
              <a:t>Prayer focus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Daily class prayers; morning, lunch time and home time prayers.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Rosary prayers; Hail Mary, Glory Be, Our Father.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Penitential prayers; I confess…, The Lord have Mercy.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Act of Contrition. </a:t>
            </a:r>
          </a:p>
          <a:p>
            <a:r>
              <a:rPr lang="en-GB" sz="900" b="1" u="sng" dirty="0">
                <a:latin typeface="Debbie Hepplewhite Print Font" panose="03050602040000000000" pitchFamily="66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F159B1-9DAE-42C1-B190-DBD4289E3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530" y="1523222"/>
            <a:ext cx="726799" cy="10589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A70EFD-6689-4627-B7A0-770A2C9D8A02}"/>
              </a:ext>
            </a:extLst>
          </p:cNvPr>
          <p:cNvSpPr txBox="1"/>
          <p:nvPr/>
        </p:nvSpPr>
        <p:spPr>
          <a:xfrm>
            <a:off x="4017461" y="4764160"/>
            <a:ext cx="3876262" cy="861774"/>
          </a:xfrm>
          <a:prstGeom prst="rect">
            <a:avLst/>
          </a:prstGeom>
          <a:noFill/>
          <a:ln w="38100" cmpd="thinThick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sz="800" b="1" u="sng" dirty="0">
              <a:latin typeface="Debbie Hepplewhite Print Font" panose="03050602040000000000" pitchFamily="66" charset="0"/>
            </a:endParaRPr>
          </a:p>
          <a:p>
            <a:r>
              <a:rPr lang="en-GB" sz="800" b="1" u="sng" dirty="0">
                <a:latin typeface="Debbie Hepplewhite Print Font" panose="03050602040000000000" pitchFamily="66" charset="0"/>
              </a:rPr>
              <a:t>PE</a:t>
            </a:r>
          </a:p>
          <a:p>
            <a:endParaRPr lang="en-GB" sz="800" u="sng" dirty="0">
              <a:latin typeface="Debbie Hepplewhite Print Font" panose="03050602040000000000" pitchFamily="66" charset="0"/>
            </a:endParaRPr>
          </a:p>
          <a:p>
            <a:r>
              <a:rPr lang="en-GB" sz="800" dirty="0">
                <a:latin typeface="Debbie Hepplewhite Print Font" panose="03050602040000000000" pitchFamily="66" charset="0"/>
              </a:rPr>
              <a:t>Autumn 1 </a:t>
            </a:r>
            <a:r>
              <a:rPr lang="en-GB" sz="800" dirty="0" smtClean="0">
                <a:latin typeface="Debbie Hepplewhite Print Font" panose="03050602040000000000" pitchFamily="66" charset="0"/>
              </a:rPr>
              <a:t>– </a:t>
            </a:r>
            <a:r>
              <a:rPr lang="en-GB" sz="800" dirty="0" smtClean="0">
                <a:latin typeface="Debbie Hepplewhite Print Font" panose="03050602040000000000" pitchFamily="66" charset="0"/>
              </a:rPr>
              <a:t>OAA –Outdoor Adventurous  Activities</a:t>
            </a:r>
            <a:endParaRPr lang="en-GB" sz="800" dirty="0">
              <a:latin typeface="Debbie Hepplewhite Print Font" panose="03050602040000000000" pitchFamily="66" charset="0"/>
            </a:endParaRPr>
          </a:p>
          <a:p>
            <a:endParaRPr lang="en-GB" sz="800" dirty="0">
              <a:latin typeface="Debbie Hepplewhite Print Font" panose="03050602040000000000" pitchFamily="66" charset="0"/>
            </a:endParaRPr>
          </a:p>
          <a:p>
            <a:r>
              <a:rPr lang="en-GB" sz="800" dirty="0">
                <a:latin typeface="Debbie Hepplewhite Print Font" panose="03050602040000000000" pitchFamily="66" charset="0"/>
              </a:rPr>
              <a:t>Autumn 2 </a:t>
            </a:r>
            <a:r>
              <a:rPr lang="en-GB" sz="800" dirty="0" smtClean="0">
                <a:latin typeface="Debbie Hepplewhite Print Font" panose="03050602040000000000" pitchFamily="66" charset="0"/>
              </a:rPr>
              <a:t>– </a:t>
            </a:r>
            <a:r>
              <a:rPr lang="en-GB" sz="800" dirty="0">
                <a:latin typeface="Debbie Hepplewhite Print Font" panose="03050602040000000000" pitchFamily="66" charset="0"/>
              </a:rPr>
              <a:t>D</a:t>
            </a:r>
            <a:r>
              <a:rPr lang="en-GB" sz="800" dirty="0" smtClean="0">
                <a:latin typeface="Debbie Hepplewhite Print Font" panose="03050602040000000000" pitchFamily="66" charset="0"/>
              </a:rPr>
              <a:t>ance </a:t>
            </a:r>
            <a:endParaRPr lang="en-GB" sz="800" dirty="0">
              <a:latin typeface="Debbie Hepplewhite Print Font" panose="03050602040000000000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3B941C9-5C17-4A07-B54A-1A8DD7B8F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057" y="4865411"/>
            <a:ext cx="498547" cy="3305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35412F0-CBA9-449C-951E-C749B4A50DFC}"/>
              </a:ext>
            </a:extLst>
          </p:cNvPr>
          <p:cNvSpPr txBox="1"/>
          <p:nvPr/>
        </p:nvSpPr>
        <p:spPr>
          <a:xfrm>
            <a:off x="8110333" y="190643"/>
            <a:ext cx="3882887" cy="3724096"/>
          </a:xfrm>
          <a:prstGeom prst="rect">
            <a:avLst/>
          </a:prstGeom>
          <a:noFill/>
          <a:ln w="38100" cmpd="thinThick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sz="1000" b="1" u="sng" dirty="0">
              <a:latin typeface="Debbie Hepplewhite Print Font" panose="03050602040000000000" pitchFamily="66" charset="0"/>
            </a:endParaRPr>
          </a:p>
          <a:p>
            <a:r>
              <a:rPr lang="en-GB" sz="1000" b="1" u="sng" dirty="0">
                <a:latin typeface="Debbie Hepplewhite Print Font" panose="03050602040000000000" pitchFamily="66" charset="0"/>
              </a:rPr>
              <a:t>English </a:t>
            </a:r>
            <a:r>
              <a:rPr lang="en-GB" sz="1000" u="sng" dirty="0">
                <a:latin typeface="Debbie Hepplewhite Print Font" panose="03050602040000000000" pitchFamily="66" charset="0"/>
              </a:rPr>
              <a:t> </a:t>
            </a:r>
          </a:p>
          <a:p>
            <a:endParaRPr lang="en-GB" sz="900" b="1" u="sng" dirty="0">
              <a:latin typeface="Debbie Hepplewhite Print Font" panose="03050602040000000000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Cursive handwriting.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Writing in paragraphs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Dictionary and thesaurus skills.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Persuasive writing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Fact files – headings/subheadings to organise our writing.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Descriptive writing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Instructions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Poetry</a:t>
            </a:r>
          </a:p>
          <a:p>
            <a:endParaRPr lang="en-GB" sz="900" b="1" u="sng" dirty="0">
              <a:latin typeface="Debbie Hepplewhite Print Font" panose="03050602040000000000" pitchFamily="66" charset="0"/>
            </a:endParaRPr>
          </a:p>
          <a:p>
            <a:r>
              <a:rPr lang="en-GB" sz="900" dirty="0">
                <a:latin typeface="Debbie Hepplewhite Print Font" panose="03050602040000000000" pitchFamily="66" charset="0"/>
              </a:rPr>
              <a:t>In Autumn 1 our book focuses will be ‘The Dark’ by Lemony Snicket and ‘The </a:t>
            </a:r>
            <a:r>
              <a:rPr lang="en-GB" sz="900" dirty="0" err="1">
                <a:latin typeface="Debbie Hepplewhite Print Font" panose="03050602040000000000" pitchFamily="66" charset="0"/>
              </a:rPr>
              <a:t>Hodgeheg</a:t>
            </a:r>
            <a:r>
              <a:rPr lang="en-GB" sz="900" dirty="0">
                <a:latin typeface="Debbie Hepplewhite Print Font" panose="03050602040000000000" pitchFamily="66" charset="0"/>
              </a:rPr>
              <a:t>’ by Dick King-Smith. </a:t>
            </a:r>
          </a:p>
          <a:p>
            <a:endParaRPr lang="en-GB" sz="900" dirty="0">
              <a:latin typeface="Debbie Hepplewhite Print Font" panose="03050602040000000000" pitchFamily="66" charset="0"/>
            </a:endParaRPr>
          </a:p>
          <a:p>
            <a:r>
              <a:rPr lang="en-GB" sz="900" dirty="0">
                <a:latin typeface="Debbie Hepplewhite Print Font" panose="03050602040000000000" pitchFamily="66" charset="0"/>
              </a:rPr>
              <a:t>In Autumn 2 we will be focusing on ‘The Iron Man’ by Ted Hughes. </a:t>
            </a:r>
          </a:p>
          <a:p>
            <a:r>
              <a:rPr lang="en-GB" sz="900" dirty="0">
                <a:latin typeface="Debbie Hepplewhite Print Font" panose="03050602040000000000" pitchFamily="66" charset="0"/>
              </a:rPr>
              <a:t>We will be linking these books to our topic of ‘light and dark’.</a:t>
            </a:r>
          </a:p>
          <a:p>
            <a:endParaRPr lang="en-GB" sz="900" dirty="0">
              <a:latin typeface="Debbie Hepplewhite Print Font" panose="03050602040000000000" pitchFamily="66" charset="0"/>
            </a:endParaRPr>
          </a:p>
          <a:p>
            <a:endParaRPr lang="en-GB" sz="900" dirty="0">
              <a:latin typeface="Debbie Hepplewhite Print Font" panose="03050602040000000000" pitchFamily="66" charset="0"/>
            </a:endParaRPr>
          </a:p>
          <a:p>
            <a:endParaRPr lang="en-GB" sz="900" dirty="0">
              <a:latin typeface="Debbie Hepplewhite Print Font" panose="03050602040000000000" pitchFamily="66" charset="0"/>
            </a:endParaRPr>
          </a:p>
          <a:p>
            <a:endParaRPr lang="en-GB" sz="900" dirty="0">
              <a:latin typeface="Debbie Hepplewhite Print Font" panose="03050602040000000000" pitchFamily="66" charset="0"/>
            </a:endParaRPr>
          </a:p>
          <a:p>
            <a:endParaRPr lang="en-GB" sz="900" dirty="0">
              <a:latin typeface="Debbie Hepplewhite Print Font" panose="03050602040000000000" pitchFamily="66" charset="0"/>
            </a:endParaRPr>
          </a:p>
        </p:txBody>
      </p:sp>
      <p:pic>
        <p:nvPicPr>
          <p:cNvPr id="1030" name="Picture 6" descr="Image result for the iron man">
            <a:extLst>
              <a:ext uri="{FF2B5EF4-FFF2-40B4-BE49-F238E27FC236}">
                <a16:creationId xmlns:a16="http://schemas.microsoft.com/office/drawing/2014/main" id="{ACC2048F-604A-497E-8791-8E3F471C3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321" y="3083784"/>
            <a:ext cx="541826" cy="85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FEC3CFF-A63D-4843-99B2-BDF4C73577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3469" y="3083784"/>
            <a:ext cx="623216" cy="8309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109DA4-05EC-425C-98C1-872AD914BE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0128" y="3057419"/>
            <a:ext cx="623216" cy="85732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08DBE6E-DA22-4783-84E3-67FDBCFAF6BD}"/>
              </a:ext>
            </a:extLst>
          </p:cNvPr>
          <p:cNvSpPr txBox="1"/>
          <p:nvPr/>
        </p:nvSpPr>
        <p:spPr>
          <a:xfrm>
            <a:off x="8110332" y="4031081"/>
            <a:ext cx="3882887" cy="1785104"/>
          </a:xfrm>
          <a:prstGeom prst="rect">
            <a:avLst/>
          </a:prstGeom>
          <a:noFill/>
          <a:ln w="38100" cmpd="thinThick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sz="1000" b="1" u="sng" dirty="0">
              <a:latin typeface="Debbie Hepplewhite Print Font" panose="03050602040000000000" pitchFamily="66" charset="0"/>
            </a:endParaRPr>
          </a:p>
          <a:p>
            <a:r>
              <a:rPr lang="en-GB" sz="1000" b="1" u="sng" dirty="0">
                <a:latin typeface="Debbie Hepplewhite Print Font" panose="03050602040000000000" pitchFamily="66" charset="0"/>
              </a:rPr>
              <a:t>Science</a:t>
            </a:r>
          </a:p>
          <a:p>
            <a:endParaRPr lang="en-GB" sz="1000" b="1" u="sng" dirty="0">
              <a:latin typeface="Debbie Hepplewhite Print Font" panose="03050602040000000000" pitchFamily="66" charset="0"/>
            </a:endParaRPr>
          </a:p>
          <a:p>
            <a:r>
              <a:rPr lang="en-GB" sz="1000" b="1" u="sng" dirty="0">
                <a:latin typeface="Debbie Hepplewhite Print Font" panose="03050602040000000000" pitchFamily="66" charset="0"/>
              </a:rPr>
              <a:t>Autumn 1 – </a:t>
            </a:r>
            <a:r>
              <a:rPr lang="en-GB" sz="1000" b="1" u="sng" dirty="0" smtClean="0">
                <a:latin typeface="Debbie Hepplewhite Print Font" panose="03050602040000000000" pitchFamily="66" charset="0"/>
              </a:rPr>
              <a:t>Light </a:t>
            </a:r>
            <a:r>
              <a:rPr lang="en-GB" sz="1000" b="1" u="sng" dirty="0">
                <a:latin typeface="Debbie Hepplewhite Print Font" panose="03050602040000000000" pitchFamily="66" charset="0"/>
              </a:rPr>
              <a:t>and </a:t>
            </a:r>
            <a:r>
              <a:rPr lang="en-GB" sz="1000" b="1" u="sng" dirty="0" smtClean="0">
                <a:latin typeface="Debbie Hepplewhite Print Font" panose="03050602040000000000" pitchFamily="66" charset="0"/>
              </a:rPr>
              <a:t>Shadow</a:t>
            </a:r>
            <a:endParaRPr lang="en-GB" sz="1000" b="1" u="sng" dirty="0">
              <a:latin typeface="Debbie Hepplewhite Print Font" panose="03050602040000000000" pitchFamily="66" charset="0"/>
            </a:endParaRPr>
          </a:p>
          <a:p>
            <a:r>
              <a:rPr lang="en-GB" sz="1000" dirty="0">
                <a:latin typeface="Debbie Hepplewhite Print Font" panose="03050602040000000000" pitchFamily="66" charset="0"/>
              </a:rPr>
              <a:t>Exploring light and shadow, sources of light and how the sun can be dangerous.</a:t>
            </a:r>
          </a:p>
          <a:p>
            <a:endParaRPr lang="en-GB" sz="1000" b="1" u="sng" dirty="0">
              <a:latin typeface="Debbie Hepplewhite Print Font" panose="03050602040000000000" pitchFamily="66" charset="0"/>
            </a:endParaRPr>
          </a:p>
          <a:p>
            <a:r>
              <a:rPr lang="en-GB" sz="1000" b="1" u="sng" dirty="0">
                <a:latin typeface="Debbie Hepplewhite Print Font" panose="03050602040000000000" pitchFamily="66" charset="0"/>
              </a:rPr>
              <a:t>Autumn 2 – </a:t>
            </a:r>
            <a:r>
              <a:rPr lang="en-GB" sz="1000" b="1" u="sng" dirty="0" smtClean="0">
                <a:latin typeface="Debbie Hepplewhite Print Font" panose="03050602040000000000" pitchFamily="66" charset="0"/>
              </a:rPr>
              <a:t>Magnets </a:t>
            </a:r>
            <a:r>
              <a:rPr lang="en-GB" sz="1000" b="1" u="sng" dirty="0">
                <a:latin typeface="Debbie Hepplewhite Print Font" panose="03050602040000000000" pitchFamily="66" charset="0"/>
              </a:rPr>
              <a:t>and </a:t>
            </a:r>
            <a:r>
              <a:rPr lang="en-GB" sz="1000" b="1" u="sng" dirty="0" smtClean="0">
                <a:latin typeface="Debbie Hepplewhite Print Font" panose="03050602040000000000" pitchFamily="66" charset="0"/>
              </a:rPr>
              <a:t>Forces</a:t>
            </a:r>
            <a:endParaRPr lang="en-GB" sz="1000" b="1" u="sng" dirty="0">
              <a:latin typeface="Debbie Hepplewhite Print Font" panose="03050602040000000000" pitchFamily="66" charset="0"/>
            </a:endParaRPr>
          </a:p>
          <a:p>
            <a:r>
              <a:rPr lang="en-GB" sz="1000" dirty="0">
                <a:latin typeface="Debbie Hepplewhite Print Font" panose="03050602040000000000" pitchFamily="66" charset="0"/>
              </a:rPr>
              <a:t>Exploring how magnets attract and repel each other as well as investigating how different things move on a variety of surfaces.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19EF1B-9738-4BBF-94E8-DEAF38556F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17147" y="4105454"/>
            <a:ext cx="395122" cy="46800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C54D931-4DF7-4AC9-9BB3-CF283AC9651A}"/>
              </a:ext>
            </a:extLst>
          </p:cNvPr>
          <p:cNvSpPr txBox="1"/>
          <p:nvPr/>
        </p:nvSpPr>
        <p:spPr>
          <a:xfrm>
            <a:off x="8110332" y="5953374"/>
            <a:ext cx="3876262" cy="707886"/>
          </a:xfrm>
          <a:prstGeom prst="rect">
            <a:avLst/>
          </a:prstGeom>
          <a:noFill/>
          <a:ln w="38100" cmpd="thinThick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 smtClean="0">
                <a:latin typeface="Debbie Hepplewhite Print Font" panose="03050602040000000000" pitchFamily="66" charset="0"/>
              </a:rPr>
              <a:t>Geography</a:t>
            </a:r>
          </a:p>
          <a:p>
            <a:r>
              <a:rPr lang="en-GB" sz="1000" dirty="0" smtClean="0">
                <a:latin typeface="Debbie Hepplewhite Print Font" panose="03050602040000000000" pitchFamily="66" charset="0"/>
              </a:rPr>
              <a:t>Map skills, identifying physical and human characteristics, answering geographical questions. </a:t>
            </a:r>
            <a:endParaRPr lang="en-GB" sz="1000" dirty="0">
              <a:latin typeface="Debbie Hepplewhite Print Font" panose="03050602040000000000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5031" y="3625715"/>
            <a:ext cx="502613" cy="4053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/>
          <a:srcRect r="10095"/>
          <a:stretch/>
        </p:blipFill>
        <p:spPr>
          <a:xfrm>
            <a:off x="2454333" y="6219597"/>
            <a:ext cx="983918" cy="425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85583" y="350787"/>
            <a:ext cx="726686" cy="763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11537775" y="6255558"/>
            <a:ext cx="348988" cy="36397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35A9A4-E363-426B-8C1C-00ADDA768890}"/>
              </a:ext>
            </a:extLst>
          </p:cNvPr>
          <p:cNvSpPr txBox="1"/>
          <p:nvPr/>
        </p:nvSpPr>
        <p:spPr>
          <a:xfrm>
            <a:off x="3986218" y="5757932"/>
            <a:ext cx="3938579" cy="923330"/>
          </a:xfrm>
          <a:prstGeom prst="rect">
            <a:avLst/>
          </a:prstGeom>
          <a:noFill/>
          <a:ln w="38100" cmpd="thinThick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u="sng" dirty="0" smtClean="0">
                <a:latin typeface="Debbie Hepplewhite Print Font" panose="03050602040000000000" pitchFamily="66" charset="0"/>
              </a:rPr>
              <a:t>French </a:t>
            </a:r>
            <a:endParaRPr lang="en-GB" sz="900" b="1" u="sng" dirty="0" smtClean="0">
              <a:latin typeface="Debbie Hepplewhite Print Font" panose="03050602040000000000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latin typeface="Debbie Hepplewhite Print Font" panose="03050602040000000000" pitchFamily="66" charset="0"/>
              </a:rPr>
              <a:t>Pinpoint France on a map and some French cities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latin typeface="Debbie Hepplewhite Print Font" panose="03050602040000000000" pitchFamily="66" charset="0"/>
              </a:rPr>
              <a:t>Say their name and how they are feeling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latin typeface="Debbie Hepplewhite Print Font" panose="03050602040000000000" pitchFamily="66" charset="0"/>
              </a:rPr>
              <a:t>Count to 10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latin typeface="Debbie Hepplewhite Print Font" panose="03050602040000000000" pitchFamily="66" charset="0"/>
              </a:rPr>
              <a:t>Greetings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latin typeface="Debbie Hepplewhite Print Font" panose="03050602040000000000" pitchFamily="66" charset="0"/>
              </a:rPr>
              <a:t>Colours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90854" y="6307317"/>
            <a:ext cx="462951" cy="3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38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423</Words>
  <Application>Microsoft Office PowerPoint</Application>
  <PresentationFormat>Widescreen</PresentationFormat>
  <Paragraphs>93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Debbie Hepplewhite Print Font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Malpass</dc:creator>
  <cp:lastModifiedBy>L Malpass</cp:lastModifiedBy>
  <cp:revision>10</cp:revision>
  <cp:lastPrinted>2020-09-07T14:35:28Z</cp:lastPrinted>
  <dcterms:created xsi:type="dcterms:W3CDTF">2019-09-03T19:04:51Z</dcterms:created>
  <dcterms:modified xsi:type="dcterms:W3CDTF">2020-09-07T14:42:41Z</dcterms:modified>
</cp:coreProperties>
</file>