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2" r:id="rId5"/>
    <p:sldId id="264" r:id="rId6"/>
    <p:sldId id="263" r:id="rId7"/>
    <p:sldId id="265" r:id="rId8"/>
    <p:sldId id="257" r:id="rId9"/>
    <p:sldId id="266" r:id="rId10"/>
    <p:sldId id="258" r:id="rId11"/>
    <p:sldId id="267" r:id="rId12"/>
    <p:sldId id="260"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9C1680-0671-81D8-C41D-53DFD9287351}" v="72" dt="2023-05-19T13:12:10.757"/>
    <p1510:client id="{3A6B1113-3527-DF63-5B95-7755F5F2C6A9}" v="1" dt="2023-07-12T07:58:39.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EFAA3-427D-4DA1-8DB1-19A48E9103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E8CB78-77BD-4B10-835C-98C30B9C76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DB951D-B13F-4B0E-A28C-5AD5AD970018}"/>
              </a:ext>
            </a:extLst>
          </p:cNvPr>
          <p:cNvSpPr>
            <a:spLocks noGrp="1"/>
          </p:cNvSpPr>
          <p:nvPr>
            <p:ph type="dt" sz="half" idx="10"/>
          </p:nvPr>
        </p:nvSpPr>
        <p:spPr/>
        <p:txBody>
          <a:bodyPr/>
          <a:lstStyle/>
          <a:p>
            <a:fld id="{64C409E2-A342-4708-9B9C-43032DF1A184}" type="datetimeFigureOut">
              <a:rPr lang="en-GB" smtClean="0"/>
              <a:t>12/07/2023</a:t>
            </a:fld>
            <a:endParaRPr lang="en-GB"/>
          </a:p>
        </p:txBody>
      </p:sp>
      <p:sp>
        <p:nvSpPr>
          <p:cNvPr id="5" name="Footer Placeholder 4">
            <a:extLst>
              <a:ext uri="{FF2B5EF4-FFF2-40B4-BE49-F238E27FC236}">
                <a16:creationId xmlns:a16="http://schemas.microsoft.com/office/drawing/2014/main" id="{48032006-D20F-4DDB-B78C-4FCC676C1A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09FE24-DFA3-4F95-900B-BF6658E2A409}"/>
              </a:ext>
            </a:extLst>
          </p:cNvPr>
          <p:cNvSpPr>
            <a:spLocks noGrp="1"/>
          </p:cNvSpPr>
          <p:nvPr>
            <p:ph type="sldNum" sz="quarter" idx="12"/>
          </p:nvPr>
        </p:nvSpPr>
        <p:spPr/>
        <p:txBody>
          <a:bodyPr/>
          <a:lstStyle/>
          <a:p>
            <a:fld id="{0E0FE851-393C-4B46-AC5C-C936C604F33F}" type="slidenum">
              <a:rPr lang="en-GB" smtClean="0"/>
              <a:t>‹#›</a:t>
            </a:fld>
            <a:endParaRPr lang="en-GB"/>
          </a:p>
        </p:txBody>
      </p:sp>
    </p:spTree>
    <p:extLst>
      <p:ext uri="{BB962C8B-B14F-4D97-AF65-F5344CB8AC3E}">
        <p14:creationId xmlns:p14="http://schemas.microsoft.com/office/powerpoint/2010/main" val="1917032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B6718-2D86-46D6-9A0C-091EEE1168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555CA2-1945-497B-8199-5CF545EF46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8175D0-AB5C-487C-BCA0-6F39D7833929}"/>
              </a:ext>
            </a:extLst>
          </p:cNvPr>
          <p:cNvSpPr>
            <a:spLocks noGrp="1"/>
          </p:cNvSpPr>
          <p:nvPr>
            <p:ph type="dt" sz="half" idx="10"/>
          </p:nvPr>
        </p:nvSpPr>
        <p:spPr/>
        <p:txBody>
          <a:bodyPr/>
          <a:lstStyle/>
          <a:p>
            <a:fld id="{64C409E2-A342-4708-9B9C-43032DF1A184}" type="datetimeFigureOut">
              <a:rPr lang="en-GB" smtClean="0"/>
              <a:t>12/07/2023</a:t>
            </a:fld>
            <a:endParaRPr lang="en-GB"/>
          </a:p>
        </p:txBody>
      </p:sp>
      <p:sp>
        <p:nvSpPr>
          <p:cNvPr id="5" name="Footer Placeholder 4">
            <a:extLst>
              <a:ext uri="{FF2B5EF4-FFF2-40B4-BE49-F238E27FC236}">
                <a16:creationId xmlns:a16="http://schemas.microsoft.com/office/drawing/2014/main" id="{03FF7BDD-C921-4357-BC07-8247F6043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CBE499-5DD2-46CE-8FCA-BA44919B1F73}"/>
              </a:ext>
            </a:extLst>
          </p:cNvPr>
          <p:cNvSpPr>
            <a:spLocks noGrp="1"/>
          </p:cNvSpPr>
          <p:nvPr>
            <p:ph type="sldNum" sz="quarter" idx="12"/>
          </p:nvPr>
        </p:nvSpPr>
        <p:spPr/>
        <p:txBody>
          <a:bodyPr/>
          <a:lstStyle/>
          <a:p>
            <a:fld id="{0E0FE851-393C-4B46-AC5C-C936C604F33F}" type="slidenum">
              <a:rPr lang="en-GB" smtClean="0"/>
              <a:t>‹#›</a:t>
            </a:fld>
            <a:endParaRPr lang="en-GB"/>
          </a:p>
        </p:txBody>
      </p:sp>
    </p:spTree>
    <p:extLst>
      <p:ext uri="{BB962C8B-B14F-4D97-AF65-F5344CB8AC3E}">
        <p14:creationId xmlns:p14="http://schemas.microsoft.com/office/powerpoint/2010/main" val="537569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8DCB29-515B-45EC-BF33-577C08C2EB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F9E000-60F2-4894-9AF6-5A23242FE0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B24BD2-A664-4357-95E7-AA4AE28DBEBB}"/>
              </a:ext>
            </a:extLst>
          </p:cNvPr>
          <p:cNvSpPr>
            <a:spLocks noGrp="1"/>
          </p:cNvSpPr>
          <p:nvPr>
            <p:ph type="dt" sz="half" idx="10"/>
          </p:nvPr>
        </p:nvSpPr>
        <p:spPr/>
        <p:txBody>
          <a:bodyPr/>
          <a:lstStyle/>
          <a:p>
            <a:fld id="{64C409E2-A342-4708-9B9C-43032DF1A184}" type="datetimeFigureOut">
              <a:rPr lang="en-GB" smtClean="0"/>
              <a:t>12/07/2023</a:t>
            </a:fld>
            <a:endParaRPr lang="en-GB"/>
          </a:p>
        </p:txBody>
      </p:sp>
      <p:sp>
        <p:nvSpPr>
          <p:cNvPr id="5" name="Footer Placeholder 4">
            <a:extLst>
              <a:ext uri="{FF2B5EF4-FFF2-40B4-BE49-F238E27FC236}">
                <a16:creationId xmlns:a16="http://schemas.microsoft.com/office/drawing/2014/main" id="{EDA8C9BE-F2E2-488D-A85F-14948D1B0E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76E934-0194-4768-ABB5-8E65F1CC602A}"/>
              </a:ext>
            </a:extLst>
          </p:cNvPr>
          <p:cNvSpPr>
            <a:spLocks noGrp="1"/>
          </p:cNvSpPr>
          <p:nvPr>
            <p:ph type="sldNum" sz="quarter" idx="12"/>
          </p:nvPr>
        </p:nvSpPr>
        <p:spPr/>
        <p:txBody>
          <a:bodyPr/>
          <a:lstStyle/>
          <a:p>
            <a:fld id="{0E0FE851-393C-4B46-AC5C-C936C604F33F}" type="slidenum">
              <a:rPr lang="en-GB" smtClean="0"/>
              <a:t>‹#›</a:t>
            </a:fld>
            <a:endParaRPr lang="en-GB"/>
          </a:p>
        </p:txBody>
      </p:sp>
    </p:spTree>
    <p:extLst>
      <p:ext uri="{BB962C8B-B14F-4D97-AF65-F5344CB8AC3E}">
        <p14:creationId xmlns:p14="http://schemas.microsoft.com/office/powerpoint/2010/main" val="72222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25368-72FF-47E2-8786-FE0C9E228E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25C714-E15D-4754-B8DF-C79286E2BD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D75FFA-1A10-413F-9C8F-011FDE34D81D}"/>
              </a:ext>
            </a:extLst>
          </p:cNvPr>
          <p:cNvSpPr>
            <a:spLocks noGrp="1"/>
          </p:cNvSpPr>
          <p:nvPr>
            <p:ph type="dt" sz="half" idx="10"/>
          </p:nvPr>
        </p:nvSpPr>
        <p:spPr/>
        <p:txBody>
          <a:bodyPr/>
          <a:lstStyle/>
          <a:p>
            <a:fld id="{64C409E2-A342-4708-9B9C-43032DF1A184}" type="datetimeFigureOut">
              <a:rPr lang="en-GB" smtClean="0"/>
              <a:t>12/07/2023</a:t>
            </a:fld>
            <a:endParaRPr lang="en-GB"/>
          </a:p>
        </p:txBody>
      </p:sp>
      <p:sp>
        <p:nvSpPr>
          <p:cNvPr id="5" name="Footer Placeholder 4">
            <a:extLst>
              <a:ext uri="{FF2B5EF4-FFF2-40B4-BE49-F238E27FC236}">
                <a16:creationId xmlns:a16="http://schemas.microsoft.com/office/drawing/2014/main" id="{22D0F794-E41C-429D-8CF7-FE63ADEB33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2B1597-D0A7-4DE0-9BCD-C457BBF6EE51}"/>
              </a:ext>
            </a:extLst>
          </p:cNvPr>
          <p:cNvSpPr>
            <a:spLocks noGrp="1"/>
          </p:cNvSpPr>
          <p:nvPr>
            <p:ph type="sldNum" sz="quarter" idx="12"/>
          </p:nvPr>
        </p:nvSpPr>
        <p:spPr/>
        <p:txBody>
          <a:bodyPr/>
          <a:lstStyle/>
          <a:p>
            <a:fld id="{0E0FE851-393C-4B46-AC5C-C936C604F33F}" type="slidenum">
              <a:rPr lang="en-GB" smtClean="0"/>
              <a:t>‹#›</a:t>
            </a:fld>
            <a:endParaRPr lang="en-GB"/>
          </a:p>
        </p:txBody>
      </p:sp>
    </p:spTree>
    <p:extLst>
      <p:ext uri="{BB962C8B-B14F-4D97-AF65-F5344CB8AC3E}">
        <p14:creationId xmlns:p14="http://schemas.microsoft.com/office/powerpoint/2010/main" val="2645418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1275C-3BD1-41A4-8C2E-41DC08F7B7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33B954F-D01E-47F2-947D-4B9D392DDD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F980A54-CE8F-439C-9362-D4EDE21102B8}"/>
              </a:ext>
            </a:extLst>
          </p:cNvPr>
          <p:cNvSpPr>
            <a:spLocks noGrp="1"/>
          </p:cNvSpPr>
          <p:nvPr>
            <p:ph type="dt" sz="half" idx="10"/>
          </p:nvPr>
        </p:nvSpPr>
        <p:spPr/>
        <p:txBody>
          <a:bodyPr/>
          <a:lstStyle/>
          <a:p>
            <a:fld id="{64C409E2-A342-4708-9B9C-43032DF1A184}" type="datetimeFigureOut">
              <a:rPr lang="en-GB" smtClean="0"/>
              <a:t>12/07/2023</a:t>
            </a:fld>
            <a:endParaRPr lang="en-GB"/>
          </a:p>
        </p:txBody>
      </p:sp>
      <p:sp>
        <p:nvSpPr>
          <p:cNvPr id="5" name="Footer Placeholder 4">
            <a:extLst>
              <a:ext uri="{FF2B5EF4-FFF2-40B4-BE49-F238E27FC236}">
                <a16:creationId xmlns:a16="http://schemas.microsoft.com/office/drawing/2014/main" id="{E843620F-194B-4F68-8A58-AFDA90F8CC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F02A8E-3A4D-4F0C-B504-A0CD0D49D9DA}"/>
              </a:ext>
            </a:extLst>
          </p:cNvPr>
          <p:cNvSpPr>
            <a:spLocks noGrp="1"/>
          </p:cNvSpPr>
          <p:nvPr>
            <p:ph type="sldNum" sz="quarter" idx="12"/>
          </p:nvPr>
        </p:nvSpPr>
        <p:spPr/>
        <p:txBody>
          <a:bodyPr/>
          <a:lstStyle/>
          <a:p>
            <a:fld id="{0E0FE851-393C-4B46-AC5C-C936C604F33F}" type="slidenum">
              <a:rPr lang="en-GB" smtClean="0"/>
              <a:t>‹#›</a:t>
            </a:fld>
            <a:endParaRPr lang="en-GB"/>
          </a:p>
        </p:txBody>
      </p:sp>
    </p:spTree>
    <p:extLst>
      <p:ext uri="{BB962C8B-B14F-4D97-AF65-F5344CB8AC3E}">
        <p14:creationId xmlns:p14="http://schemas.microsoft.com/office/powerpoint/2010/main" val="3625913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4363B-5A69-4091-A95D-BD89B47C7E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21B9D6-FE65-4670-85C0-DCDB62BD58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BE4896-5219-4443-B14A-B67B6D4C7A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553C18-5420-4245-BDE1-AE20253B8174}"/>
              </a:ext>
            </a:extLst>
          </p:cNvPr>
          <p:cNvSpPr>
            <a:spLocks noGrp="1"/>
          </p:cNvSpPr>
          <p:nvPr>
            <p:ph type="dt" sz="half" idx="10"/>
          </p:nvPr>
        </p:nvSpPr>
        <p:spPr/>
        <p:txBody>
          <a:bodyPr/>
          <a:lstStyle/>
          <a:p>
            <a:fld id="{64C409E2-A342-4708-9B9C-43032DF1A184}" type="datetimeFigureOut">
              <a:rPr lang="en-GB" smtClean="0"/>
              <a:t>12/07/2023</a:t>
            </a:fld>
            <a:endParaRPr lang="en-GB"/>
          </a:p>
        </p:txBody>
      </p:sp>
      <p:sp>
        <p:nvSpPr>
          <p:cNvPr id="6" name="Footer Placeholder 5">
            <a:extLst>
              <a:ext uri="{FF2B5EF4-FFF2-40B4-BE49-F238E27FC236}">
                <a16:creationId xmlns:a16="http://schemas.microsoft.com/office/drawing/2014/main" id="{232BC075-4D7F-4D94-A387-911F5CA4FB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6E5435-D353-41C8-A50D-8C7D6D8DB64A}"/>
              </a:ext>
            </a:extLst>
          </p:cNvPr>
          <p:cNvSpPr>
            <a:spLocks noGrp="1"/>
          </p:cNvSpPr>
          <p:nvPr>
            <p:ph type="sldNum" sz="quarter" idx="12"/>
          </p:nvPr>
        </p:nvSpPr>
        <p:spPr/>
        <p:txBody>
          <a:bodyPr/>
          <a:lstStyle/>
          <a:p>
            <a:fld id="{0E0FE851-393C-4B46-AC5C-C936C604F33F}" type="slidenum">
              <a:rPr lang="en-GB" smtClean="0"/>
              <a:t>‹#›</a:t>
            </a:fld>
            <a:endParaRPr lang="en-GB"/>
          </a:p>
        </p:txBody>
      </p:sp>
    </p:spTree>
    <p:extLst>
      <p:ext uri="{BB962C8B-B14F-4D97-AF65-F5344CB8AC3E}">
        <p14:creationId xmlns:p14="http://schemas.microsoft.com/office/powerpoint/2010/main" val="256403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7F48-5FAF-4C5D-B4FB-6E1C32B3BE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A8E80A-A4BC-450A-A7A0-BED532A836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79D283-A855-420C-ACBF-07119560B4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C98C00-5CE8-4921-BAF9-F6E7C44743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4CD4C87-D1FD-44CE-910F-09D2B894B4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1087DC-2833-4D8A-AA45-BE1D45F953C3}"/>
              </a:ext>
            </a:extLst>
          </p:cNvPr>
          <p:cNvSpPr>
            <a:spLocks noGrp="1"/>
          </p:cNvSpPr>
          <p:nvPr>
            <p:ph type="dt" sz="half" idx="10"/>
          </p:nvPr>
        </p:nvSpPr>
        <p:spPr/>
        <p:txBody>
          <a:bodyPr/>
          <a:lstStyle/>
          <a:p>
            <a:fld id="{64C409E2-A342-4708-9B9C-43032DF1A184}" type="datetimeFigureOut">
              <a:rPr lang="en-GB" smtClean="0"/>
              <a:t>12/07/2023</a:t>
            </a:fld>
            <a:endParaRPr lang="en-GB"/>
          </a:p>
        </p:txBody>
      </p:sp>
      <p:sp>
        <p:nvSpPr>
          <p:cNvPr id="8" name="Footer Placeholder 7">
            <a:extLst>
              <a:ext uri="{FF2B5EF4-FFF2-40B4-BE49-F238E27FC236}">
                <a16:creationId xmlns:a16="http://schemas.microsoft.com/office/drawing/2014/main" id="{66F2102B-02AD-407D-85A3-C1C84F32D3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144E1B-A8FE-4E3C-BC7F-974B720949F3}"/>
              </a:ext>
            </a:extLst>
          </p:cNvPr>
          <p:cNvSpPr>
            <a:spLocks noGrp="1"/>
          </p:cNvSpPr>
          <p:nvPr>
            <p:ph type="sldNum" sz="quarter" idx="12"/>
          </p:nvPr>
        </p:nvSpPr>
        <p:spPr/>
        <p:txBody>
          <a:bodyPr/>
          <a:lstStyle/>
          <a:p>
            <a:fld id="{0E0FE851-393C-4B46-AC5C-C936C604F33F}" type="slidenum">
              <a:rPr lang="en-GB" smtClean="0"/>
              <a:t>‹#›</a:t>
            </a:fld>
            <a:endParaRPr lang="en-GB"/>
          </a:p>
        </p:txBody>
      </p:sp>
    </p:spTree>
    <p:extLst>
      <p:ext uri="{BB962C8B-B14F-4D97-AF65-F5344CB8AC3E}">
        <p14:creationId xmlns:p14="http://schemas.microsoft.com/office/powerpoint/2010/main" val="2658554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E41FE-F6D8-4FBE-A2A6-3CB58D9CC9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6A4E06-A5B0-4685-83DC-2955FB12A423}"/>
              </a:ext>
            </a:extLst>
          </p:cNvPr>
          <p:cNvSpPr>
            <a:spLocks noGrp="1"/>
          </p:cNvSpPr>
          <p:nvPr>
            <p:ph type="dt" sz="half" idx="10"/>
          </p:nvPr>
        </p:nvSpPr>
        <p:spPr/>
        <p:txBody>
          <a:bodyPr/>
          <a:lstStyle/>
          <a:p>
            <a:fld id="{64C409E2-A342-4708-9B9C-43032DF1A184}" type="datetimeFigureOut">
              <a:rPr lang="en-GB" smtClean="0"/>
              <a:t>12/07/2023</a:t>
            </a:fld>
            <a:endParaRPr lang="en-GB"/>
          </a:p>
        </p:txBody>
      </p:sp>
      <p:sp>
        <p:nvSpPr>
          <p:cNvPr id="4" name="Footer Placeholder 3">
            <a:extLst>
              <a:ext uri="{FF2B5EF4-FFF2-40B4-BE49-F238E27FC236}">
                <a16:creationId xmlns:a16="http://schemas.microsoft.com/office/drawing/2014/main" id="{1CD0E453-3BB7-49C8-A060-763A5B41F91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985309-0C2D-42D5-895B-6243AD790985}"/>
              </a:ext>
            </a:extLst>
          </p:cNvPr>
          <p:cNvSpPr>
            <a:spLocks noGrp="1"/>
          </p:cNvSpPr>
          <p:nvPr>
            <p:ph type="sldNum" sz="quarter" idx="12"/>
          </p:nvPr>
        </p:nvSpPr>
        <p:spPr/>
        <p:txBody>
          <a:bodyPr/>
          <a:lstStyle/>
          <a:p>
            <a:fld id="{0E0FE851-393C-4B46-AC5C-C936C604F33F}" type="slidenum">
              <a:rPr lang="en-GB" smtClean="0"/>
              <a:t>‹#›</a:t>
            </a:fld>
            <a:endParaRPr lang="en-GB"/>
          </a:p>
        </p:txBody>
      </p:sp>
    </p:spTree>
    <p:extLst>
      <p:ext uri="{BB962C8B-B14F-4D97-AF65-F5344CB8AC3E}">
        <p14:creationId xmlns:p14="http://schemas.microsoft.com/office/powerpoint/2010/main" val="21769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BADB8E-2974-437A-88DC-41C3BB56A195}"/>
              </a:ext>
            </a:extLst>
          </p:cNvPr>
          <p:cNvSpPr>
            <a:spLocks noGrp="1"/>
          </p:cNvSpPr>
          <p:nvPr>
            <p:ph type="dt" sz="half" idx="10"/>
          </p:nvPr>
        </p:nvSpPr>
        <p:spPr/>
        <p:txBody>
          <a:bodyPr/>
          <a:lstStyle/>
          <a:p>
            <a:fld id="{64C409E2-A342-4708-9B9C-43032DF1A184}" type="datetimeFigureOut">
              <a:rPr lang="en-GB" smtClean="0"/>
              <a:t>12/07/2023</a:t>
            </a:fld>
            <a:endParaRPr lang="en-GB"/>
          </a:p>
        </p:txBody>
      </p:sp>
      <p:sp>
        <p:nvSpPr>
          <p:cNvPr id="3" name="Footer Placeholder 2">
            <a:extLst>
              <a:ext uri="{FF2B5EF4-FFF2-40B4-BE49-F238E27FC236}">
                <a16:creationId xmlns:a16="http://schemas.microsoft.com/office/drawing/2014/main" id="{3A6AEEB7-DDA2-4230-93D9-0A6BA581B5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ACDCA98-D974-43DA-8E8F-E988E2DDF6AE}"/>
              </a:ext>
            </a:extLst>
          </p:cNvPr>
          <p:cNvSpPr>
            <a:spLocks noGrp="1"/>
          </p:cNvSpPr>
          <p:nvPr>
            <p:ph type="sldNum" sz="quarter" idx="12"/>
          </p:nvPr>
        </p:nvSpPr>
        <p:spPr/>
        <p:txBody>
          <a:bodyPr/>
          <a:lstStyle/>
          <a:p>
            <a:fld id="{0E0FE851-393C-4B46-AC5C-C936C604F33F}" type="slidenum">
              <a:rPr lang="en-GB" smtClean="0"/>
              <a:t>‹#›</a:t>
            </a:fld>
            <a:endParaRPr lang="en-GB"/>
          </a:p>
        </p:txBody>
      </p:sp>
    </p:spTree>
    <p:extLst>
      <p:ext uri="{BB962C8B-B14F-4D97-AF65-F5344CB8AC3E}">
        <p14:creationId xmlns:p14="http://schemas.microsoft.com/office/powerpoint/2010/main" val="3350466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763CA-4BF9-4497-A174-E1C074A7E3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C3BDB7-C3D7-4697-9D93-BDB520635F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09AB5E-95C1-413F-BF35-4F826FC6E1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54C4AB-F319-42F6-BFA4-73F7ED6CD06D}"/>
              </a:ext>
            </a:extLst>
          </p:cNvPr>
          <p:cNvSpPr>
            <a:spLocks noGrp="1"/>
          </p:cNvSpPr>
          <p:nvPr>
            <p:ph type="dt" sz="half" idx="10"/>
          </p:nvPr>
        </p:nvSpPr>
        <p:spPr/>
        <p:txBody>
          <a:bodyPr/>
          <a:lstStyle/>
          <a:p>
            <a:fld id="{64C409E2-A342-4708-9B9C-43032DF1A184}" type="datetimeFigureOut">
              <a:rPr lang="en-GB" smtClean="0"/>
              <a:t>12/07/2023</a:t>
            </a:fld>
            <a:endParaRPr lang="en-GB"/>
          </a:p>
        </p:txBody>
      </p:sp>
      <p:sp>
        <p:nvSpPr>
          <p:cNvPr id="6" name="Footer Placeholder 5">
            <a:extLst>
              <a:ext uri="{FF2B5EF4-FFF2-40B4-BE49-F238E27FC236}">
                <a16:creationId xmlns:a16="http://schemas.microsoft.com/office/drawing/2014/main" id="{AB2455BD-5C5F-434C-A47A-B9D96F49B5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2D77DC-1D93-4C8B-9A5B-EFCF051A526C}"/>
              </a:ext>
            </a:extLst>
          </p:cNvPr>
          <p:cNvSpPr>
            <a:spLocks noGrp="1"/>
          </p:cNvSpPr>
          <p:nvPr>
            <p:ph type="sldNum" sz="quarter" idx="12"/>
          </p:nvPr>
        </p:nvSpPr>
        <p:spPr/>
        <p:txBody>
          <a:bodyPr/>
          <a:lstStyle/>
          <a:p>
            <a:fld id="{0E0FE851-393C-4B46-AC5C-C936C604F33F}" type="slidenum">
              <a:rPr lang="en-GB" smtClean="0"/>
              <a:t>‹#›</a:t>
            </a:fld>
            <a:endParaRPr lang="en-GB"/>
          </a:p>
        </p:txBody>
      </p:sp>
    </p:spTree>
    <p:extLst>
      <p:ext uri="{BB962C8B-B14F-4D97-AF65-F5344CB8AC3E}">
        <p14:creationId xmlns:p14="http://schemas.microsoft.com/office/powerpoint/2010/main" val="1393263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5DB6E-A5C4-473D-930D-19BE4C7BCB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ADA834C-D3AE-4AA5-9B76-083238B248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86DD7B-7743-4AE0-A2FD-7D1D1CADE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770EA7-A459-4062-91D9-65C8D1CFDE6A}"/>
              </a:ext>
            </a:extLst>
          </p:cNvPr>
          <p:cNvSpPr>
            <a:spLocks noGrp="1"/>
          </p:cNvSpPr>
          <p:nvPr>
            <p:ph type="dt" sz="half" idx="10"/>
          </p:nvPr>
        </p:nvSpPr>
        <p:spPr/>
        <p:txBody>
          <a:bodyPr/>
          <a:lstStyle/>
          <a:p>
            <a:fld id="{64C409E2-A342-4708-9B9C-43032DF1A184}" type="datetimeFigureOut">
              <a:rPr lang="en-GB" smtClean="0"/>
              <a:t>12/07/2023</a:t>
            </a:fld>
            <a:endParaRPr lang="en-GB"/>
          </a:p>
        </p:txBody>
      </p:sp>
      <p:sp>
        <p:nvSpPr>
          <p:cNvPr id="6" name="Footer Placeholder 5">
            <a:extLst>
              <a:ext uri="{FF2B5EF4-FFF2-40B4-BE49-F238E27FC236}">
                <a16:creationId xmlns:a16="http://schemas.microsoft.com/office/drawing/2014/main" id="{207F5E07-4C7B-4AE0-A102-845BDDCF19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64939E-A4F5-4926-84AA-5B5757090577}"/>
              </a:ext>
            </a:extLst>
          </p:cNvPr>
          <p:cNvSpPr>
            <a:spLocks noGrp="1"/>
          </p:cNvSpPr>
          <p:nvPr>
            <p:ph type="sldNum" sz="quarter" idx="12"/>
          </p:nvPr>
        </p:nvSpPr>
        <p:spPr/>
        <p:txBody>
          <a:bodyPr/>
          <a:lstStyle/>
          <a:p>
            <a:fld id="{0E0FE851-393C-4B46-AC5C-C936C604F33F}" type="slidenum">
              <a:rPr lang="en-GB" smtClean="0"/>
              <a:t>‹#›</a:t>
            </a:fld>
            <a:endParaRPr lang="en-GB"/>
          </a:p>
        </p:txBody>
      </p:sp>
    </p:spTree>
    <p:extLst>
      <p:ext uri="{BB962C8B-B14F-4D97-AF65-F5344CB8AC3E}">
        <p14:creationId xmlns:p14="http://schemas.microsoft.com/office/powerpoint/2010/main" val="1690706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D62CC2-14D4-4010-9685-1382195C52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7076A5-C388-4CDC-9D5C-03E8BA7F9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09ECA9-F159-4F41-AB98-3030E02DB3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409E2-A342-4708-9B9C-43032DF1A184}" type="datetimeFigureOut">
              <a:rPr lang="en-GB" smtClean="0"/>
              <a:t>12/07/2023</a:t>
            </a:fld>
            <a:endParaRPr lang="en-GB"/>
          </a:p>
        </p:txBody>
      </p:sp>
      <p:sp>
        <p:nvSpPr>
          <p:cNvPr id="5" name="Footer Placeholder 4">
            <a:extLst>
              <a:ext uri="{FF2B5EF4-FFF2-40B4-BE49-F238E27FC236}">
                <a16:creationId xmlns:a16="http://schemas.microsoft.com/office/drawing/2014/main" id="{97060A53-7D3E-4224-B947-4B1B1A6E96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F2D87E3-90FB-4B4F-8917-0FA5EBE1FF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FE851-393C-4B46-AC5C-C936C604F33F}" type="slidenum">
              <a:rPr lang="en-GB" smtClean="0"/>
              <a:t>‹#›</a:t>
            </a:fld>
            <a:endParaRPr lang="en-GB"/>
          </a:p>
        </p:txBody>
      </p:sp>
    </p:spTree>
    <p:extLst>
      <p:ext uri="{BB962C8B-B14F-4D97-AF65-F5344CB8AC3E}">
        <p14:creationId xmlns:p14="http://schemas.microsoft.com/office/powerpoint/2010/main" val="1851268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4E9E0425-6848-404C-B5DA-9BE62C64C0E1}"/>
              </a:ext>
            </a:extLst>
          </p:cNvPr>
          <p:cNvSpPr>
            <a:spLocks noChangeArrowheads="1"/>
          </p:cNvSpPr>
          <p:nvPr/>
        </p:nvSpPr>
        <p:spPr bwMode="auto">
          <a:xfrm>
            <a:off x="1161436" y="102899"/>
            <a:ext cx="79480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Consistency and progressive skills being taught in PE lessons across the school.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(Real PE and quality of PE teaching across the school)  </a:t>
            </a: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52D04A88-9DD8-9AB1-0682-ADBF73751342}"/>
              </a:ext>
            </a:extLst>
          </p:cNvPr>
          <p:cNvSpPr txBox="1"/>
          <p:nvPr/>
        </p:nvSpPr>
        <p:spPr>
          <a:xfrm>
            <a:off x="8475137" y="4826675"/>
            <a:ext cx="184731" cy="369332"/>
          </a:xfrm>
          <a:prstGeom prst="rect">
            <a:avLst/>
          </a:prstGeom>
          <a:noFill/>
        </p:spPr>
        <p:txBody>
          <a:bodyPr wrap="none" lIns="91440" tIns="45720" rIns="91440" bIns="45720" rtlCol="0" anchor="t">
            <a:spAutoFit/>
          </a:bodyPr>
          <a:lstStyle/>
          <a:p>
            <a:endParaRPr lang="en-US"/>
          </a:p>
        </p:txBody>
      </p:sp>
      <p:sp>
        <p:nvSpPr>
          <p:cNvPr id="12" name="TextBox 11">
            <a:extLst>
              <a:ext uri="{FF2B5EF4-FFF2-40B4-BE49-F238E27FC236}">
                <a16:creationId xmlns:a16="http://schemas.microsoft.com/office/drawing/2014/main" id="{EC747804-1D22-5F1E-3D81-7C025FC2D569}"/>
              </a:ext>
            </a:extLst>
          </p:cNvPr>
          <p:cNvSpPr txBox="1"/>
          <p:nvPr/>
        </p:nvSpPr>
        <p:spPr>
          <a:xfrm>
            <a:off x="274689" y="1028238"/>
            <a:ext cx="11917311" cy="3323987"/>
          </a:xfrm>
          <a:prstGeom prst="rect">
            <a:avLst/>
          </a:prstGeom>
          <a:noFill/>
        </p:spPr>
        <p:txBody>
          <a:bodyPr wrap="square" lIns="91440" tIns="45720" rIns="91440" bIns="45720" rtlCol="0" anchor="t">
            <a:spAutoFit/>
          </a:bodyPr>
          <a:lstStyle/>
          <a:p>
            <a:r>
              <a:rPr lang="en-US" sz="1400" b="1" dirty="0">
                <a:latin typeface="Century Gothic" panose="020B0502020202020204" pitchFamily="34" charset="0"/>
              </a:rPr>
              <a:t>Strengths</a:t>
            </a:r>
            <a:endParaRPr lang="en-US" sz="1400" dirty="0">
              <a:latin typeface="Century Gothic" panose="020B0502020202020204" pitchFamily="34" charset="0"/>
            </a:endParaRPr>
          </a:p>
          <a:p>
            <a:r>
              <a:rPr lang="en-US" sz="1400" dirty="0">
                <a:latin typeface="Century Gothic" panose="020B0502020202020204" pitchFamily="34" charset="0"/>
              </a:rPr>
              <a:t>KS1 &amp; KS2: </a:t>
            </a:r>
            <a:endParaRPr lang="en-US" sz="1400" dirty="0">
              <a:latin typeface="Century Gothic" panose="020B0502020202020204" pitchFamily="34" charset="0"/>
              <a:cs typeface="Calibri"/>
            </a:endParaRPr>
          </a:p>
          <a:p>
            <a:pPr marL="285750" indent="-285750">
              <a:buFont typeface="Arial" panose="020B0604020202020204" pitchFamily="34" charset="0"/>
              <a:buChar char="•"/>
            </a:pPr>
            <a:r>
              <a:rPr lang="en-US" sz="1400" dirty="0">
                <a:latin typeface="Century Gothic" panose="020B0502020202020204" pitchFamily="34" charset="0"/>
              </a:rPr>
              <a:t>Children are being exposed to the various challenges and know how to challenge themselves during lessons. </a:t>
            </a:r>
            <a:endParaRPr lang="en-US" sz="1400" dirty="0">
              <a:latin typeface="Century Gothic" panose="020B0502020202020204" pitchFamily="34" charset="0"/>
              <a:cs typeface="Calibri"/>
            </a:endParaRPr>
          </a:p>
          <a:p>
            <a:pPr marL="285750" indent="-285750">
              <a:buFont typeface="Arial" panose="020B0604020202020204" pitchFamily="34" charset="0"/>
              <a:buChar char="•"/>
            </a:pPr>
            <a:r>
              <a:rPr lang="en-US" sz="1400" dirty="0">
                <a:latin typeface="Century Gothic" panose="020B0502020202020204" pitchFamily="34" charset="0"/>
              </a:rPr>
              <a:t>Children are showing continuous improvement in Fundamentals of Movement in the three key areas: Locomotion, manipulation and stability. </a:t>
            </a:r>
            <a:endParaRPr lang="en-US" sz="1400" dirty="0">
              <a:latin typeface="Century Gothic" panose="020B0502020202020204" pitchFamily="34" charset="0"/>
              <a:cs typeface="Calibri"/>
            </a:endParaRPr>
          </a:p>
          <a:p>
            <a:pPr marL="285750" indent="-285750">
              <a:buFont typeface="Arial" panose="020B0604020202020204" pitchFamily="34" charset="0"/>
              <a:buChar char="•"/>
            </a:pPr>
            <a:r>
              <a:rPr lang="en-US" sz="1400" dirty="0">
                <a:latin typeface="Century Gothic" panose="020B0502020202020204" pitchFamily="34" charset="0"/>
              </a:rPr>
              <a:t>Children can recall various types of movements taught during REAL PE lessons. </a:t>
            </a:r>
            <a:endParaRPr lang="en-US" sz="1400" dirty="0">
              <a:latin typeface="Century Gothic" panose="020B0502020202020204" pitchFamily="34" charset="0"/>
              <a:cs typeface="Calibri"/>
            </a:endParaRPr>
          </a:p>
          <a:p>
            <a:pPr marL="285750" indent="-285750">
              <a:buFont typeface="Arial" panose="020B0604020202020204" pitchFamily="34" charset="0"/>
              <a:buChar char="•"/>
            </a:pPr>
            <a:r>
              <a:rPr lang="en-US" sz="1400" dirty="0">
                <a:latin typeface="Century Gothic" panose="020B0502020202020204" pitchFamily="34" charset="0"/>
              </a:rPr>
              <a:t>Children very much enjoy PE and talk positively of it. </a:t>
            </a:r>
            <a:endParaRPr lang="en-US" sz="1400" dirty="0">
              <a:latin typeface="Century Gothic" panose="020B0502020202020204" pitchFamily="34" charset="0"/>
              <a:cs typeface="Calibri"/>
            </a:endParaRPr>
          </a:p>
          <a:p>
            <a:pPr marL="285750" indent="-285750">
              <a:buFont typeface="Arial" panose="020B0604020202020204" pitchFamily="34" charset="0"/>
              <a:buChar char="•"/>
            </a:pPr>
            <a:r>
              <a:rPr lang="en-US" sz="1400" dirty="0">
                <a:latin typeface="Century Gothic" panose="020B0502020202020204" pitchFamily="34" charset="0"/>
                <a:ea typeface="+mn-lt"/>
                <a:cs typeface="+mn-lt"/>
              </a:rPr>
              <a:t>Children can talk about what they have learnt this year and what activities they have done in Real PE. KS2 children were able to eloquently talk about the skills they have learnt in Real PE lessons (coordination, balance, foot work </a:t>
            </a:r>
            <a:r>
              <a:rPr lang="en-US" sz="1400" dirty="0" err="1">
                <a:latin typeface="Century Gothic" panose="020B0502020202020204" pitchFamily="34" charset="0"/>
                <a:ea typeface="+mn-lt"/>
                <a:cs typeface="+mn-lt"/>
              </a:rPr>
              <a:t>etc</a:t>
            </a:r>
            <a:r>
              <a:rPr lang="en-US" sz="1400" dirty="0">
                <a:latin typeface="Century Gothic" panose="020B0502020202020204" pitchFamily="34" charset="0"/>
                <a:ea typeface="+mn-lt"/>
                <a:cs typeface="+mn-lt"/>
              </a:rPr>
              <a:t>)</a:t>
            </a:r>
            <a:endParaRPr lang="en-US" sz="1400" dirty="0">
              <a:latin typeface="Century Gothic" panose="020B0502020202020204" pitchFamily="34" charset="0"/>
            </a:endParaRPr>
          </a:p>
          <a:p>
            <a:pPr marL="285750" indent="-285750">
              <a:buFont typeface="Arial" panose="020B0604020202020204" pitchFamily="34" charset="0"/>
              <a:buChar char="•"/>
            </a:pPr>
            <a:r>
              <a:rPr lang="en-US" sz="1400" dirty="0">
                <a:latin typeface="Century Gothic" panose="020B0502020202020204" pitchFamily="34" charset="0"/>
              </a:rPr>
              <a:t>REAL PE system Jasmin allows for a clear progression of skills across the key stage. </a:t>
            </a:r>
            <a:endParaRPr lang="en-US" sz="1400" dirty="0">
              <a:latin typeface="Century Gothic" panose="020B0502020202020204" pitchFamily="34" charset="0"/>
              <a:cs typeface="Calibri"/>
            </a:endParaRPr>
          </a:p>
          <a:p>
            <a:pPr marL="285750" indent="-285750">
              <a:buFont typeface="Arial" panose="020B0604020202020204" pitchFamily="34" charset="0"/>
              <a:buChar char="•"/>
            </a:pPr>
            <a:r>
              <a:rPr lang="en-US" sz="1400" b="1" dirty="0">
                <a:latin typeface="Century Gothic" panose="020B0502020202020204" pitchFamily="34" charset="0"/>
              </a:rPr>
              <a:t>EYFS</a:t>
            </a:r>
            <a:r>
              <a:rPr lang="en-US" sz="1400" dirty="0">
                <a:latin typeface="Century Gothic" panose="020B0502020202020204" pitchFamily="34" charset="0"/>
              </a:rPr>
              <a:t> have been able to adapt REAL PE to what works best for them and what units best for their curriculum. </a:t>
            </a:r>
            <a:endParaRPr lang="en-US" sz="1400" dirty="0">
              <a:latin typeface="Century Gothic" panose="020B0502020202020204" pitchFamily="34" charset="0"/>
              <a:cs typeface="Calibri"/>
            </a:endParaRPr>
          </a:p>
          <a:p>
            <a:pPr marL="285750" indent="-285750">
              <a:buFont typeface="Arial" panose="020B0604020202020204" pitchFamily="34" charset="0"/>
              <a:buChar char="•"/>
            </a:pPr>
            <a:endParaRPr lang="en-US" sz="1400" dirty="0">
              <a:latin typeface="Century Gothic" panose="020B0502020202020204" pitchFamily="34" charset="0"/>
            </a:endParaRPr>
          </a:p>
          <a:p>
            <a:endParaRPr lang="en-US" sz="1400" dirty="0">
              <a:latin typeface="Century Gothic" panose="020B0502020202020204" pitchFamily="34" charset="0"/>
            </a:endParaRPr>
          </a:p>
          <a:p>
            <a:endParaRPr lang="en-US" sz="1400" dirty="0">
              <a:latin typeface="Century Gothic" panose="020B0502020202020204" pitchFamily="34" charset="0"/>
            </a:endParaRPr>
          </a:p>
          <a:p>
            <a:endParaRPr lang="en-US" sz="1400" dirty="0">
              <a:latin typeface="Century Gothic" panose="020B0502020202020204" pitchFamily="34" charset="0"/>
            </a:endParaRPr>
          </a:p>
        </p:txBody>
      </p:sp>
      <p:pic>
        <p:nvPicPr>
          <p:cNvPr id="22" name="Picture 22" descr="Diagram, schematic&#10;&#10;Description automatically generated">
            <a:extLst>
              <a:ext uri="{FF2B5EF4-FFF2-40B4-BE49-F238E27FC236}">
                <a16:creationId xmlns:a16="http://schemas.microsoft.com/office/drawing/2014/main" id="{840A1513-41EA-06CB-F70D-FFC95226CA26}"/>
              </a:ext>
            </a:extLst>
          </p:cNvPr>
          <p:cNvPicPr>
            <a:picLocks noChangeAspect="1"/>
          </p:cNvPicPr>
          <p:nvPr/>
        </p:nvPicPr>
        <p:blipFill>
          <a:blip r:embed="rId2"/>
          <a:stretch>
            <a:fillRect/>
          </a:stretch>
        </p:blipFill>
        <p:spPr>
          <a:xfrm>
            <a:off x="10015267" y="57653"/>
            <a:ext cx="2067465" cy="1466204"/>
          </a:xfrm>
          <a:prstGeom prst="rect">
            <a:avLst/>
          </a:prstGeom>
        </p:spPr>
      </p:pic>
      <p:grpSp>
        <p:nvGrpSpPr>
          <p:cNvPr id="23" name="Group 22">
            <a:extLst>
              <a:ext uri="{FF2B5EF4-FFF2-40B4-BE49-F238E27FC236}">
                <a16:creationId xmlns:a16="http://schemas.microsoft.com/office/drawing/2014/main" id="{FD45E575-9C86-4564-A76B-B5EC2CE5C9D2}"/>
              </a:ext>
            </a:extLst>
          </p:cNvPr>
          <p:cNvGrpSpPr/>
          <p:nvPr/>
        </p:nvGrpSpPr>
        <p:grpSpPr>
          <a:xfrm>
            <a:off x="700654" y="236349"/>
            <a:ext cx="461039" cy="373350"/>
            <a:chOff x="0" y="0"/>
            <a:chExt cx="236220" cy="228600"/>
          </a:xfrm>
        </p:grpSpPr>
        <p:sp>
          <p:nvSpPr>
            <p:cNvPr id="24" name="Shape 237">
              <a:extLst>
                <a:ext uri="{FF2B5EF4-FFF2-40B4-BE49-F238E27FC236}">
                  <a16:creationId xmlns:a16="http://schemas.microsoft.com/office/drawing/2014/main" id="{2FF84000-73CC-4333-946D-553609A24A7E}"/>
                </a:ext>
              </a:extLst>
            </p:cNvPr>
            <p:cNvSpPr/>
            <p:nvPr/>
          </p:nvSpPr>
          <p:spPr>
            <a:xfrm>
              <a:off x="0" y="0"/>
              <a:ext cx="236220" cy="228600"/>
            </a:xfrm>
            <a:custGeom>
              <a:avLst/>
              <a:gdLst/>
              <a:ahLst/>
              <a:cxnLst/>
              <a:rect l="0" t="0" r="0" b="0"/>
              <a:pathLst>
                <a:path w="236220" h="228600">
                  <a:moveTo>
                    <a:pt x="118110" y="0"/>
                  </a:moveTo>
                  <a:lnTo>
                    <a:pt x="145987" y="87249"/>
                  </a:lnTo>
                  <a:lnTo>
                    <a:pt x="236220" y="87249"/>
                  </a:lnTo>
                  <a:lnTo>
                    <a:pt x="163220" y="141224"/>
                  </a:lnTo>
                  <a:lnTo>
                    <a:pt x="191110" y="228600"/>
                  </a:lnTo>
                  <a:lnTo>
                    <a:pt x="118110" y="174625"/>
                  </a:lnTo>
                  <a:lnTo>
                    <a:pt x="45110" y="228600"/>
                  </a:lnTo>
                  <a:lnTo>
                    <a:pt x="73000" y="141224"/>
                  </a:lnTo>
                  <a:lnTo>
                    <a:pt x="0" y="87249"/>
                  </a:lnTo>
                  <a:lnTo>
                    <a:pt x="90234" y="87249"/>
                  </a:lnTo>
                  <a:lnTo>
                    <a:pt x="118110" y="0"/>
                  </a:lnTo>
                  <a:close/>
                </a:path>
              </a:pathLst>
            </a:custGeom>
            <a:ln w="0" cap="flat">
              <a:miter lim="127000"/>
            </a:ln>
          </p:spPr>
          <p:style>
            <a:lnRef idx="0">
              <a:srgbClr val="000000">
                <a:alpha val="0"/>
              </a:srgbClr>
            </a:lnRef>
            <a:fillRef idx="1">
              <a:srgbClr val="B3A2C7"/>
            </a:fillRef>
            <a:effectRef idx="0">
              <a:scrgbClr r="0" g="0" b="0"/>
            </a:effectRef>
            <a:fontRef idx="none"/>
          </p:style>
          <p:txBody>
            <a:bodyPr/>
            <a:lstStyle/>
            <a:p>
              <a:endParaRPr lang="en-GB"/>
            </a:p>
          </p:txBody>
        </p:sp>
        <p:sp>
          <p:nvSpPr>
            <p:cNvPr id="25" name="Shape 238">
              <a:extLst>
                <a:ext uri="{FF2B5EF4-FFF2-40B4-BE49-F238E27FC236}">
                  <a16:creationId xmlns:a16="http://schemas.microsoft.com/office/drawing/2014/main" id="{B92F9577-1D43-4B5C-893A-518364D0A15C}"/>
                </a:ext>
              </a:extLst>
            </p:cNvPr>
            <p:cNvSpPr/>
            <p:nvPr/>
          </p:nvSpPr>
          <p:spPr>
            <a:xfrm>
              <a:off x="0" y="0"/>
              <a:ext cx="236220" cy="228600"/>
            </a:xfrm>
            <a:custGeom>
              <a:avLst/>
              <a:gdLst/>
              <a:ahLst/>
              <a:cxnLst/>
              <a:rect l="0" t="0" r="0" b="0"/>
              <a:pathLst>
                <a:path w="236220" h="228600">
                  <a:moveTo>
                    <a:pt x="0" y="87249"/>
                  </a:moveTo>
                  <a:lnTo>
                    <a:pt x="90234" y="87249"/>
                  </a:lnTo>
                  <a:lnTo>
                    <a:pt x="118110" y="0"/>
                  </a:lnTo>
                  <a:lnTo>
                    <a:pt x="145987" y="87249"/>
                  </a:lnTo>
                  <a:lnTo>
                    <a:pt x="236220" y="87249"/>
                  </a:lnTo>
                  <a:lnTo>
                    <a:pt x="163220" y="141224"/>
                  </a:lnTo>
                  <a:lnTo>
                    <a:pt x="191110" y="228600"/>
                  </a:lnTo>
                  <a:lnTo>
                    <a:pt x="118110" y="174625"/>
                  </a:lnTo>
                  <a:lnTo>
                    <a:pt x="45110" y="228600"/>
                  </a:lnTo>
                  <a:lnTo>
                    <a:pt x="73000" y="141224"/>
                  </a:lnTo>
                  <a:close/>
                </a:path>
              </a:pathLst>
            </a:custGeom>
            <a:ln w="25400" cap="flat">
              <a:miter lim="127000"/>
            </a:ln>
          </p:spPr>
          <p:style>
            <a:lnRef idx="1">
              <a:srgbClr val="7030A0"/>
            </a:lnRef>
            <a:fillRef idx="0">
              <a:srgbClr val="000000">
                <a:alpha val="0"/>
              </a:srgbClr>
            </a:fillRef>
            <a:effectRef idx="0">
              <a:scrgbClr r="0" g="0" b="0"/>
            </a:effectRef>
            <a:fontRef idx="none"/>
          </p:style>
          <p:txBody>
            <a:bodyPr/>
            <a:lstStyle/>
            <a:p>
              <a:endParaRPr lang="en-GB"/>
            </a:p>
          </p:txBody>
        </p:sp>
      </p:grpSp>
      <p:grpSp>
        <p:nvGrpSpPr>
          <p:cNvPr id="26" name="Group 25">
            <a:extLst>
              <a:ext uri="{FF2B5EF4-FFF2-40B4-BE49-F238E27FC236}">
                <a16:creationId xmlns:a16="http://schemas.microsoft.com/office/drawing/2014/main" id="{860A58D7-8376-4771-ABE9-EE9E98946DB8}"/>
              </a:ext>
            </a:extLst>
          </p:cNvPr>
          <p:cNvGrpSpPr/>
          <p:nvPr/>
        </p:nvGrpSpPr>
        <p:grpSpPr>
          <a:xfrm>
            <a:off x="109268" y="236349"/>
            <a:ext cx="461040" cy="373350"/>
            <a:chOff x="0" y="0"/>
            <a:chExt cx="236220" cy="228600"/>
          </a:xfrm>
        </p:grpSpPr>
        <p:sp>
          <p:nvSpPr>
            <p:cNvPr id="27" name="Shape 233">
              <a:extLst>
                <a:ext uri="{FF2B5EF4-FFF2-40B4-BE49-F238E27FC236}">
                  <a16:creationId xmlns:a16="http://schemas.microsoft.com/office/drawing/2014/main" id="{38ECA183-7DD4-4277-838F-91CEEA57A8A7}"/>
                </a:ext>
              </a:extLst>
            </p:cNvPr>
            <p:cNvSpPr/>
            <p:nvPr/>
          </p:nvSpPr>
          <p:spPr>
            <a:xfrm>
              <a:off x="0" y="0"/>
              <a:ext cx="236220" cy="228600"/>
            </a:xfrm>
            <a:custGeom>
              <a:avLst/>
              <a:gdLst/>
              <a:ahLst/>
              <a:cxnLst/>
              <a:rect l="0" t="0" r="0" b="0"/>
              <a:pathLst>
                <a:path w="236220" h="228600">
                  <a:moveTo>
                    <a:pt x="118110" y="0"/>
                  </a:moveTo>
                  <a:lnTo>
                    <a:pt x="145987" y="87376"/>
                  </a:lnTo>
                  <a:lnTo>
                    <a:pt x="236220" y="87376"/>
                  </a:lnTo>
                  <a:lnTo>
                    <a:pt x="163220" y="141351"/>
                  </a:lnTo>
                  <a:lnTo>
                    <a:pt x="191110" y="228600"/>
                  </a:lnTo>
                  <a:lnTo>
                    <a:pt x="118110" y="174625"/>
                  </a:lnTo>
                  <a:lnTo>
                    <a:pt x="45110" y="228600"/>
                  </a:lnTo>
                  <a:lnTo>
                    <a:pt x="73000" y="141351"/>
                  </a:lnTo>
                  <a:lnTo>
                    <a:pt x="0" y="87376"/>
                  </a:lnTo>
                  <a:lnTo>
                    <a:pt x="90234" y="87376"/>
                  </a:lnTo>
                  <a:lnTo>
                    <a:pt x="118110" y="0"/>
                  </a:lnTo>
                  <a:close/>
                </a:path>
              </a:pathLst>
            </a:custGeom>
            <a:ln w="0" cap="flat">
              <a:miter lim="127000"/>
            </a:ln>
          </p:spPr>
          <p:style>
            <a:lnRef idx="0">
              <a:srgbClr val="000000">
                <a:alpha val="0"/>
              </a:srgbClr>
            </a:lnRef>
            <a:fillRef idx="1">
              <a:srgbClr val="FFFF00"/>
            </a:fillRef>
            <a:effectRef idx="0">
              <a:scrgbClr r="0" g="0" b="0"/>
            </a:effectRef>
            <a:fontRef idx="none"/>
          </p:style>
          <p:txBody>
            <a:bodyPr/>
            <a:lstStyle/>
            <a:p>
              <a:endParaRPr lang="en-GB"/>
            </a:p>
          </p:txBody>
        </p:sp>
        <p:sp>
          <p:nvSpPr>
            <p:cNvPr id="28" name="Shape 234">
              <a:extLst>
                <a:ext uri="{FF2B5EF4-FFF2-40B4-BE49-F238E27FC236}">
                  <a16:creationId xmlns:a16="http://schemas.microsoft.com/office/drawing/2014/main" id="{2313E0CE-9EA9-4E2F-BF39-C31900339AA3}"/>
                </a:ext>
              </a:extLst>
            </p:cNvPr>
            <p:cNvSpPr/>
            <p:nvPr/>
          </p:nvSpPr>
          <p:spPr>
            <a:xfrm>
              <a:off x="0" y="0"/>
              <a:ext cx="236220" cy="228600"/>
            </a:xfrm>
            <a:custGeom>
              <a:avLst/>
              <a:gdLst/>
              <a:ahLst/>
              <a:cxnLst/>
              <a:rect l="0" t="0" r="0" b="0"/>
              <a:pathLst>
                <a:path w="236220" h="228600">
                  <a:moveTo>
                    <a:pt x="0" y="87376"/>
                  </a:moveTo>
                  <a:lnTo>
                    <a:pt x="90234" y="87376"/>
                  </a:lnTo>
                  <a:lnTo>
                    <a:pt x="118110" y="0"/>
                  </a:lnTo>
                  <a:lnTo>
                    <a:pt x="145987" y="87376"/>
                  </a:lnTo>
                  <a:lnTo>
                    <a:pt x="236220" y="87376"/>
                  </a:lnTo>
                  <a:lnTo>
                    <a:pt x="163220" y="141351"/>
                  </a:lnTo>
                  <a:lnTo>
                    <a:pt x="191110" y="228600"/>
                  </a:lnTo>
                  <a:lnTo>
                    <a:pt x="118110" y="174625"/>
                  </a:lnTo>
                  <a:lnTo>
                    <a:pt x="45110" y="228600"/>
                  </a:lnTo>
                  <a:lnTo>
                    <a:pt x="73000" y="141351"/>
                  </a:lnTo>
                  <a:close/>
                </a:path>
              </a:pathLst>
            </a:custGeom>
            <a:ln w="25400" cap="flat">
              <a:miter lim="127000"/>
            </a:ln>
          </p:spPr>
          <p:style>
            <a:lnRef idx="1">
              <a:srgbClr val="FFC000"/>
            </a:lnRef>
            <a:fillRef idx="0">
              <a:srgbClr val="000000">
                <a:alpha val="0"/>
              </a:srgbClr>
            </a:fillRef>
            <a:effectRef idx="0">
              <a:scrgbClr r="0" g="0" b="0"/>
            </a:effectRef>
            <a:fontRef idx="none"/>
          </p:style>
          <p:txBody>
            <a:bodyPr/>
            <a:lstStyle/>
            <a:p>
              <a:endParaRPr lang="en-GB"/>
            </a:p>
          </p:txBody>
        </p:sp>
      </p:grpSp>
      <p:sp>
        <p:nvSpPr>
          <p:cNvPr id="29" name="TextBox 28">
            <a:extLst>
              <a:ext uri="{FF2B5EF4-FFF2-40B4-BE49-F238E27FC236}">
                <a16:creationId xmlns:a16="http://schemas.microsoft.com/office/drawing/2014/main" id="{41B5EE38-BC5A-4A96-A1F1-9AE4272C63D6}"/>
              </a:ext>
            </a:extLst>
          </p:cNvPr>
          <p:cNvSpPr txBox="1"/>
          <p:nvPr/>
        </p:nvSpPr>
        <p:spPr>
          <a:xfrm>
            <a:off x="4406660" y="736881"/>
            <a:ext cx="1528175" cy="369332"/>
          </a:xfrm>
          <a:prstGeom prst="rect">
            <a:avLst/>
          </a:prstGeom>
          <a:noFill/>
        </p:spPr>
        <p:txBody>
          <a:bodyPr wrap="none" rtlCol="0">
            <a:spAutoFit/>
          </a:bodyPr>
          <a:lstStyle/>
          <a:p>
            <a:r>
              <a:rPr lang="en-US" b="1" u="sng" dirty="0">
                <a:solidFill>
                  <a:srgbClr val="00B050"/>
                </a:solidFill>
              </a:rPr>
              <a:t>Real PE Focus </a:t>
            </a:r>
          </a:p>
        </p:txBody>
      </p:sp>
    </p:spTree>
    <p:extLst>
      <p:ext uri="{BB962C8B-B14F-4D97-AF65-F5344CB8AC3E}">
        <p14:creationId xmlns:p14="http://schemas.microsoft.com/office/powerpoint/2010/main" val="3906014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4C8307-3ECE-BE05-B515-6D4E534B887B}"/>
              </a:ext>
            </a:extLst>
          </p:cNvPr>
          <p:cNvSpPr txBox="1"/>
          <p:nvPr/>
        </p:nvSpPr>
        <p:spPr>
          <a:xfrm>
            <a:off x="149332" y="1158533"/>
            <a:ext cx="8300928" cy="5447645"/>
          </a:xfrm>
          <a:prstGeom prst="rect">
            <a:avLst/>
          </a:prstGeom>
          <a:noFill/>
        </p:spPr>
        <p:txBody>
          <a:bodyPr wrap="square" lIns="91440" tIns="45720" rIns="91440" bIns="45720" rtlCol="0" anchor="t">
            <a:spAutoFit/>
          </a:bodyPr>
          <a:lstStyle/>
          <a:p>
            <a:r>
              <a:rPr lang="en-GB" dirty="0"/>
              <a:t>Impact of Active minds: </a:t>
            </a:r>
          </a:p>
          <a:p>
            <a:endParaRPr lang="en-GB" dirty="0"/>
          </a:p>
          <a:p>
            <a:pPr marL="285750" indent="-285750">
              <a:buFont typeface="Arial" panose="020B0604020202020204" pitchFamily="34" charset="0"/>
              <a:buChar char="•"/>
            </a:pPr>
            <a:r>
              <a:rPr lang="en-GB" dirty="0"/>
              <a:t>Children have greater knowledge of their own mental health and strategies to build their emotional resilience.  </a:t>
            </a:r>
          </a:p>
          <a:p>
            <a:pPr marL="285750" indent="-285750">
              <a:buFont typeface="Arial" panose="020B0604020202020204" pitchFamily="34" charset="0"/>
              <a:buChar char="•"/>
            </a:pPr>
            <a:r>
              <a:rPr lang="en-GB" dirty="0"/>
              <a:t>Enhances pupil confidence, resilience and education so that they have the knowledge and tools to maintain a healthy lifestyle. </a:t>
            </a:r>
          </a:p>
          <a:p>
            <a:pPr marL="285750" indent="-285750">
              <a:buFont typeface="Arial" panose="020B0604020202020204" pitchFamily="34" charset="0"/>
              <a:buChar char="•"/>
            </a:pPr>
            <a:r>
              <a:rPr lang="en-GB" dirty="0"/>
              <a:t>Children are able to cope with challenging situations and have been equipped with strategies to support themselves when faced with obstacles. </a:t>
            </a:r>
          </a:p>
          <a:p>
            <a:pPr marL="285750" indent="-285750">
              <a:buFont typeface="Arial" panose="020B0604020202020204" pitchFamily="34" charset="0"/>
              <a:buChar char="•"/>
            </a:pPr>
            <a:endParaRPr lang="en-GB" dirty="0"/>
          </a:p>
          <a:p>
            <a:endParaRPr lang="en-GB" dirty="0"/>
          </a:p>
          <a:p>
            <a:r>
              <a:rPr lang="en-GB" b="1" dirty="0"/>
              <a:t>Quote from Year 4 teacher: </a:t>
            </a:r>
          </a:p>
          <a:p>
            <a:r>
              <a:rPr lang="en-GB" i="1" dirty="0"/>
              <a:t>Children have been able to resolve their differences in a timely way and are more accepting of others and their differences .</a:t>
            </a:r>
          </a:p>
          <a:p>
            <a:endParaRPr lang="en-GB" dirty="0"/>
          </a:p>
          <a:p>
            <a:r>
              <a:rPr lang="en-GB" b="1" dirty="0"/>
              <a:t>Quote from Year 3 Child: </a:t>
            </a:r>
          </a:p>
          <a:p>
            <a:r>
              <a:rPr lang="en-GB" i="1" dirty="0"/>
              <a:t>I enjoy the practical games we do based on the thing we are learning about that day. Then we get to play a game at the end and have to show ways we could help </a:t>
            </a:r>
            <a:r>
              <a:rPr lang="en-GB" i="1" dirty="0" err="1"/>
              <a:t>eachother</a:t>
            </a:r>
            <a:r>
              <a:rPr lang="en-GB" i="1" dirty="0"/>
              <a:t>. </a:t>
            </a:r>
          </a:p>
          <a:p>
            <a:pPr marL="285750" indent="-285750">
              <a:buFont typeface="Arial" panose="020B0604020202020204" pitchFamily="34" charset="0"/>
              <a:buChar char="•"/>
            </a:pPr>
            <a:endParaRPr lang="en-US" sz="1200" dirty="0">
              <a:latin typeface="Century Gothic" panose="020B0502020202020204" pitchFamily="34" charset="0"/>
              <a:cs typeface="Calibri"/>
            </a:endParaRPr>
          </a:p>
          <a:p>
            <a:endParaRPr lang="en-US" sz="1200" dirty="0">
              <a:latin typeface="Century Gothic" panose="020B0502020202020204" pitchFamily="34" charset="0"/>
              <a:cs typeface="Calibri"/>
            </a:endParaRPr>
          </a:p>
        </p:txBody>
      </p:sp>
      <p:sp>
        <p:nvSpPr>
          <p:cNvPr id="3" name="Rectangle 1">
            <a:extLst>
              <a:ext uri="{FF2B5EF4-FFF2-40B4-BE49-F238E27FC236}">
                <a16:creationId xmlns:a16="http://schemas.microsoft.com/office/drawing/2014/main" id="{35162036-EB37-474C-A0B7-B503550B9127}"/>
              </a:ext>
            </a:extLst>
          </p:cNvPr>
          <p:cNvSpPr>
            <a:spLocks noChangeArrowheads="1"/>
          </p:cNvSpPr>
          <p:nvPr/>
        </p:nvSpPr>
        <p:spPr bwMode="auto">
          <a:xfrm>
            <a:off x="1065991" y="190500"/>
            <a:ext cx="10886921" cy="9541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entury Gothic" panose="020B0502020202020204" pitchFamily="34" charset="0"/>
                <a:cs typeface="Segoe UI" panose="020B0502040204020203" pitchFamily="34" charset="0"/>
              </a:rPr>
              <a:t>Provide children with ‘Active Minds’ intervention. This is a physically active learning educational program focused on Mental Health and Building Emotional Resilience.  </a:t>
            </a:r>
            <a:endParaRPr kumimoji="0" lang="en-GB" altLang="en-US"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entury Gothic" panose="020B0502020202020204" pitchFamily="34" charset="0"/>
                <a:cs typeface="Segoe UI" panose="020B0502040204020203" pitchFamily="34" charset="0"/>
              </a:rPr>
              <a:t>Current year groups: 5, 4 and 3.  </a:t>
            </a:r>
            <a:endParaRPr kumimoji="0" lang="en-GB" altLang="en-US"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en-GB" altLang="en-US" sz="20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en-GB" altLang="en-US" sz="11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en-GB" altLang="en-US"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en-GB" altLang="en-US" sz="11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en-GB"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GB" altLang="en-US" sz="11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pic>
        <p:nvPicPr>
          <p:cNvPr id="1026" name="Picture 2">
            <a:extLst>
              <a:ext uri="{FF2B5EF4-FFF2-40B4-BE49-F238E27FC236}">
                <a16:creationId xmlns:a16="http://schemas.microsoft.com/office/drawing/2014/main" id="{AAF98722-60D8-4B78-B9F6-13CE8BAD9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2667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0F37E5E7-AB17-4301-86E8-20A6B3BE0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8" y="290184"/>
            <a:ext cx="445903" cy="4102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201DA3F3-6E34-7B4F-7F07-0DE76E1A7605}"/>
              </a:ext>
            </a:extLst>
          </p:cNvPr>
          <p:cNvPicPr>
            <a:picLocks noChangeAspect="1"/>
          </p:cNvPicPr>
          <p:nvPr/>
        </p:nvPicPr>
        <p:blipFill>
          <a:blip r:embed="rId4"/>
          <a:stretch>
            <a:fillRect/>
          </a:stretch>
        </p:blipFill>
        <p:spPr>
          <a:xfrm>
            <a:off x="9109495" y="4430881"/>
            <a:ext cx="3088256" cy="2309446"/>
          </a:xfrm>
          <a:prstGeom prst="rect">
            <a:avLst/>
          </a:prstGeom>
        </p:spPr>
      </p:pic>
      <p:pic>
        <p:nvPicPr>
          <p:cNvPr id="5" name="Picture 5">
            <a:extLst>
              <a:ext uri="{FF2B5EF4-FFF2-40B4-BE49-F238E27FC236}">
                <a16:creationId xmlns:a16="http://schemas.microsoft.com/office/drawing/2014/main" id="{8C30B695-DA30-B966-7AF2-F3D61D79EEB3}"/>
              </a:ext>
            </a:extLst>
          </p:cNvPr>
          <p:cNvPicPr>
            <a:picLocks noChangeAspect="1"/>
          </p:cNvPicPr>
          <p:nvPr/>
        </p:nvPicPr>
        <p:blipFill>
          <a:blip r:embed="rId5"/>
          <a:stretch>
            <a:fillRect/>
          </a:stretch>
        </p:blipFill>
        <p:spPr>
          <a:xfrm>
            <a:off x="9114257" y="2112753"/>
            <a:ext cx="3078731" cy="2316192"/>
          </a:xfrm>
          <a:prstGeom prst="rect">
            <a:avLst/>
          </a:prstGeom>
        </p:spPr>
      </p:pic>
    </p:spTree>
    <p:extLst>
      <p:ext uri="{BB962C8B-B14F-4D97-AF65-F5344CB8AC3E}">
        <p14:creationId xmlns:p14="http://schemas.microsoft.com/office/powerpoint/2010/main" val="151109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D7B413B-1516-4CC3-BC04-1EF38DF0F304}"/>
              </a:ext>
            </a:extLst>
          </p:cNvPr>
          <p:cNvGrpSpPr/>
          <p:nvPr/>
        </p:nvGrpSpPr>
        <p:grpSpPr>
          <a:xfrm>
            <a:off x="777511" y="285945"/>
            <a:ext cx="461039" cy="373350"/>
            <a:chOff x="0" y="0"/>
            <a:chExt cx="236220" cy="228600"/>
          </a:xfrm>
        </p:grpSpPr>
        <p:sp>
          <p:nvSpPr>
            <p:cNvPr id="5" name="Shape 237">
              <a:extLst>
                <a:ext uri="{FF2B5EF4-FFF2-40B4-BE49-F238E27FC236}">
                  <a16:creationId xmlns:a16="http://schemas.microsoft.com/office/drawing/2014/main" id="{37B80B64-4159-45B1-BD44-A79558D92A54}"/>
                </a:ext>
              </a:extLst>
            </p:cNvPr>
            <p:cNvSpPr/>
            <p:nvPr/>
          </p:nvSpPr>
          <p:spPr>
            <a:xfrm>
              <a:off x="0" y="0"/>
              <a:ext cx="236220" cy="228600"/>
            </a:xfrm>
            <a:custGeom>
              <a:avLst/>
              <a:gdLst/>
              <a:ahLst/>
              <a:cxnLst/>
              <a:rect l="0" t="0" r="0" b="0"/>
              <a:pathLst>
                <a:path w="236220" h="228600">
                  <a:moveTo>
                    <a:pt x="118110" y="0"/>
                  </a:moveTo>
                  <a:lnTo>
                    <a:pt x="145987" y="87249"/>
                  </a:lnTo>
                  <a:lnTo>
                    <a:pt x="236220" y="87249"/>
                  </a:lnTo>
                  <a:lnTo>
                    <a:pt x="163220" y="141224"/>
                  </a:lnTo>
                  <a:lnTo>
                    <a:pt x="191110" y="228600"/>
                  </a:lnTo>
                  <a:lnTo>
                    <a:pt x="118110" y="174625"/>
                  </a:lnTo>
                  <a:lnTo>
                    <a:pt x="45110" y="228600"/>
                  </a:lnTo>
                  <a:lnTo>
                    <a:pt x="73000" y="141224"/>
                  </a:lnTo>
                  <a:lnTo>
                    <a:pt x="0" y="87249"/>
                  </a:lnTo>
                  <a:lnTo>
                    <a:pt x="90234" y="87249"/>
                  </a:lnTo>
                  <a:lnTo>
                    <a:pt x="118110" y="0"/>
                  </a:lnTo>
                  <a:close/>
                </a:path>
              </a:pathLst>
            </a:custGeom>
            <a:ln w="0" cap="flat">
              <a:miter lim="127000"/>
            </a:ln>
          </p:spPr>
          <p:style>
            <a:lnRef idx="0">
              <a:srgbClr val="000000">
                <a:alpha val="0"/>
              </a:srgbClr>
            </a:lnRef>
            <a:fillRef idx="1">
              <a:srgbClr val="B3A2C7"/>
            </a:fillRef>
            <a:effectRef idx="0">
              <a:scrgbClr r="0" g="0" b="0"/>
            </a:effectRef>
            <a:fontRef idx="none"/>
          </p:style>
          <p:txBody>
            <a:bodyPr/>
            <a:lstStyle/>
            <a:p>
              <a:endParaRPr lang="en-GB"/>
            </a:p>
          </p:txBody>
        </p:sp>
        <p:sp>
          <p:nvSpPr>
            <p:cNvPr id="6" name="Shape 238">
              <a:extLst>
                <a:ext uri="{FF2B5EF4-FFF2-40B4-BE49-F238E27FC236}">
                  <a16:creationId xmlns:a16="http://schemas.microsoft.com/office/drawing/2014/main" id="{39A8128F-23C1-444F-9C8D-ADD00560D145}"/>
                </a:ext>
              </a:extLst>
            </p:cNvPr>
            <p:cNvSpPr/>
            <p:nvPr/>
          </p:nvSpPr>
          <p:spPr>
            <a:xfrm>
              <a:off x="0" y="0"/>
              <a:ext cx="236220" cy="228600"/>
            </a:xfrm>
            <a:custGeom>
              <a:avLst/>
              <a:gdLst/>
              <a:ahLst/>
              <a:cxnLst/>
              <a:rect l="0" t="0" r="0" b="0"/>
              <a:pathLst>
                <a:path w="236220" h="228600">
                  <a:moveTo>
                    <a:pt x="0" y="87249"/>
                  </a:moveTo>
                  <a:lnTo>
                    <a:pt x="90234" y="87249"/>
                  </a:lnTo>
                  <a:lnTo>
                    <a:pt x="118110" y="0"/>
                  </a:lnTo>
                  <a:lnTo>
                    <a:pt x="145987" y="87249"/>
                  </a:lnTo>
                  <a:lnTo>
                    <a:pt x="236220" y="87249"/>
                  </a:lnTo>
                  <a:lnTo>
                    <a:pt x="163220" y="141224"/>
                  </a:lnTo>
                  <a:lnTo>
                    <a:pt x="191110" y="228600"/>
                  </a:lnTo>
                  <a:lnTo>
                    <a:pt x="118110" y="174625"/>
                  </a:lnTo>
                  <a:lnTo>
                    <a:pt x="45110" y="228600"/>
                  </a:lnTo>
                  <a:lnTo>
                    <a:pt x="73000" y="141224"/>
                  </a:lnTo>
                  <a:close/>
                </a:path>
              </a:pathLst>
            </a:custGeom>
            <a:ln w="25400" cap="flat">
              <a:miter lim="127000"/>
            </a:ln>
          </p:spPr>
          <p:style>
            <a:lnRef idx="1">
              <a:srgbClr val="7030A0"/>
            </a:lnRef>
            <a:fillRef idx="0">
              <a:srgbClr val="000000">
                <a:alpha val="0"/>
              </a:srgbClr>
            </a:fillRef>
            <a:effectRef idx="0">
              <a:scrgbClr r="0" g="0" b="0"/>
            </a:effectRef>
            <a:fontRef idx="none"/>
          </p:style>
          <p:txBody>
            <a:bodyPr/>
            <a:lstStyle/>
            <a:p>
              <a:endParaRPr lang="en-GB"/>
            </a:p>
          </p:txBody>
        </p:sp>
      </p:grpSp>
      <p:grpSp>
        <p:nvGrpSpPr>
          <p:cNvPr id="7" name="Group 6">
            <a:extLst>
              <a:ext uri="{FF2B5EF4-FFF2-40B4-BE49-F238E27FC236}">
                <a16:creationId xmlns:a16="http://schemas.microsoft.com/office/drawing/2014/main" id="{7A92FD6E-BA92-4BA1-AB53-C04757041D81}"/>
              </a:ext>
            </a:extLst>
          </p:cNvPr>
          <p:cNvGrpSpPr/>
          <p:nvPr/>
        </p:nvGrpSpPr>
        <p:grpSpPr>
          <a:xfrm>
            <a:off x="186125" y="285945"/>
            <a:ext cx="461040" cy="373350"/>
            <a:chOff x="0" y="0"/>
            <a:chExt cx="236220" cy="228600"/>
          </a:xfrm>
        </p:grpSpPr>
        <p:sp>
          <p:nvSpPr>
            <p:cNvPr id="8" name="Shape 233">
              <a:extLst>
                <a:ext uri="{FF2B5EF4-FFF2-40B4-BE49-F238E27FC236}">
                  <a16:creationId xmlns:a16="http://schemas.microsoft.com/office/drawing/2014/main" id="{CA6B2DBF-B3B3-4CE0-80BC-A4EAF4B21D58}"/>
                </a:ext>
              </a:extLst>
            </p:cNvPr>
            <p:cNvSpPr/>
            <p:nvPr/>
          </p:nvSpPr>
          <p:spPr>
            <a:xfrm>
              <a:off x="0" y="0"/>
              <a:ext cx="236220" cy="228600"/>
            </a:xfrm>
            <a:custGeom>
              <a:avLst/>
              <a:gdLst/>
              <a:ahLst/>
              <a:cxnLst/>
              <a:rect l="0" t="0" r="0" b="0"/>
              <a:pathLst>
                <a:path w="236220" h="228600">
                  <a:moveTo>
                    <a:pt x="118110" y="0"/>
                  </a:moveTo>
                  <a:lnTo>
                    <a:pt x="145987" y="87376"/>
                  </a:lnTo>
                  <a:lnTo>
                    <a:pt x="236220" y="87376"/>
                  </a:lnTo>
                  <a:lnTo>
                    <a:pt x="163220" y="141351"/>
                  </a:lnTo>
                  <a:lnTo>
                    <a:pt x="191110" y="228600"/>
                  </a:lnTo>
                  <a:lnTo>
                    <a:pt x="118110" y="174625"/>
                  </a:lnTo>
                  <a:lnTo>
                    <a:pt x="45110" y="228600"/>
                  </a:lnTo>
                  <a:lnTo>
                    <a:pt x="73000" y="141351"/>
                  </a:lnTo>
                  <a:lnTo>
                    <a:pt x="0" y="87376"/>
                  </a:lnTo>
                  <a:lnTo>
                    <a:pt x="90234" y="87376"/>
                  </a:lnTo>
                  <a:lnTo>
                    <a:pt x="118110" y="0"/>
                  </a:lnTo>
                  <a:close/>
                </a:path>
              </a:pathLst>
            </a:custGeom>
            <a:ln w="0" cap="flat">
              <a:miter lim="127000"/>
            </a:ln>
          </p:spPr>
          <p:style>
            <a:lnRef idx="0">
              <a:srgbClr val="000000">
                <a:alpha val="0"/>
              </a:srgbClr>
            </a:lnRef>
            <a:fillRef idx="1">
              <a:srgbClr val="FFFF00"/>
            </a:fillRef>
            <a:effectRef idx="0">
              <a:scrgbClr r="0" g="0" b="0"/>
            </a:effectRef>
            <a:fontRef idx="none"/>
          </p:style>
          <p:txBody>
            <a:bodyPr/>
            <a:lstStyle/>
            <a:p>
              <a:endParaRPr lang="en-GB"/>
            </a:p>
          </p:txBody>
        </p:sp>
        <p:sp>
          <p:nvSpPr>
            <p:cNvPr id="9" name="Shape 234">
              <a:extLst>
                <a:ext uri="{FF2B5EF4-FFF2-40B4-BE49-F238E27FC236}">
                  <a16:creationId xmlns:a16="http://schemas.microsoft.com/office/drawing/2014/main" id="{13AE1142-4508-4ABE-AF2E-5692D5F9F083}"/>
                </a:ext>
              </a:extLst>
            </p:cNvPr>
            <p:cNvSpPr/>
            <p:nvPr/>
          </p:nvSpPr>
          <p:spPr>
            <a:xfrm>
              <a:off x="0" y="0"/>
              <a:ext cx="236220" cy="228600"/>
            </a:xfrm>
            <a:custGeom>
              <a:avLst/>
              <a:gdLst/>
              <a:ahLst/>
              <a:cxnLst/>
              <a:rect l="0" t="0" r="0" b="0"/>
              <a:pathLst>
                <a:path w="236220" h="228600">
                  <a:moveTo>
                    <a:pt x="0" y="87376"/>
                  </a:moveTo>
                  <a:lnTo>
                    <a:pt x="90234" y="87376"/>
                  </a:lnTo>
                  <a:lnTo>
                    <a:pt x="118110" y="0"/>
                  </a:lnTo>
                  <a:lnTo>
                    <a:pt x="145987" y="87376"/>
                  </a:lnTo>
                  <a:lnTo>
                    <a:pt x="236220" y="87376"/>
                  </a:lnTo>
                  <a:lnTo>
                    <a:pt x="163220" y="141351"/>
                  </a:lnTo>
                  <a:lnTo>
                    <a:pt x="191110" y="228600"/>
                  </a:lnTo>
                  <a:lnTo>
                    <a:pt x="118110" y="174625"/>
                  </a:lnTo>
                  <a:lnTo>
                    <a:pt x="45110" y="228600"/>
                  </a:lnTo>
                  <a:lnTo>
                    <a:pt x="73000" y="141351"/>
                  </a:lnTo>
                  <a:close/>
                </a:path>
              </a:pathLst>
            </a:custGeom>
            <a:ln w="25400" cap="flat">
              <a:miter lim="127000"/>
            </a:ln>
          </p:spPr>
          <p:style>
            <a:lnRef idx="1">
              <a:srgbClr val="FFC000"/>
            </a:lnRef>
            <a:fillRef idx="0">
              <a:srgbClr val="000000">
                <a:alpha val="0"/>
              </a:srgbClr>
            </a:fillRef>
            <a:effectRef idx="0">
              <a:scrgbClr r="0" g="0" b="0"/>
            </a:effectRef>
            <a:fontRef idx="none"/>
          </p:style>
          <p:txBody>
            <a:bodyPr/>
            <a:lstStyle/>
            <a:p>
              <a:endParaRPr lang="en-GB"/>
            </a:p>
          </p:txBody>
        </p:sp>
      </p:grpSp>
      <p:sp>
        <p:nvSpPr>
          <p:cNvPr id="10" name="Rectangle 7">
            <a:extLst>
              <a:ext uri="{FF2B5EF4-FFF2-40B4-BE49-F238E27FC236}">
                <a16:creationId xmlns:a16="http://schemas.microsoft.com/office/drawing/2014/main" id="{4E9E0425-6848-404C-B5DA-9BE62C64C0E1}"/>
              </a:ext>
            </a:extLst>
          </p:cNvPr>
          <p:cNvSpPr>
            <a:spLocks noChangeArrowheads="1"/>
          </p:cNvSpPr>
          <p:nvPr/>
        </p:nvSpPr>
        <p:spPr bwMode="auto">
          <a:xfrm>
            <a:off x="1368896" y="180232"/>
            <a:ext cx="79480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Consistency and progressive skills being taught in PE lessons across the school.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(Real PE and quality of PE teaching across the school)  </a:t>
            </a: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EC747804-1D22-5F1E-3D81-7C025FC2D569}"/>
              </a:ext>
            </a:extLst>
          </p:cNvPr>
          <p:cNvSpPr txBox="1"/>
          <p:nvPr/>
        </p:nvSpPr>
        <p:spPr>
          <a:xfrm>
            <a:off x="274689" y="1450269"/>
            <a:ext cx="11917311" cy="3970318"/>
          </a:xfrm>
          <a:prstGeom prst="rect">
            <a:avLst/>
          </a:prstGeom>
          <a:noFill/>
        </p:spPr>
        <p:txBody>
          <a:bodyPr wrap="square" lIns="91440" tIns="45720" rIns="91440" bIns="45720" rtlCol="0" anchor="t">
            <a:spAutoFit/>
          </a:bodyPr>
          <a:lstStyle/>
          <a:p>
            <a:r>
              <a:rPr lang="en-US" b="1" dirty="0">
                <a:latin typeface="Century Gothic" panose="020B0502020202020204" pitchFamily="34" charset="0"/>
              </a:rPr>
              <a:t>Future Improvements</a:t>
            </a:r>
            <a:endParaRPr lang="en-US" dirty="0">
              <a:latin typeface="Century Gothic" panose="020B0502020202020204" pitchFamily="34" charset="0"/>
            </a:endParaRPr>
          </a:p>
          <a:p>
            <a:r>
              <a:rPr lang="en-US" dirty="0">
                <a:latin typeface="Century Gothic" panose="020B0502020202020204" pitchFamily="34" charset="0"/>
              </a:rPr>
              <a:t>KS1 &amp; KS2: </a:t>
            </a:r>
            <a:endParaRPr lang="en-US" dirty="0">
              <a:latin typeface="Century Gothic" panose="020B0502020202020204" pitchFamily="34" charset="0"/>
              <a:cs typeface="Calibri"/>
            </a:endParaRPr>
          </a:p>
          <a:p>
            <a:pPr marL="285750" indent="-285750">
              <a:buFont typeface="Arial" panose="020B0604020202020204" pitchFamily="34" charset="0"/>
              <a:buChar char="•"/>
            </a:pPr>
            <a:r>
              <a:rPr lang="en-US" dirty="0">
                <a:latin typeface="Century Gothic" panose="020B0502020202020204" pitchFamily="34" charset="0"/>
              </a:rPr>
              <a:t> Similar to last year, more work needs to be put into children being aware of what ‘cog’ they are focusing on and the main aims of that ‘cog’. </a:t>
            </a:r>
            <a:r>
              <a:rPr lang="en-US" dirty="0" err="1">
                <a:latin typeface="Century Gothic" panose="020B0502020202020204" pitchFamily="34" charset="0"/>
              </a:rPr>
              <a:t>E.g</a:t>
            </a:r>
            <a:r>
              <a:rPr lang="en-US" dirty="0">
                <a:latin typeface="Century Gothic" panose="020B0502020202020204" pitchFamily="34" charset="0"/>
              </a:rPr>
              <a:t> if the focus is ‘cognitive skills, ensure children know they are looking at explain what they are gong well and begin to share with others what they need to improve. </a:t>
            </a:r>
          </a:p>
          <a:p>
            <a:pPr marL="285750" indent="-285750">
              <a:buFont typeface="Arial" panose="020B0604020202020204" pitchFamily="34" charset="0"/>
              <a:buChar char="•"/>
            </a:pPr>
            <a:r>
              <a:rPr lang="en-US" dirty="0">
                <a:latin typeface="Century Gothic" panose="020B0502020202020204" pitchFamily="34" charset="0"/>
              </a:rPr>
              <a:t>Children to have a greater understand as to </a:t>
            </a:r>
            <a:r>
              <a:rPr lang="en-US" b="1" dirty="0">
                <a:latin typeface="Century Gothic" panose="020B0502020202020204" pitchFamily="34" charset="0"/>
              </a:rPr>
              <a:t>why</a:t>
            </a:r>
            <a:r>
              <a:rPr lang="en-US" dirty="0">
                <a:latin typeface="Century Gothic" panose="020B0502020202020204" pitchFamily="34" charset="0"/>
              </a:rPr>
              <a:t> they are doing REAL PE and how this helps them in other sporting activities. </a:t>
            </a:r>
          </a:p>
          <a:p>
            <a:pPr marL="285750" indent="-285750">
              <a:buFont typeface="Arial" panose="020B0604020202020204" pitchFamily="34" charset="0"/>
              <a:buChar char="•"/>
            </a:pPr>
            <a:r>
              <a:rPr lang="en-US" dirty="0">
                <a:latin typeface="Century Gothic" panose="020B0502020202020204" pitchFamily="34" charset="0"/>
              </a:rPr>
              <a:t>Ensure equipment is regularly being checked and balls are pumped up if needed. </a:t>
            </a:r>
          </a:p>
          <a:p>
            <a:pPr marL="285750" indent="-285750">
              <a:buFont typeface="Arial" panose="020B0604020202020204" pitchFamily="34" charset="0"/>
              <a:buChar char="•"/>
            </a:pPr>
            <a:r>
              <a:rPr lang="en-US" dirty="0">
                <a:latin typeface="Century Gothic" panose="020B0502020202020204" pitchFamily="34" charset="0"/>
                <a:cs typeface="Calibri"/>
              </a:rPr>
              <a:t>Roll out the assessment wheel for each class teacher to complete after their unit. </a:t>
            </a:r>
          </a:p>
          <a:p>
            <a:pPr marL="285750" indent="-285750">
              <a:buFont typeface="Arial" panose="020B0604020202020204" pitchFamily="34" charset="0"/>
              <a:buChar char="•"/>
            </a:pPr>
            <a:endParaRPr lang="en-US" dirty="0">
              <a:cs typeface="Calibri"/>
            </a:endParaRPr>
          </a:p>
          <a:p>
            <a:endParaRPr lang="en-US" dirty="0"/>
          </a:p>
          <a:p>
            <a:endParaRPr lang="en-US" dirty="0"/>
          </a:p>
          <a:p>
            <a:endParaRPr lang="en-US" dirty="0">
              <a:cs typeface="Calibri" panose="020F0502020204030204"/>
            </a:endParaRPr>
          </a:p>
        </p:txBody>
      </p:sp>
      <p:sp>
        <p:nvSpPr>
          <p:cNvPr id="11" name="TextBox 10">
            <a:extLst>
              <a:ext uri="{FF2B5EF4-FFF2-40B4-BE49-F238E27FC236}">
                <a16:creationId xmlns:a16="http://schemas.microsoft.com/office/drawing/2014/main" id="{C190A97C-4088-48D7-9860-4DC47C7AA222}"/>
              </a:ext>
            </a:extLst>
          </p:cNvPr>
          <p:cNvSpPr txBox="1"/>
          <p:nvPr/>
        </p:nvSpPr>
        <p:spPr>
          <a:xfrm>
            <a:off x="4406660" y="975748"/>
            <a:ext cx="1528175" cy="369332"/>
          </a:xfrm>
          <a:prstGeom prst="rect">
            <a:avLst/>
          </a:prstGeom>
          <a:noFill/>
        </p:spPr>
        <p:txBody>
          <a:bodyPr wrap="none" rtlCol="0">
            <a:spAutoFit/>
          </a:bodyPr>
          <a:lstStyle/>
          <a:p>
            <a:r>
              <a:rPr lang="en-US" b="1" u="sng" dirty="0">
                <a:solidFill>
                  <a:srgbClr val="00B050"/>
                </a:solidFill>
              </a:rPr>
              <a:t>Real PE Focus </a:t>
            </a:r>
          </a:p>
        </p:txBody>
      </p:sp>
    </p:spTree>
    <p:extLst>
      <p:ext uri="{BB962C8B-B14F-4D97-AF65-F5344CB8AC3E}">
        <p14:creationId xmlns:p14="http://schemas.microsoft.com/office/powerpoint/2010/main" val="94417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C747804-1D22-5F1E-3D81-7C025FC2D569}"/>
              </a:ext>
            </a:extLst>
          </p:cNvPr>
          <p:cNvSpPr txBox="1"/>
          <p:nvPr/>
        </p:nvSpPr>
        <p:spPr>
          <a:xfrm>
            <a:off x="274689" y="1028238"/>
            <a:ext cx="11917311" cy="4401205"/>
          </a:xfrm>
          <a:prstGeom prst="rect">
            <a:avLst/>
          </a:prstGeom>
          <a:noFill/>
        </p:spPr>
        <p:txBody>
          <a:bodyPr wrap="square" lIns="91440" tIns="45720" rIns="91440" bIns="45720" rtlCol="0" anchor="t">
            <a:spAutoFit/>
          </a:bodyPr>
          <a:lstStyle/>
          <a:p>
            <a:r>
              <a:rPr lang="en-US" sz="1600" b="1" dirty="0">
                <a:latin typeface="Century Gothic" panose="020B0502020202020204" pitchFamily="34" charset="0"/>
              </a:rPr>
              <a:t>Strengths</a:t>
            </a:r>
            <a:endParaRPr lang="en-US" sz="1600" dirty="0">
              <a:latin typeface="Century Gothic" panose="020B0502020202020204" pitchFamily="34" charset="0"/>
            </a:endParaRPr>
          </a:p>
          <a:p>
            <a:r>
              <a:rPr lang="en-US" sz="1600" dirty="0">
                <a:latin typeface="Century Gothic" panose="020B0502020202020204" pitchFamily="34" charset="0"/>
              </a:rPr>
              <a:t>KS1 &amp; 2: </a:t>
            </a:r>
            <a:endParaRPr lang="en-US" sz="1600" dirty="0">
              <a:latin typeface="Century Gothic" panose="020B0502020202020204" pitchFamily="34" charset="0"/>
              <a:cs typeface="Calibri"/>
            </a:endParaRPr>
          </a:p>
          <a:p>
            <a:pPr marL="285750" indent="-285750">
              <a:buFont typeface="Arial" panose="020B0604020202020204" pitchFamily="34" charset="0"/>
              <a:buChar char="•"/>
            </a:pPr>
            <a:r>
              <a:rPr lang="en-US" sz="1600" dirty="0">
                <a:latin typeface="Century Gothic" panose="020B0502020202020204" pitchFamily="34" charset="0"/>
              </a:rPr>
              <a:t>Children are being exposed to different sports during the year and a newly developed progression of skills has been developed for teachers to follow. </a:t>
            </a:r>
          </a:p>
          <a:p>
            <a:pPr marL="285750" indent="-285750">
              <a:buFont typeface="Arial" panose="020B0604020202020204" pitchFamily="34" charset="0"/>
              <a:buChar char="•"/>
            </a:pPr>
            <a:r>
              <a:rPr lang="en-US" sz="1600" dirty="0">
                <a:latin typeface="Century Gothic" panose="020B0502020202020204" pitchFamily="34" charset="0"/>
              </a:rPr>
              <a:t>The recently purchased scheme </a:t>
            </a:r>
            <a:r>
              <a:rPr lang="en-US" sz="1600" b="1" dirty="0">
                <a:latin typeface="Century Gothic" panose="020B0502020202020204" pitchFamily="34" charset="0"/>
              </a:rPr>
              <a:t>Power of P.E</a:t>
            </a:r>
            <a:r>
              <a:rPr lang="en-US" sz="1600" dirty="0">
                <a:latin typeface="Century Gothic" panose="020B0502020202020204" pitchFamily="34" charset="0"/>
              </a:rPr>
              <a:t> has been embraced by teachers and is helping them with lesson structure and content. This means a consistent approach across the school in line with our progression of skills document. </a:t>
            </a:r>
          </a:p>
          <a:p>
            <a:pPr marL="285750" indent="-285750">
              <a:buFont typeface="Arial" panose="020B0604020202020204" pitchFamily="34" charset="0"/>
              <a:buChar char="•"/>
            </a:pPr>
            <a:r>
              <a:rPr lang="en-US" sz="1600" dirty="0">
                <a:latin typeface="Century Gothic" panose="020B0502020202020204" pitchFamily="34" charset="0"/>
              </a:rPr>
              <a:t>Children can talk about what they have learnt this year and what activities they have done. KS2 children were able to eloquently talk about the skills they have learnt in Real PE lessons (coordination, balance, foot work </a:t>
            </a:r>
            <a:r>
              <a:rPr lang="en-US" sz="1600" dirty="0" err="1">
                <a:latin typeface="Century Gothic" panose="020B0502020202020204" pitchFamily="34" charset="0"/>
              </a:rPr>
              <a:t>etc</a:t>
            </a:r>
            <a:r>
              <a:rPr lang="en-US" sz="1600" dirty="0">
                <a:latin typeface="Century Gothic" panose="020B0502020202020204" pitchFamily="34" charset="0"/>
              </a:rPr>
              <a:t>)</a:t>
            </a:r>
            <a:endParaRPr lang="en-US" sz="1600" dirty="0">
              <a:latin typeface="Century Gothic" panose="020B0502020202020204" pitchFamily="34" charset="0"/>
              <a:cs typeface="Calibri"/>
            </a:endParaRPr>
          </a:p>
          <a:p>
            <a:pPr marL="285750" indent="-285750">
              <a:buFont typeface="Arial" panose="020B0604020202020204" pitchFamily="34" charset="0"/>
              <a:buChar char="•"/>
            </a:pPr>
            <a:r>
              <a:rPr lang="en-US" sz="1600" b="1" dirty="0">
                <a:latin typeface="Century Gothic" panose="020B0502020202020204" pitchFamily="34" charset="0"/>
                <a:cs typeface="Calibri"/>
              </a:rPr>
              <a:t>AJB </a:t>
            </a:r>
            <a:r>
              <a:rPr lang="en-US" sz="1600" dirty="0">
                <a:latin typeface="Century Gothic" panose="020B0502020202020204" pitchFamily="34" charset="0"/>
                <a:cs typeface="Calibri"/>
              </a:rPr>
              <a:t>coach has provided CPD for every teacher in the school in a range of topics. Teachers described this as “excellent, beneficial and supportive”. </a:t>
            </a:r>
            <a:endParaRPr lang="en-US" sz="1600" b="1" dirty="0">
              <a:latin typeface="Century Gothic" panose="020B0502020202020204" pitchFamily="34" charset="0"/>
            </a:endParaRPr>
          </a:p>
          <a:p>
            <a:pPr marL="285750" indent="-285750">
              <a:buFont typeface="Arial" panose="020B0604020202020204" pitchFamily="34" charset="0"/>
              <a:buChar char="•"/>
            </a:pPr>
            <a:r>
              <a:rPr lang="en-US" sz="1600" dirty="0">
                <a:latin typeface="Century Gothic" panose="020B0502020202020204" pitchFamily="34" charset="0"/>
              </a:rPr>
              <a:t>EYFS have been able to adapt the PE curriculum and create ways to ensure the new EYFS physical development skills linked to Birth to 5 is being taught in a creative, fun and systematic way. </a:t>
            </a:r>
          </a:p>
          <a:p>
            <a:endParaRPr lang="en-US" dirty="0"/>
          </a:p>
          <a:p>
            <a:endParaRPr lang="en-US" dirty="0">
              <a:cs typeface="Calibri" panose="020F0502020204030204"/>
            </a:endParaRPr>
          </a:p>
          <a:p>
            <a:pPr marL="285750" indent="-285750">
              <a:buFont typeface="Arial"/>
              <a:buChar char="•"/>
            </a:pPr>
            <a:endParaRPr lang="en-US" dirty="0">
              <a:cs typeface="Calibri" panose="020F0502020204030204"/>
            </a:endParaRPr>
          </a:p>
          <a:p>
            <a:endParaRPr lang="en-US" dirty="0"/>
          </a:p>
        </p:txBody>
      </p:sp>
      <p:sp>
        <p:nvSpPr>
          <p:cNvPr id="14" name="TextBox 13">
            <a:extLst>
              <a:ext uri="{FF2B5EF4-FFF2-40B4-BE49-F238E27FC236}">
                <a16:creationId xmlns:a16="http://schemas.microsoft.com/office/drawing/2014/main" id="{0BD1BFA1-D72D-4957-AF6F-912F2D20AB89}"/>
              </a:ext>
            </a:extLst>
          </p:cNvPr>
          <p:cNvSpPr txBox="1"/>
          <p:nvPr/>
        </p:nvSpPr>
        <p:spPr>
          <a:xfrm>
            <a:off x="5431465" y="767647"/>
            <a:ext cx="1063496" cy="369332"/>
          </a:xfrm>
          <a:prstGeom prst="rect">
            <a:avLst/>
          </a:prstGeom>
          <a:noFill/>
        </p:spPr>
        <p:txBody>
          <a:bodyPr wrap="none" rtlCol="0">
            <a:spAutoFit/>
          </a:bodyPr>
          <a:lstStyle/>
          <a:p>
            <a:r>
              <a:rPr lang="en-US" b="1" u="sng" dirty="0">
                <a:solidFill>
                  <a:srgbClr val="00B050"/>
                </a:solidFill>
              </a:rPr>
              <a:t>PE Focus </a:t>
            </a:r>
          </a:p>
        </p:txBody>
      </p:sp>
      <p:grpSp>
        <p:nvGrpSpPr>
          <p:cNvPr id="15" name="Group 14">
            <a:extLst>
              <a:ext uri="{FF2B5EF4-FFF2-40B4-BE49-F238E27FC236}">
                <a16:creationId xmlns:a16="http://schemas.microsoft.com/office/drawing/2014/main" id="{754C776F-5D21-41CF-8663-E520DA66EF1B}"/>
              </a:ext>
            </a:extLst>
          </p:cNvPr>
          <p:cNvGrpSpPr/>
          <p:nvPr/>
        </p:nvGrpSpPr>
        <p:grpSpPr>
          <a:xfrm>
            <a:off x="866075" y="255487"/>
            <a:ext cx="461039" cy="373350"/>
            <a:chOff x="0" y="0"/>
            <a:chExt cx="236220" cy="228600"/>
          </a:xfrm>
        </p:grpSpPr>
        <p:sp>
          <p:nvSpPr>
            <p:cNvPr id="16" name="Shape 237">
              <a:extLst>
                <a:ext uri="{FF2B5EF4-FFF2-40B4-BE49-F238E27FC236}">
                  <a16:creationId xmlns:a16="http://schemas.microsoft.com/office/drawing/2014/main" id="{35E70B4A-DA40-4EC8-825A-98085393991C}"/>
                </a:ext>
              </a:extLst>
            </p:cNvPr>
            <p:cNvSpPr/>
            <p:nvPr/>
          </p:nvSpPr>
          <p:spPr>
            <a:xfrm>
              <a:off x="0" y="0"/>
              <a:ext cx="236220" cy="228600"/>
            </a:xfrm>
            <a:custGeom>
              <a:avLst/>
              <a:gdLst/>
              <a:ahLst/>
              <a:cxnLst/>
              <a:rect l="0" t="0" r="0" b="0"/>
              <a:pathLst>
                <a:path w="236220" h="228600">
                  <a:moveTo>
                    <a:pt x="118110" y="0"/>
                  </a:moveTo>
                  <a:lnTo>
                    <a:pt x="145987" y="87249"/>
                  </a:lnTo>
                  <a:lnTo>
                    <a:pt x="236220" y="87249"/>
                  </a:lnTo>
                  <a:lnTo>
                    <a:pt x="163220" y="141224"/>
                  </a:lnTo>
                  <a:lnTo>
                    <a:pt x="191110" y="228600"/>
                  </a:lnTo>
                  <a:lnTo>
                    <a:pt x="118110" y="174625"/>
                  </a:lnTo>
                  <a:lnTo>
                    <a:pt x="45110" y="228600"/>
                  </a:lnTo>
                  <a:lnTo>
                    <a:pt x="73000" y="141224"/>
                  </a:lnTo>
                  <a:lnTo>
                    <a:pt x="0" y="87249"/>
                  </a:lnTo>
                  <a:lnTo>
                    <a:pt x="90234" y="87249"/>
                  </a:lnTo>
                  <a:lnTo>
                    <a:pt x="118110" y="0"/>
                  </a:lnTo>
                  <a:close/>
                </a:path>
              </a:pathLst>
            </a:custGeom>
            <a:ln w="0" cap="flat">
              <a:miter lim="127000"/>
            </a:ln>
          </p:spPr>
          <p:style>
            <a:lnRef idx="0">
              <a:srgbClr val="000000">
                <a:alpha val="0"/>
              </a:srgbClr>
            </a:lnRef>
            <a:fillRef idx="1">
              <a:srgbClr val="B3A2C7"/>
            </a:fillRef>
            <a:effectRef idx="0">
              <a:scrgbClr r="0" g="0" b="0"/>
            </a:effectRef>
            <a:fontRef idx="none"/>
          </p:style>
          <p:txBody>
            <a:bodyPr/>
            <a:lstStyle/>
            <a:p>
              <a:endParaRPr lang="en-GB"/>
            </a:p>
          </p:txBody>
        </p:sp>
        <p:sp>
          <p:nvSpPr>
            <p:cNvPr id="17" name="Shape 238">
              <a:extLst>
                <a:ext uri="{FF2B5EF4-FFF2-40B4-BE49-F238E27FC236}">
                  <a16:creationId xmlns:a16="http://schemas.microsoft.com/office/drawing/2014/main" id="{FE26EF63-FCE0-4D2A-8041-389E53D0D7EE}"/>
                </a:ext>
              </a:extLst>
            </p:cNvPr>
            <p:cNvSpPr/>
            <p:nvPr/>
          </p:nvSpPr>
          <p:spPr>
            <a:xfrm>
              <a:off x="0" y="0"/>
              <a:ext cx="236220" cy="228600"/>
            </a:xfrm>
            <a:custGeom>
              <a:avLst/>
              <a:gdLst/>
              <a:ahLst/>
              <a:cxnLst/>
              <a:rect l="0" t="0" r="0" b="0"/>
              <a:pathLst>
                <a:path w="236220" h="228600">
                  <a:moveTo>
                    <a:pt x="0" y="87249"/>
                  </a:moveTo>
                  <a:lnTo>
                    <a:pt x="90234" y="87249"/>
                  </a:lnTo>
                  <a:lnTo>
                    <a:pt x="118110" y="0"/>
                  </a:lnTo>
                  <a:lnTo>
                    <a:pt x="145987" y="87249"/>
                  </a:lnTo>
                  <a:lnTo>
                    <a:pt x="236220" y="87249"/>
                  </a:lnTo>
                  <a:lnTo>
                    <a:pt x="163220" y="141224"/>
                  </a:lnTo>
                  <a:lnTo>
                    <a:pt x="191110" y="228600"/>
                  </a:lnTo>
                  <a:lnTo>
                    <a:pt x="118110" y="174625"/>
                  </a:lnTo>
                  <a:lnTo>
                    <a:pt x="45110" y="228600"/>
                  </a:lnTo>
                  <a:lnTo>
                    <a:pt x="73000" y="141224"/>
                  </a:lnTo>
                  <a:close/>
                </a:path>
              </a:pathLst>
            </a:custGeom>
            <a:ln w="25400" cap="flat">
              <a:miter lim="127000"/>
            </a:ln>
          </p:spPr>
          <p:style>
            <a:lnRef idx="1">
              <a:srgbClr val="7030A0"/>
            </a:lnRef>
            <a:fillRef idx="0">
              <a:srgbClr val="000000">
                <a:alpha val="0"/>
              </a:srgbClr>
            </a:fillRef>
            <a:effectRef idx="0">
              <a:scrgbClr r="0" g="0" b="0"/>
            </a:effectRef>
            <a:fontRef idx="none"/>
          </p:style>
          <p:txBody>
            <a:bodyPr/>
            <a:lstStyle/>
            <a:p>
              <a:endParaRPr lang="en-GB"/>
            </a:p>
          </p:txBody>
        </p:sp>
      </p:grpSp>
      <p:grpSp>
        <p:nvGrpSpPr>
          <p:cNvPr id="18" name="Group 17">
            <a:extLst>
              <a:ext uri="{FF2B5EF4-FFF2-40B4-BE49-F238E27FC236}">
                <a16:creationId xmlns:a16="http://schemas.microsoft.com/office/drawing/2014/main" id="{8614AB47-9D68-4408-B0A8-A8DA1D85F125}"/>
              </a:ext>
            </a:extLst>
          </p:cNvPr>
          <p:cNvGrpSpPr/>
          <p:nvPr/>
        </p:nvGrpSpPr>
        <p:grpSpPr>
          <a:xfrm>
            <a:off x="274689" y="255487"/>
            <a:ext cx="461040" cy="373350"/>
            <a:chOff x="0" y="0"/>
            <a:chExt cx="236220" cy="228600"/>
          </a:xfrm>
        </p:grpSpPr>
        <p:sp>
          <p:nvSpPr>
            <p:cNvPr id="19" name="Shape 233">
              <a:extLst>
                <a:ext uri="{FF2B5EF4-FFF2-40B4-BE49-F238E27FC236}">
                  <a16:creationId xmlns:a16="http://schemas.microsoft.com/office/drawing/2014/main" id="{D5FCB563-EFD3-47BB-9050-49C8D8FF3CA8}"/>
                </a:ext>
              </a:extLst>
            </p:cNvPr>
            <p:cNvSpPr/>
            <p:nvPr/>
          </p:nvSpPr>
          <p:spPr>
            <a:xfrm>
              <a:off x="0" y="0"/>
              <a:ext cx="236220" cy="228600"/>
            </a:xfrm>
            <a:custGeom>
              <a:avLst/>
              <a:gdLst/>
              <a:ahLst/>
              <a:cxnLst/>
              <a:rect l="0" t="0" r="0" b="0"/>
              <a:pathLst>
                <a:path w="236220" h="228600">
                  <a:moveTo>
                    <a:pt x="118110" y="0"/>
                  </a:moveTo>
                  <a:lnTo>
                    <a:pt x="145987" y="87376"/>
                  </a:lnTo>
                  <a:lnTo>
                    <a:pt x="236220" y="87376"/>
                  </a:lnTo>
                  <a:lnTo>
                    <a:pt x="163220" y="141351"/>
                  </a:lnTo>
                  <a:lnTo>
                    <a:pt x="191110" y="228600"/>
                  </a:lnTo>
                  <a:lnTo>
                    <a:pt x="118110" y="174625"/>
                  </a:lnTo>
                  <a:lnTo>
                    <a:pt x="45110" y="228600"/>
                  </a:lnTo>
                  <a:lnTo>
                    <a:pt x="73000" y="141351"/>
                  </a:lnTo>
                  <a:lnTo>
                    <a:pt x="0" y="87376"/>
                  </a:lnTo>
                  <a:lnTo>
                    <a:pt x="90234" y="87376"/>
                  </a:lnTo>
                  <a:lnTo>
                    <a:pt x="118110" y="0"/>
                  </a:lnTo>
                  <a:close/>
                </a:path>
              </a:pathLst>
            </a:custGeom>
            <a:ln w="0" cap="flat">
              <a:miter lim="127000"/>
            </a:ln>
          </p:spPr>
          <p:style>
            <a:lnRef idx="0">
              <a:srgbClr val="000000">
                <a:alpha val="0"/>
              </a:srgbClr>
            </a:lnRef>
            <a:fillRef idx="1">
              <a:srgbClr val="FFFF00"/>
            </a:fillRef>
            <a:effectRef idx="0">
              <a:scrgbClr r="0" g="0" b="0"/>
            </a:effectRef>
            <a:fontRef idx="none"/>
          </p:style>
          <p:txBody>
            <a:bodyPr/>
            <a:lstStyle/>
            <a:p>
              <a:endParaRPr lang="en-GB"/>
            </a:p>
          </p:txBody>
        </p:sp>
        <p:sp>
          <p:nvSpPr>
            <p:cNvPr id="20" name="Shape 234">
              <a:extLst>
                <a:ext uri="{FF2B5EF4-FFF2-40B4-BE49-F238E27FC236}">
                  <a16:creationId xmlns:a16="http://schemas.microsoft.com/office/drawing/2014/main" id="{0ED6A17E-5381-44EC-9701-2B0939011A16}"/>
                </a:ext>
              </a:extLst>
            </p:cNvPr>
            <p:cNvSpPr/>
            <p:nvPr/>
          </p:nvSpPr>
          <p:spPr>
            <a:xfrm>
              <a:off x="0" y="0"/>
              <a:ext cx="236220" cy="228600"/>
            </a:xfrm>
            <a:custGeom>
              <a:avLst/>
              <a:gdLst/>
              <a:ahLst/>
              <a:cxnLst/>
              <a:rect l="0" t="0" r="0" b="0"/>
              <a:pathLst>
                <a:path w="236220" h="228600">
                  <a:moveTo>
                    <a:pt x="0" y="87376"/>
                  </a:moveTo>
                  <a:lnTo>
                    <a:pt x="90234" y="87376"/>
                  </a:lnTo>
                  <a:lnTo>
                    <a:pt x="118110" y="0"/>
                  </a:lnTo>
                  <a:lnTo>
                    <a:pt x="145987" y="87376"/>
                  </a:lnTo>
                  <a:lnTo>
                    <a:pt x="236220" y="87376"/>
                  </a:lnTo>
                  <a:lnTo>
                    <a:pt x="163220" y="141351"/>
                  </a:lnTo>
                  <a:lnTo>
                    <a:pt x="191110" y="228600"/>
                  </a:lnTo>
                  <a:lnTo>
                    <a:pt x="118110" y="174625"/>
                  </a:lnTo>
                  <a:lnTo>
                    <a:pt x="45110" y="228600"/>
                  </a:lnTo>
                  <a:lnTo>
                    <a:pt x="73000" y="141351"/>
                  </a:lnTo>
                  <a:close/>
                </a:path>
              </a:pathLst>
            </a:custGeom>
            <a:ln w="25400" cap="flat">
              <a:miter lim="127000"/>
            </a:ln>
          </p:spPr>
          <p:style>
            <a:lnRef idx="1">
              <a:srgbClr val="FFC000"/>
            </a:lnRef>
            <a:fillRef idx="0">
              <a:srgbClr val="000000">
                <a:alpha val="0"/>
              </a:srgbClr>
            </a:fillRef>
            <a:effectRef idx="0">
              <a:scrgbClr r="0" g="0" b="0"/>
            </a:effectRef>
            <a:fontRef idx="none"/>
          </p:style>
          <p:txBody>
            <a:bodyPr/>
            <a:lstStyle/>
            <a:p>
              <a:endParaRPr lang="en-GB"/>
            </a:p>
          </p:txBody>
        </p:sp>
      </p:grpSp>
      <p:sp>
        <p:nvSpPr>
          <p:cNvPr id="21" name="Rectangle 7">
            <a:extLst>
              <a:ext uri="{FF2B5EF4-FFF2-40B4-BE49-F238E27FC236}">
                <a16:creationId xmlns:a16="http://schemas.microsoft.com/office/drawing/2014/main" id="{C16B5BE6-A2CA-4B76-9783-8495C8DF879E}"/>
              </a:ext>
            </a:extLst>
          </p:cNvPr>
          <p:cNvSpPr>
            <a:spLocks noChangeArrowheads="1"/>
          </p:cNvSpPr>
          <p:nvPr/>
        </p:nvSpPr>
        <p:spPr bwMode="auto">
          <a:xfrm>
            <a:off x="1457460" y="149774"/>
            <a:ext cx="79480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Consistency and progressive skills being taught in PE lessons across the school.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(Real PE and quality of PE teaching across the school)  </a:t>
            </a: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54460F31-14BE-4DB5-8960-A3E1CBA2901E}"/>
              </a:ext>
            </a:extLst>
          </p:cNvPr>
          <p:cNvPicPr>
            <a:picLocks noChangeAspect="1"/>
          </p:cNvPicPr>
          <p:nvPr/>
        </p:nvPicPr>
        <p:blipFill>
          <a:blip r:embed="rId2"/>
          <a:stretch>
            <a:fillRect/>
          </a:stretch>
        </p:blipFill>
        <p:spPr>
          <a:xfrm>
            <a:off x="4500485" y="4555102"/>
            <a:ext cx="7688211" cy="1343785"/>
          </a:xfrm>
          <a:prstGeom prst="rect">
            <a:avLst/>
          </a:prstGeom>
        </p:spPr>
      </p:pic>
    </p:spTree>
    <p:extLst>
      <p:ext uri="{BB962C8B-B14F-4D97-AF65-F5344CB8AC3E}">
        <p14:creationId xmlns:p14="http://schemas.microsoft.com/office/powerpoint/2010/main" val="3459447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C747804-1D22-5F1E-3D81-7C025FC2D569}"/>
              </a:ext>
            </a:extLst>
          </p:cNvPr>
          <p:cNvSpPr txBox="1"/>
          <p:nvPr/>
        </p:nvSpPr>
        <p:spPr>
          <a:xfrm>
            <a:off x="274689" y="1028238"/>
            <a:ext cx="11917311" cy="3847207"/>
          </a:xfrm>
          <a:prstGeom prst="rect">
            <a:avLst/>
          </a:prstGeom>
          <a:noFill/>
        </p:spPr>
        <p:txBody>
          <a:bodyPr wrap="square" lIns="91440" tIns="45720" rIns="91440" bIns="45720" rtlCol="0" anchor="t">
            <a:spAutoFit/>
          </a:bodyPr>
          <a:lstStyle/>
          <a:p>
            <a:r>
              <a:rPr lang="en-US" sz="1600" b="1" dirty="0">
                <a:latin typeface="Century Gothic" panose="020B0502020202020204" pitchFamily="34" charset="0"/>
              </a:rPr>
              <a:t>Future Improvements</a:t>
            </a:r>
            <a:endParaRPr lang="en-US" sz="1600" dirty="0">
              <a:latin typeface="Century Gothic" panose="020B0502020202020204" pitchFamily="34" charset="0"/>
            </a:endParaRPr>
          </a:p>
          <a:p>
            <a:r>
              <a:rPr lang="en-US" sz="1600" dirty="0">
                <a:latin typeface="Century Gothic" panose="020B0502020202020204" pitchFamily="34" charset="0"/>
              </a:rPr>
              <a:t>KS1: </a:t>
            </a:r>
          </a:p>
          <a:p>
            <a:pPr marL="285750" indent="-285750">
              <a:buFont typeface="Arial" panose="020B0604020202020204" pitchFamily="34" charset="0"/>
              <a:buChar char="•"/>
            </a:pPr>
            <a:r>
              <a:rPr lang="en-US" sz="1600" dirty="0">
                <a:latin typeface="Century Gothic" panose="020B0502020202020204" pitchFamily="34" charset="0"/>
              </a:rPr>
              <a:t>A clearer use of the skills progression document in sporting activities to ensure children's skills are being built on year on year. </a:t>
            </a:r>
          </a:p>
          <a:p>
            <a:pPr marL="285750" indent="-285750">
              <a:buFont typeface="Arial" panose="020B0604020202020204" pitchFamily="34" charset="0"/>
              <a:buChar char="•"/>
            </a:pPr>
            <a:r>
              <a:rPr lang="en-US" sz="1600" dirty="0">
                <a:latin typeface="Century Gothic" panose="020B0502020202020204" pitchFamily="34" charset="0"/>
              </a:rPr>
              <a:t>Ensure equipment is checked regularly and not being used for break and lunchtimes. </a:t>
            </a:r>
          </a:p>
          <a:p>
            <a:pPr marL="285750" indent="-285750">
              <a:buFont typeface="Arial" panose="020B0604020202020204" pitchFamily="34" charset="0"/>
              <a:buChar char="•"/>
            </a:pPr>
            <a:r>
              <a:rPr lang="en-US" sz="1600" dirty="0">
                <a:latin typeface="Century Gothic" panose="020B0502020202020204" pitchFamily="34" charset="0"/>
              </a:rPr>
              <a:t>Ensure new staff have been monitored and shown REAL P.E. </a:t>
            </a:r>
          </a:p>
          <a:p>
            <a:pPr marL="285750" indent="-285750">
              <a:buFont typeface="Arial" panose="020B0604020202020204" pitchFamily="34" charset="0"/>
              <a:buChar char="•"/>
            </a:pPr>
            <a:endParaRPr lang="en-US" sz="1600" dirty="0">
              <a:latin typeface="Century Gothic" panose="020B0502020202020204" pitchFamily="34" charset="0"/>
            </a:endParaRPr>
          </a:p>
          <a:p>
            <a:r>
              <a:rPr lang="en-US" sz="1600" dirty="0">
                <a:latin typeface="Century Gothic" panose="020B0502020202020204" pitchFamily="34" charset="0"/>
              </a:rPr>
              <a:t>KS2:</a:t>
            </a:r>
          </a:p>
          <a:p>
            <a:pPr marL="285750" indent="-285750">
              <a:buFont typeface="Arial"/>
              <a:buChar char="•"/>
            </a:pPr>
            <a:r>
              <a:rPr lang="en-US" sz="1600" dirty="0">
                <a:latin typeface="Century Gothic" panose="020B0502020202020204" pitchFamily="34" charset="0"/>
                <a:cs typeface="Calibri" panose="020F0502020204030204"/>
              </a:rPr>
              <a:t>Using the new skills progression document to ensure classes are teaching the correct skills needed to ensure progression throughout the key stage. </a:t>
            </a:r>
          </a:p>
          <a:p>
            <a:pPr marL="285750" indent="-285750">
              <a:buFont typeface="Arial"/>
              <a:buChar char="•"/>
            </a:pPr>
            <a:r>
              <a:rPr lang="en-US" sz="1600" dirty="0">
                <a:latin typeface="Century Gothic" panose="020B0502020202020204" pitchFamily="34" charset="0"/>
                <a:cs typeface="Calibri" panose="020F0502020204030204"/>
              </a:rPr>
              <a:t>Ensure teachers are not just delivering a sport each session, they should be delivering the skills that are transferable. </a:t>
            </a:r>
          </a:p>
          <a:p>
            <a:pPr marL="285750" indent="-285750">
              <a:buFont typeface="Arial"/>
              <a:buChar char="•"/>
            </a:pPr>
            <a:r>
              <a:rPr lang="en-US" sz="1600" dirty="0">
                <a:latin typeface="Century Gothic" panose="020B0502020202020204" pitchFamily="34" charset="0"/>
                <a:cs typeface="Calibri" panose="020F0502020204030204"/>
              </a:rPr>
              <a:t>Ensure everyone is teaching 2 hours of PE a week more consistently. </a:t>
            </a:r>
          </a:p>
          <a:p>
            <a:pPr marL="285750" indent="-285750">
              <a:buFont typeface="Arial"/>
              <a:buChar char="•"/>
            </a:pPr>
            <a:r>
              <a:rPr lang="en-US" sz="1600" dirty="0">
                <a:latin typeface="Century Gothic" panose="020B0502020202020204" pitchFamily="34" charset="0"/>
                <a:cs typeface="Calibri" panose="020F0502020204030204"/>
              </a:rPr>
              <a:t>Ensure everyone is delivering 30 active minutes throughout their non-PE days. </a:t>
            </a:r>
          </a:p>
          <a:p>
            <a:endParaRPr lang="en-US" dirty="0">
              <a:cs typeface="Calibri" panose="020F0502020204030204"/>
            </a:endParaRPr>
          </a:p>
          <a:p>
            <a:endParaRPr lang="en-US" dirty="0">
              <a:cs typeface="Calibri" panose="020F0502020204030204"/>
            </a:endParaRPr>
          </a:p>
        </p:txBody>
      </p:sp>
      <p:grpSp>
        <p:nvGrpSpPr>
          <p:cNvPr id="11" name="Group 10">
            <a:extLst>
              <a:ext uri="{FF2B5EF4-FFF2-40B4-BE49-F238E27FC236}">
                <a16:creationId xmlns:a16="http://schemas.microsoft.com/office/drawing/2014/main" id="{92A7A5B2-006D-44E0-85AF-DA3617B5066F}"/>
              </a:ext>
            </a:extLst>
          </p:cNvPr>
          <p:cNvGrpSpPr/>
          <p:nvPr/>
        </p:nvGrpSpPr>
        <p:grpSpPr>
          <a:xfrm>
            <a:off x="1259970" y="179844"/>
            <a:ext cx="461039" cy="373350"/>
            <a:chOff x="0" y="0"/>
            <a:chExt cx="236220" cy="228600"/>
          </a:xfrm>
        </p:grpSpPr>
        <p:sp>
          <p:nvSpPr>
            <p:cNvPr id="13" name="Shape 237">
              <a:extLst>
                <a:ext uri="{FF2B5EF4-FFF2-40B4-BE49-F238E27FC236}">
                  <a16:creationId xmlns:a16="http://schemas.microsoft.com/office/drawing/2014/main" id="{DD787300-82BA-45EE-A90C-B1EB434F3992}"/>
                </a:ext>
              </a:extLst>
            </p:cNvPr>
            <p:cNvSpPr/>
            <p:nvPr/>
          </p:nvSpPr>
          <p:spPr>
            <a:xfrm>
              <a:off x="0" y="0"/>
              <a:ext cx="236220" cy="228600"/>
            </a:xfrm>
            <a:custGeom>
              <a:avLst/>
              <a:gdLst/>
              <a:ahLst/>
              <a:cxnLst/>
              <a:rect l="0" t="0" r="0" b="0"/>
              <a:pathLst>
                <a:path w="236220" h="228600">
                  <a:moveTo>
                    <a:pt x="118110" y="0"/>
                  </a:moveTo>
                  <a:lnTo>
                    <a:pt x="145987" y="87249"/>
                  </a:lnTo>
                  <a:lnTo>
                    <a:pt x="236220" y="87249"/>
                  </a:lnTo>
                  <a:lnTo>
                    <a:pt x="163220" y="141224"/>
                  </a:lnTo>
                  <a:lnTo>
                    <a:pt x="191110" y="228600"/>
                  </a:lnTo>
                  <a:lnTo>
                    <a:pt x="118110" y="174625"/>
                  </a:lnTo>
                  <a:lnTo>
                    <a:pt x="45110" y="228600"/>
                  </a:lnTo>
                  <a:lnTo>
                    <a:pt x="73000" y="141224"/>
                  </a:lnTo>
                  <a:lnTo>
                    <a:pt x="0" y="87249"/>
                  </a:lnTo>
                  <a:lnTo>
                    <a:pt x="90234" y="87249"/>
                  </a:lnTo>
                  <a:lnTo>
                    <a:pt x="118110" y="0"/>
                  </a:lnTo>
                  <a:close/>
                </a:path>
              </a:pathLst>
            </a:custGeom>
            <a:ln w="0" cap="flat">
              <a:miter lim="127000"/>
            </a:ln>
          </p:spPr>
          <p:style>
            <a:lnRef idx="0">
              <a:srgbClr val="000000">
                <a:alpha val="0"/>
              </a:srgbClr>
            </a:lnRef>
            <a:fillRef idx="1">
              <a:srgbClr val="B3A2C7"/>
            </a:fillRef>
            <a:effectRef idx="0">
              <a:scrgbClr r="0" g="0" b="0"/>
            </a:effectRef>
            <a:fontRef idx="none"/>
          </p:style>
          <p:txBody>
            <a:bodyPr/>
            <a:lstStyle/>
            <a:p>
              <a:endParaRPr lang="en-GB"/>
            </a:p>
          </p:txBody>
        </p:sp>
        <p:sp>
          <p:nvSpPr>
            <p:cNvPr id="14" name="Shape 238">
              <a:extLst>
                <a:ext uri="{FF2B5EF4-FFF2-40B4-BE49-F238E27FC236}">
                  <a16:creationId xmlns:a16="http://schemas.microsoft.com/office/drawing/2014/main" id="{8D4783A7-F806-4FF7-8FFE-8ABE220F67C7}"/>
                </a:ext>
              </a:extLst>
            </p:cNvPr>
            <p:cNvSpPr/>
            <p:nvPr/>
          </p:nvSpPr>
          <p:spPr>
            <a:xfrm>
              <a:off x="0" y="0"/>
              <a:ext cx="236220" cy="228600"/>
            </a:xfrm>
            <a:custGeom>
              <a:avLst/>
              <a:gdLst/>
              <a:ahLst/>
              <a:cxnLst/>
              <a:rect l="0" t="0" r="0" b="0"/>
              <a:pathLst>
                <a:path w="236220" h="228600">
                  <a:moveTo>
                    <a:pt x="0" y="87249"/>
                  </a:moveTo>
                  <a:lnTo>
                    <a:pt x="90234" y="87249"/>
                  </a:lnTo>
                  <a:lnTo>
                    <a:pt x="118110" y="0"/>
                  </a:lnTo>
                  <a:lnTo>
                    <a:pt x="145987" y="87249"/>
                  </a:lnTo>
                  <a:lnTo>
                    <a:pt x="236220" y="87249"/>
                  </a:lnTo>
                  <a:lnTo>
                    <a:pt x="163220" y="141224"/>
                  </a:lnTo>
                  <a:lnTo>
                    <a:pt x="191110" y="228600"/>
                  </a:lnTo>
                  <a:lnTo>
                    <a:pt x="118110" y="174625"/>
                  </a:lnTo>
                  <a:lnTo>
                    <a:pt x="45110" y="228600"/>
                  </a:lnTo>
                  <a:lnTo>
                    <a:pt x="73000" y="141224"/>
                  </a:lnTo>
                  <a:close/>
                </a:path>
              </a:pathLst>
            </a:custGeom>
            <a:ln w="25400" cap="flat">
              <a:miter lim="127000"/>
            </a:ln>
          </p:spPr>
          <p:style>
            <a:lnRef idx="1">
              <a:srgbClr val="7030A0"/>
            </a:lnRef>
            <a:fillRef idx="0">
              <a:srgbClr val="000000">
                <a:alpha val="0"/>
              </a:srgbClr>
            </a:fillRef>
            <a:effectRef idx="0">
              <a:scrgbClr r="0" g="0" b="0"/>
            </a:effectRef>
            <a:fontRef idx="none"/>
          </p:style>
          <p:txBody>
            <a:bodyPr/>
            <a:lstStyle/>
            <a:p>
              <a:endParaRPr lang="en-GB"/>
            </a:p>
          </p:txBody>
        </p:sp>
      </p:grpSp>
      <p:grpSp>
        <p:nvGrpSpPr>
          <p:cNvPr id="15" name="Group 14">
            <a:extLst>
              <a:ext uri="{FF2B5EF4-FFF2-40B4-BE49-F238E27FC236}">
                <a16:creationId xmlns:a16="http://schemas.microsoft.com/office/drawing/2014/main" id="{B2E92571-25D6-4E7E-BCE0-F2608510ACF4}"/>
              </a:ext>
            </a:extLst>
          </p:cNvPr>
          <p:cNvGrpSpPr/>
          <p:nvPr/>
        </p:nvGrpSpPr>
        <p:grpSpPr>
          <a:xfrm>
            <a:off x="668584" y="179844"/>
            <a:ext cx="461040" cy="373350"/>
            <a:chOff x="0" y="0"/>
            <a:chExt cx="236220" cy="228600"/>
          </a:xfrm>
        </p:grpSpPr>
        <p:sp>
          <p:nvSpPr>
            <p:cNvPr id="16" name="Shape 233">
              <a:extLst>
                <a:ext uri="{FF2B5EF4-FFF2-40B4-BE49-F238E27FC236}">
                  <a16:creationId xmlns:a16="http://schemas.microsoft.com/office/drawing/2014/main" id="{F035BEFB-8D01-448C-ADB1-2DC5BC785F2E}"/>
                </a:ext>
              </a:extLst>
            </p:cNvPr>
            <p:cNvSpPr/>
            <p:nvPr/>
          </p:nvSpPr>
          <p:spPr>
            <a:xfrm>
              <a:off x="0" y="0"/>
              <a:ext cx="236220" cy="228600"/>
            </a:xfrm>
            <a:custGeom>
              <a:avLst/>
              <a:gdLst/>
              <a:ahLst/>
              <a:cxnLst/>
              <a:rect l="0" t="0" r="0" b="0"/>
              <a:pathLst>
                <a:path w="236220" h="228600">
                  <a:moveTo>
                    <a:pt x="118110" y="0"/>
                  </a:moveTo>
                  <a:lnTo>
                    <a:pt x="145987" y="87376"/>
                  </a:lnTo>
                  <a:lnTo>
                    <a:pt x="236220" y="87376"/>
                  </a:lnTo>
                  <a:lnTo>
                    <a:pt x="163220" y="141351"/>
                  </a:lnTo>
                  <a:lnTo>
                    <a:pt x="191110" y="228600"/>
                  </a:lnTo>
                  <a:lnTo>
                    <a:pt x="118110" y="174625"/>
                  </a:lnTo>
                  <a:lnTo>
                    <a:pt x="45110" y="228600"/>
                  </a:lnTo>
                  <a:lnTo>
                    <a:pt x="73000" y="141351"/>
                  </a:lnTo>
                  <a:lnTo>
                    <a:pt x="0" y="87376"/>
                  </a:lnTo>
                  <a:lnTo>
                    <a:pt x="90234" y="87376"/>
                  </a:lnTo>
                  <a:lnTo>
                    <a:pt x="118110" y="0"/>
                  </a:lnTo>
                  <a:close/>
                </a:path>
              </a:pathLst>
            </a:custGeom>
            <a:ln w="0" cap="flat">
              <a:miter lim="127000"/>
            </a:ln>
          </p:spPr>
          <p:style>
            <a:lnRef idx="0">
              <a:srgbClr val="000000">
                <a:alpha val="0"/>
              </a:srgbClr>
            </a:lnRef>
            <a:fillRef idx="1">
              <a:srgbClr val="FFFF00"/>
            </a:fillRef>
            <a:effectRef idx="0">
              <a:scrgbClr r="0" g="0" b="0"/>
            </a:effectRef>
            <a:fontRef idx="none"/>
          </p:style>
          <p:txBody>
            <a:bodyPr/>
            <a:lstStyle/>
            <a:p>
              <a:endParaRPr lang="en-GB"/>
            </a:p>
          </p:txBody>
        </p:sp>
        <p:sp>
          <p:nvSpPr>
            <p:cNvPr id="17" name="Shape 234">
              <a:extLst>
                <a:ext uri="{FF2B5EF4-FFF2-40B4-BE49-F238E27FC236}">
                  <a16:creationId xmlns:a16="http://schemas.microsoft.com/office/drawing/2014/main" id="{4E04FB71-F6C8-4B0D-9169-7DDBEA396AAF}"/>
                </a:ext>
              </a:extLst>
            </p:cNvPr>
            <p:cNvSpPr/>
            <p:nvPr/>
          </p:nvSpPr>
          <p:spPr>
            <a:xfrm>
              <a:off x="0" y="0"/>
              <a:ext cx="236220" cy="228600"/>
            </a:xfrm>
            <a:custGeom>
              <a:avLst/>
              <a:gdLst/>
              <a:ahLst/>
              <a:cxnLst/>
              <a:rect l="0" t="0" r="0" b="0"/>
              <a:pathLst>
                <a:path w="236220" h="228600">
                  <a:moveTo>
                    <a:pt x="0" y="87376"/>
                  </a:moveTo>
                  <a:lnTo>
                    <a:pt x="90234" y="87376"/>
                  </a:lnTo>
                  <a:lnTo>
                    <a:pt x="118110" y="0"/>
                  </a:lnTo>
                  <a:lnTo>
                    <a:pt x="145987" y="87376"/>
                  </a:lnTo>
                  <a:lnTo>
                    <a:pt x="236220" y="87376"/>
                  </a:lnTo>
                  <a:lnTo>
                    <a:pt x="163220" y="141351"/>
                  </a:lnTo>
                  <a:lnTo>
                    <a:pt x="191110" y="228600"/>
                  </a:lnTo>
                  <a:lnTo>
                    <a:pt x="118110" y="174625"/>
                  </a:lnTo>
                  <a:lnTo>
                    <a:pt x="45110" y="228600"/>
                  </a:lnTo>
                  <a:lnTo>
                    <a:pt x="73000" y="141351"/>
                  </a:lnTo>
                  <a:close/>
                </a:path>
              </a:pathLst>
            </a:custGeom>
            <a:ln w="25400" cap="flat">
              <a:miter lim="127000"/>
            </a:ln>
          </p:spPr>
          <p:style>
            <a:lnRef idx="1">
              <a:srgbClr val="FFC000"/>
            </a:lnRef>
            <a:fillRef idx="0">
              <a:srgbClr val="000000">
                <a:alpha val="0"/>
              </a:srgbClr>
            </a:fillRef>
            <a:effectRef idx="0">
              <a:scrgbClr r="0" g="0" b="0"/>
            </a:effectRef>
            <a:fontRef idx="none"/>
          </p:style>
          <p:txBody>
            <a:bodyPr/>
            <a:lstStyle/>
            <a:p>
              <a:endParaRPr lang="en-GB"/>
            </a:p>
          </p:txBody>
        </p:sp>
      </p:grpSp>
      <p:sp>
        <p:nvSpPr>
          <p:cNvPr id="18" name="Rectangle 7">
            <a:extLst>
              <a:ext uri="{FF2B5EF4-FFF2-40B4-BE49-F238E27FC236}">
                <a16:creationId xmlns:a16="http://schemas.microsoft.com/office/drawing/2014/main" id="{D79E7157-3BFE-4E4D-B7D2-338F862D111A}"/>
              </a:ext>
            </a:extLst>
          </p:cNvPr>
          <p:cNvSpPr>
            <a:spLocks noChangeArrowheads="1"/>
          </p:cNvSpPr>
          <p:nvPr/>
        </p:nvSpPr>
        <p:spPr bwMode="auto">
          <a:xfrm>
            <a:off x="1851355" y="74131"/>
            <a:ext cx="79480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Consistency and progressive skills being taught in PE lessons across the school.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(Real PE and quality of PE teaching across the school)  </a:t>
            </a: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sp>
        <p:nvSpPr>
          <p:cNvPr id="19" name="TextBox 18">
            <a:extLst>
              <a:ext uri="{FF2B5EF4-FFF2-40B4-BE49-F238E27FC236}">
                <a16:creationId xmlns:a16="http://schemas.microsoft.com/office/drawing/2014/main" id="{39C67B54-EA28-405A-B960-A6E3557EAEDA}"/>
              </a:ext>
            </a:extLst>
          </p:cNvPr>
          <p:cNvSpPr txBox="1"/>
          <p:nvPr/>
        </p:nvSpPr>
        <p:spPr>
          <a:xfrm>
            <a:off x="5293612" y="764618"/>
            <a:ext cx="1063496" cy="369332"/>
          </a:xfrm>
          <a:prstGeom prst="rect">
            <a:avLst/>
          </a:prstGeom>
          <a:noFill/>
        </p:spPr>
        <p:txBody>
          <a:bodyPr wrap="none" rtlCol="0">
            <a:spAutoFit/>
          </a:bodyPr>
          <a:lstStyle/>
          <a:p>
            <a:r>
              <a:rPr lang="en-US" b="1" u="sng" dirty="0">
                <a:solidFill>
                  <a:srgbClr val="00B050"/>
                </a:solidFill>
              </a:rPr>
              <a:t>PE Focus </a:t>
            </a:r>
          </a:p>
        </p:txBody>
      </p:sp>
    </p:spTree>
    <p:extLst>
      <p:ext uri="{BB962C8B-B14F-4D97-AF65-F5344CB8AC3E}">
        <p14:creationId xmlns:p14="http://schemas.microsoft.com/office/powerpoint/2010/main" val="1386374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29C6F4B8-CE0A-4963-B5A2-8189C7BA5521}"/>
              </a:ext>
            </a:extLst>
          </p:cNvPr>
          <p:cNvSpPr>
            <a:spLocks noChangeArrowheads="1"/>
          </p:cNvSpPr>
          <p:nvPr/>
        </p:nvSpPr>
        <p:spPr bwMode="auto">
          <a:xfrm>
            <a:off x="835377" y="231255"/>
            <a:ext cx="103092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Improve social relationships between peers and improve lunchtime behaviour in specific year groups. </a:t>
            </a: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6AEFE771-988B-4DEA-958B-DDFCF6DFB9B3}"/>
              </a:ext>
            </a:extLst>
          </p:cNvPr>
          <p:cNvGrpSpPr/>
          <p:nvPr/>
        </p:nvGrpSpPr>
        <p:grpSpPr>
          <a:xfrm>
            <a:off x="352344" y="231255"/>
            <a:ext cx="472197" cy="338554"/>
            <a:chOff x="0" y="0"/>
            <a:chExt cx="236220" cy="228600"/>
          </a:xfrm>
        </p:grpSpPr>
        <p:sp>
          <p:nvSpPr>
            <p:cNvPr id="6" name="Shape 235">
              <a:extLst>
                <a:ext uri="{FF2B5EF4-FFF2-40B4-BE49-F238E27FC236}">
                  <a16:creationId xmlns:a16="http://schemas.microsoft.com/office/drawing/2014/main" id="{6281F74B-724A-4D1F-8C16-D2BBD776E92E}"/>
                </a:ext>
              </a:extLst>
            </p:cNvPr>
            <p:cNvSpPr/>
            <p:nvPr/>
          </p:nvSpPr>
          <p:spPr>
            <a:xfrm>
              <a:off x="0" y="0"/>
              <a:ext cx="236220" cy="228600"/>
            </a:xfrm>
            <a:custGeom>
              <a:avLst/>
              <a:gdLst/>
              <a:ahLst/>
              <a:cxnLst/>
              <a:rect l="0" t="0" r="0" b="0"/>
              <a:pathLst>
                <a:path w="236220" h="228600">
                  <a:moveTo>
                    <a:pt x="118110" y="0"/>
                  </a:moveTo>
                  <a:lnTo>
                    <a:pt x="145986" y="87376"/>
                  </a:lnTo>
                  <a:lnTo>
                    <a:pt x="236220" y="87376"/>
                  </a:lnTo>
                  <a:lnTo>
                    <a:pt x="163220" y="141351"/>
                  </a:lnTo>
                  <a:lnTo>
                    <a:pt x="191110" y="228600"/>
                  </a:lnTo>
                  <a:lnTo>
                    <a:pt x="118110" y="174625"/>
                  </a:lnTo>
                  <a:lnTo>
                    <a:pt x="45110" y="228600"/>
                  </a:lnTo>
                  <a:lnTo>
                    <a:pt x="73000" y="141351"/>
                  </a:lnTo>
                  <a:lnTo>
                    <a:pt x="0" y="87376"/>
                  </a:lnTo>
                  <a:lnTo>
                    <a:pt x="90233" y="87376"/>
                  </a:lnTo>
                  <a:lnTo>
                    <a:pt x="118110" y="0"/>
                  </a:lnTo>
                  <a:close/>
                </a:path>
              </a:pathLst>
            </a:custGeom>
            <a:ln w="0" cap="flat">
              <a:miter lim="127000"/>
            </a:ln>
          </p:spPr>
          <p:style>
            <a:lnRef idx="0">
              <a:srgbClr val="000000">
                <a:alpha val="0"/>
              </a:srgbClr>
            </a:lnRef>
            <a:fillRef idx="1">
              <a:srgbClr val="92D050"/>
            </a:fillRef>
            <a:effectRef idx="0">
              <a:scrgbClr r="0" g="0" b="0"/>
            </a:effectRef>
            <a:fontRef idx="none"/>
          </p:style>
          <p:txBody>
            <a:bodyPr/>
            <a:lstStyle/>
            <a:p>
              <a:endParaRPr lang="en-GB"/>
            </a:p>
          </p:txBody>
        </p:sp>
        <p:sp>
          <p:nvSpPr>
            <p:cNvPr id="7" name="Shape 236">
              <a:extLst>
                <a:ext uri="{FF2B5EF4-FFF2-40B4-BE49-F238E27FC236}">
                  <a16:creationId xmlns:a16="http://schemas.microsoft.com/office/drawing/2014/main" id="{D0E71CF5-1346-452C-83B9-91FF69A7B3D6}"/>
                </a:ext>
              </a:extLst>
            </p:cNvPr>
            <p:cNvSpPr/>
            <p:nvPr/>
          </p:nvSpPr>
          <p:spPr>
            <a:xfrm>
              <a:off x="0" y="0"/>
              <a:ext cx="236220" cy="228600"/>
            </a:xfrm>
            <a:custGeom>
              <a:avLst/>
              <a:gdLst/>
              <a:ahLst/>
              <a:cxnLst/>
              <a:rect l="0" t="0" r="0" b="0"/>
              <a:pathLst>
                <a:path w="236220" h="228600">
                  <a:moveTo>
                    <a:pt x="0" y="87376"/>
                  </a:moveTo>
                  <a:lnTo>
                    <a:pt x="90233" y="87376"/>
                  </a:lnTo>
                  <a:lnTo>
                    <a:pt x="118110" y="0"/>
                  </a:lnTo>
                  <a:lnTo>
                    <a:pt x="145986" y="87376"/>
                  </a:lnTo>
                  <a:lnTo>
                    <a:pt x="236220" y="87376"/>
                  </a:lnTo>
                  <a:lnTo>
                    <a:pt x="163220" y="141351"/>
                  </a:lnTo>
                  <a:lnTo>
                    <a:pt x="191110" y="228600"/>
                  </a:lnTo>
                  <a:lnTo>
                    <a:pt x="118110" y="174625"/>
                  </a:lnTo>
                  <a:lnTo>
                    <a:pt x="45110" y="228600"/>
                  </a:lnTo>
                  <a:lnTo>
                    <a:pt x="73000" y="141351"/>
                  </a:lnTo>
                  <a:close/>
                </a:path>
              </a:pathLst>
            </a:custGeom>
            <a:ln w="25400" cap="flat">
              <a:miter lim="127000"/>
            </a:ln>
          </p:spPr>
          <p:style>
            <a:lnRef idx="1">
              <a:srgbClr val="00B050"/>
            </a:lnRef>
            <a:fillRef idx="0">
              <a:srgbClr val="000000">
                <a:alpha val="0"/>
              </a:srgbClr>
            </a:fillRef>
            <a:effectRef idx="0">
              <a:scrgbClr r="0" g="0" b="0"/>
            </a:effectRef>
            <a:fontRef idx="none"/>
          </p:style>
          <p:txBody>
            <a:bodyPr/>
            <a:lstStyle/>
            <a:p>
              <a:endParaRPr lang="en-GB"/>
            </a:p>
          </p:txBody>
        </p:sp>
      </p:grpSp>
      <p:sp>
        <p:nvSpPr>
          <p:cNvPr id="3" name="TextBox 2">
            <a:extLst>
              <a:ext uri="{FF2B5EF4-FFF2-40B4-BE49-F238E27FC236}">
                <a16:creationId xmlns:a16="http://schemas.microsoft.com/office/drawing/2014/main" id="{1CB86556-1AD4-3D25-921D-29805738BC18}"/>
              </a:ext>
            </a:extLst>
          </p:cNvPr>
          <p:cNvSpPr txBox="1"/>
          <p:nvPr/>
        </p:nvSpPr>
        <p:spPr>
          <a:xfrm>
            <a:off x="727587" y="879298"/>
            <a:ext cx="10736826" cy="3754874"/>
          </a:xfrm>
          <a:prstGeom prst="rect">
            <a:avLst/>
          </a:prstGeom>
          <a:noFill/>
        </p:spPr>
        <p:txBody>
          <a:bodyPr wrap="square" rtlCol="0">
            <a:spAutoFit/>
          </a:bodyPr>
          <a:lstStyle/>
          <a:p>
            <a:pPr>
              <a:lnSpc>
                <a:spcPct val="150000"/>
              </a:lnSpc>
            </a:pPr>
            <a:r>
              <a:rPr lang="en-US" sz="1600" b="1" dirty="0">
                <a:latin typeface="Century Gothic" panose="020B0502020202020204" pitchFamily="34" charset="0"/>
              </a:rPr>
              <a:t>Group discussion with Year 2 and 5 lunch supervisors </a:t>
            </a:r>
            <a:r>
              <a:rPr lang="en-US" sz="1600" dirty="0">
                <a:latin typeface="Century Gothic" panose="020B0502020202020204" pitchFamily="34" charset="0"/>
              </a:rPr>
              <a:t>– </a:t>
            </a:r>
            <a:r>
              <a:rPr lang="en-US" sz="1600" dirty="0">
                <a:highlight>
                  <a:srgbClr val="FFFF00"/>
                </a:highlight>
                <a:latin typeface="Century Gothic" panose="020B0502020202020204" pitchFamily="34" charset="0"/>
              </a:rPr>
              <a:t>Talk to lunchtime staff</a:t>
            </a:r>
          </a:p>
          <a:p>
            <a:pPr>
              <a:lnSpc>
                <a:spcPct val="150000"/>
              </a:lnSpc>
            </a:pPr>
            <a:endParaRPr lang="en-US" sz="1600" dirty="0">
              <a:latin typeface="Century Gothic" panose="020B0502020202020204" pitchFamily="34" charset="0"/>
            </a:endParaRPr>
          </a:p>
          <a:p>
            <a:pPr>
              <a:lnSpc>
                <a:spcPct val="150000"/>
              </a:lnSpc>
            </a:pPr>
            <a:endParaRPr lang="en-US" sz="1600" dirty="0">
              <a:latin typeface="Century Gothic" panose="020B0502020202020204" pitchFamily="34" charset="0"/>
            </a:endParaRPr>
          </a:p>
          <a:p>
            <a:pPr>
              <a:lnSpc>
                <a:spcPct val="150000"/>
              </a:lnSpc>
            </a:pPr>
            <a:r>
              <a:rPr lang="en-US" sz="1600" b="1" dirty="0">
                <a:latin typeface="Century Gothic" panose="020B0502020202020204" pitchFamily="34" charset="0"/>
              </a:rPr>
              <a:t>AJB Lunch time </a:t>
            </a:r>
            <a:r>
              <a:rPr lang="en-US" sz="1600" dirty="0">
                <a:latin typeface="Century Gothic" panose="020B0502020202020204" pitchFamily="34" charset="0"/>
              </a:rPr>
              <a:t>– Quote from lunch time supervisors – Having AJB play </a:t>
            </a:r>
            <a:r>
              <a:rPr lang="en-US" sz="1600" dirty="0" err="1">
                <a:latin typeface="Century Gothic" panose="020B0502020202020204" pitchFamily="34" charset="0"/>
              </a:rPr>
              <a:t>organised</a:t>
            </a:r>
            <a:r>
              <a:rPr lang="en-US" sz="1600" dirty="0">
                <a:latin typeface="Century Gothic" panose="020B0502020202020204" pitchFamily="34" charset="0"/>
              </a:rPr>
              <a:t> games with the children has been great. If it is their year groups turn, most children in the year group want to participate and the coaches always make it fun and enjoyable. Now having them every day has been great and provides more children with the opportunity to play the games. </a:t>
            </a:r>
          </a:p>
          <a:p>
            <a:pPr>
              <a:lnSpc>
                <a:spcPct val="150000"/>
              </a:lnSpc>
            </a:pPr>
            <a:endParaRPr lang="en-US" sz="1600" dirty="0">
              <a:latin typeface="Century Gothic" panose="020B0502020202020204" pitchFamily="34" charset="0"/>
            </a:endParaRPr>
          </a:p>
          <a:p>
            <a:pPr>
              <a:lnSpc>
                <a:spcPct val="150000"/>
              </a:lnSpc>
            </a:pPr>
            <a:r>
              <a:rPr lang="en-US" sz="1600" b="1" dirty="0">
                <a:latin typeface="Century Gothic" panose="020B0502020202020204" pitchFamily="34" charset="0"/>
              </a:rPr>
              <a:t>Child quote on lunch times –  Year 1 </a:t>
            </a:r>
            <a:r>
              <a:rPr lang="en-US" sz="1600" dirty="0">
                <a:latin typeface="Century Gothic" panose="020B0502020202020204" pitchFamily="34" charset="0"/>
              </a:rPr>
              <a:t>– “Football is so fun at lunch time. I get to score loads of goals and play with my friends. The AJB man is so funny”. </a:t>
            </a:r>
            <a:endParaRPr lang="en-US" sz="1600" dirty="0">
              <a:latin typeface="Debbie Hepplewhite Print Font" panose="03050602040000000000" pitchFamily="66" charset="77"/>
            </a:endParaRPr>
          </a:p>
        </p:txBody>
      </p:sp>
    </p:spTree>
    <p:extLst>
      <p:ext uri="{BB962C8B-B14F-4D97-AF65-F5344CB8AC3E}">
        <p14:creationId xmlns:p14="http://schemas.microsoft.com/office/powerpoint/2010/main" val="1006854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13C90F-7CCB-E623-0F40-10902E969B75}"/>
              </a:ext>
            </a:extLst>
          </p:cNvPr>
          <p:cNvSpPr txBox="1"/>
          <p:nvPr/>
        </p:nvSpPr>
        <p:spPr>
          <a:xfrm>
            <a:off x="2650169" y="1322105"/>
            <a:ext cx="305950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entury Gothic" panose="020B0502020202020204" pitchFamily="34" charset="0"/>
              </a:rPr>
              <a:t>AJB  active lunch times KS1 </a:t>
            </a:r>
          </a:p>
        </p:txBody>
      </p:sp>
      <p:sp>
        <p:nvSpPr>
          <p:cNvPr id="8" name="TextBox 7">
            <a:extLst>
              <a:ext uri="{FF2B5EF4-FFF2-40B4-BE49-F238E27FC236}">
                <a16:creationId xmlns:a16="http://schemas.microsoft.com/office/drawing/2014/main" id="{E9ECB005-61B2-BB4D-32D3-9CC4D0AFB6EF}"/>
              </a:ext>
            </a:extLst>
          </p:cNvPr>
          <p:cNvSpPr txBox="1"/>
          <p:nvPr/>
        </p:nvSpPr>
        <p:spPr>
          <a:xfrm>
            <a:off x="4895557" y="5493289"/>
            <a:ext cx="437142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entury Gothic" panose="020B0502020202020204" pitchFamily="34" charset="0"/>
              </a:rPr>
              <a:t>Our investment in equipment has allowed children to be active during their lunch break. </a:t>
            </a:r>
          </a:p>
        </p:txBody>
      </p:sp>
      <p:pic>
        <p:nvPicPr>
          <p:cNvPr id="9" name="Picture 9">
            <a:extLst>
              <a:ext uri="{FF2B5EF4-FFF2-40B4-BE49-F238E27FC236}">
                <a16:creationId xmlns:a16="http://schemas.microsoft.com/office/drawing/2014/main" id="{76623B6D-F4BD-D927-97E9-2F67502D0293}"/>
              </a:ext>
            </a:extLst>
          </p:cNvPr>
          <p:cNvPicPr>
            <a:picLocks noChangeAspect="1"/>
          </p:cNvPicPr>
          <p:nvPr/>
        </p:nvPicPr>
        <p:blipFill>
          <a:blip r:embed="rId2"/>
          <a:stretch>
            <a:fillRect/>
          </a:stretch>
        </p:blipFill>
        <p:spPr>
          <a:xfrm>
            <a:off x="6097859" y="963994"/>
            <a:ext cx="2743200" cy="2058239"/>
          </a:xfrm>
          <a:prstGeom prst="rect">
            <a:avLst/>
          </a:prstGeom>
        </p:spPr>
      </p:pic>
      <p:sp>
        <p:nvSpPr>
          <p:cNvPr id="10" name="TextBox 9">
            <a:extLst>
              <a:ext uri="{FF2B5EF4-FFF2-40B4-BE49-F238E27FC236}">
                <a16:creationId xmlns:a16="http://schemas.microsoft.com/office/drawing/2014/main" id="{A6DB7A68-7ED8-2375-6693-04894BB511F8}"/>
              </a:ext>
            </a:extLst>
          </p:cNvPr>
          <p:cNvSpPr txBox="1"/>
          <p:nvPr/>
        </p:nvSpPr>
        <p:spPr>
          <a:xfrm>
            <a:off x="8849110" y="1682302"/>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entury Gothic" panose="020B0502020202020204" pitchFamily="34" charset="0"/>
              </a:rPr>
              <a:t>AJB  active lunch times KS2 </a:t>
            </a:r>
          </a:p>
        </p:txBody>
      </p:sp>
      <p:sp>
        <p:nvSpPr>
          <p:cNvPr id="12" name="TextBox 11">
            <a:extLst>
              <a:ext uri="{FF2B5EF4-FFF2-40B4-BE49-F238E27FC236}">
                <a16:creationId xmlns:a16="http://schemas.microsoft.com/office/drawing/2014/main" id="{7365BA50-1D7B-981B-46F8-D9D1F94335D0}"/>
              </a:ext>
            </a:extLst>
          </p:cNvPr>
          <p:cNvSpPr txBox="1"/>
          <p:nvPr/>
        </p:nvSpPr>
        <p:spPr>
          <a:xfrm>
            <a:off x="4413846" y="590049"/>
            <a:ext cx="50522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solidFill>
                  <a:srgbClr val="00B050"/>
                </a:solidFill>
              </a:rPr>
              <a:t>Active lunch times in action </a:t>
            </a:r>
            <a:endParaRPr lang="en-US" b="1" u="sng" dirty="0">
              <a:solidFill>
                <a:srgbClr val="00B050"/>
              </a:solidFill>
              <a:cs typeface="Calibri"/>
            </a:endParaRPr>
          </a:p>
        </p:txBody>
      </p:sp>
      <p:sp>
        <p:nvSpPr>
          <p:cNvPr id="13" name="Rectangle 4">
            <a:extLst>
              <a:ext uri="{FF2B5EF4-FFF2-40B4-BE49-F238E27FC236}">
                <a16:creationId xmlns:a16="http://schemas.microsoft.com/office/drawing/2014/main" id="{17E8E9F6-198F-4AF1-9133-5A32E5B1A075}"/>
              </a:ext>
            </a:extLst>
          </p:cNvPr>
          <p:cNvSpPr>
            <a:spLocks noChangeArrowheads="1"/>
          </p:cNvSpPr>
          <p:nvPr/>
        </p:nvSpPr>
        <p:spPr bwMode="auto">
          <a:xfrm>
            <a:off x="835377" y="231255"/>
            <a:ext cx="103092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Improve social relationships between peers and improve lunchtime behaviour in specific year groups. </a:t>
            </a: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36B61ACA-9278-4CF9-9402-784813A9BA04}"/>
              </a:ext>
            </a:extLst>
          </p:cNvPr>
          <p:cNvGrpSpPr/>
          <p:nvPr/>
        </p:nvGrpSpPr>
        <p:grpSpPr>
          <a:xfrm>
            <a:off x="352344" y="231255"/>
            <a:ext cx="472197" cy="338554"/>
            <a:chOff x="0" y="0"/>
            <a:chExt cx="236220" cy="228600"/>
          </a:xfrm>
        </p:grpSpPr>
        <p:sp>
          <p:nvSpPr>
            <p:cNvPr id="15" name="Shape 235">
              <a:extLst>
                <a:ext uri="{FF2B5EF4-FFF2-40B4-BE49-F238E27FC236}">
                  <a16:creationId xmlns:a16="http://schemas.microsoft.com/office/drawing/2014/main" id="{005F5368-C0FA-4583-8B54-3D70F47A1750}"/>
                </a:ext>
              </a:extLst>
            </p:cNvPr>
            <p:cNvSpPr/>
            <p:nvPr/>
          </p:nvSpPr>
          <p:spPr>
            <a:xfrm>
              <a:off x="0" y="0"/>
              <a:ext cx="236220" cy="228600"/>
            </a:xfrm>
            <a:custGeom>
              <a:avLst/>
              <a:gdLst/>
              <a:ahLst/>
              <a:cxnLst/>
              <a:rect l="0" t="0" r="0" b="0"/>
              <a:pathLst>
                <a:path w="236220" h="228600">
                  <a:moveTo>
                    <a:pt x="118110" y="0"/>
                  </a:moveTo>
                  <a:lnTo>
                    <a:pt x="145986" y="87376"/>
                  </a:lnTo>
                  <a:lnTo>
                    <a:pt x="236220" y="87376"/>
                  </a:lnTo>
                  <a:lnTo>
                    <a:pt x="163220" y="141351"/>
                  </a:lnTo>
                  <a:lnTo>
                    <a:pt x="191110" y="228600"/>
                  </a:lnTo>
                  <a:lnTo>
                    <a:pt x="118110" y="174625"/>
                  </a:lnTo>
                  <a:lnTo>
                    <a:pt x="45110" y="228600"/>
                  </a:lnTo>
                  <a:lnTo>
                    <a:pt x="73000" y="141351"/>
                  </a:lnTo>
                  <a:lnTo>
                    <a:pt x="0" y="87376"/>
                  </a:lnTo>
                  <a:lnTo>
                    <a:pt x="90233" y="87376"/>
                  </a:lnTo>
                  <a:lnTo>
                    <a:pt x="118110" y="0"/>
                  </a:lnTo>
                  <a:close/>
                </a:path>
              </a:pathLst>
            </a:custGeom>
            <a:ln w="0" cap="flat">
              <a:miter lim="127000"/>
            </a:ln>
          </p:spPr>
          <p:style>
            <a:lnRef idx="0">
              <a:srgbClr val="000000">
                <a:alpha val="0"/>
              </a:srgbClr>
            </a:lnRef>
            <a:fillRef idx="1">
              <a:srgbClr val="92D050"/>
            </a:fillRef>
            <a:effectRef idx="0">
              <a:scrgbClr r="0" g="0" b="0"/>
            </a:effectRef>
            <a:fontRef idx="none"/>
          </p:style>
          <p:txBody>
            <a:bodyPr/>
            <a:lstStyle/>
            <a:p>
              <a:endParaRPr lang="en-GB"/>
            </a:p>
          </p:txBody>
        </p:sp>
        <p:sp>
          <p:nvSpPr>
            <p:cNvPr id="16" name="Shape 236">
              <a:extLst>
                <a:ext uri="{FF2B5EF4-FFF2-40B4-BE49-F238E27FC236}">
                  <a16:creationId xmlns:a16="http://schemas.microsoft.com/office/drawing/2014/main" id="{B6C19740-6A94-4BC1-8336-5DE0165AB526}"/>
                </a:ext>
              </a:extLst>
            </p:cNvPr>
            <p:cNvSpPr/>
            <p:nvPr/>
          </p:nvSpPr>
          <p:spPr>
            <a:xfrm>
              <a:off x="0" y="0"/>
              <a:ext cx="236220" cy="228600"/>
            </a:xfrm>
            <a:custGeom>
              <a:avLst/>
              <a:gdLst/>
              <a:ahLst/>
              <a:cxnLst/>
              <a:rect l="0" t="0" r="0" b="0"/>
              <a:pathLst>
                <a:path w="236220" h="228600">
                  <a:moveTo>
                    <a:pt x="0" y="87376"/>
                  </a:moveTo>
                  <a:lnTo>
                    <a:pt x="90233" y="87376"/>
                  </a:lnTo>
                  <a:lnTo>
                    <a:pt x="118110" y="0"/>
                  </a:lnTo>
                  <a:lnTo>
                    <a:pt x="145986" y="87376"/>
                  </a:lnTo>
                  <a:lnTo>
                    <a:pt x="236220" y="87376"/>
                  </a:lnTo>
                  <a:lnTo>
                    <a:pt x="163220" y="141351"/>
                  </a:lnTo>
                  <a:lnTo>
                    <a:pt x="191110" y="228600"/>
                  </a:lnTo>
                  <a:lnTo>
                    <a:pt x="118110" y="174625"/>
                  </a:lnTo>
                  <a:lnTo>
                    <a:pt x="45110" y="228600"/>
                  </a:lnTo>
                  <a:lnTo>
                    <a:pt x="73000" y="141351"/>
                  </a:lnTo>
                  <a:close/>
                </a:path>
              </a:pathLst>
            </a:custGeom>
            <a:ln w="25400" cap="flat">
              <a:miter lim="127000"/>
            </a:ln>
          </p:spPr>
          <p:style>
            <a:lnRef idx="1">
              <a:srgbClr val="00B050"/>
            </a:lnRef>
            <a:fillRef idx="0">
              <a:srgbClr val="000000">
                <a:alpha val="0"/>
              </a:srgbClr>
            </a:fillRef>
            <a:effectRef idx="0">
              <a:scrgbClr r="0" g="0" b="0"/>
            </a:effectRef>
            <a:fontRef idx="none"/>
          </p:style>
          <p:txBody>
            <a:bodyPr/>
            <a:lstStyle/>
            <a:p>
              <a:endParaRPr lang="en-GB"/>
            </a:p>
          </p:txBody>
        </p:sp>
      </p:grpSp>
      <p:pic>
        <p:nvPicPr>
          <p:cNvPr id="2" name="Picture 2" descr="A picture containing outdoor, road, person, child&#10;&#10;Description automatically generated">
            <a:extLst>
              <a:ext uri="{FF2B5EF4-FFF2-40B4-BE49-F238E27FC236}">
                <a16:creationId xmlns:a16="http://schemas.microsoft.com/office/drawing/2014/main" id="{C1F45939-8ED6-B80D-8124-FB2FC4811D23}"/>
              </a:ext>
            </a:extLst>
          </p:cNvPr>
          <p:cNvPicPr>
            <a:picLocks noChangeAspect="1"/>
          </p:cNvPicPr>
          <p:nvPr/>
        </p:nvPicPr>
        <p:blipFill>
          <a:blip r:embed="rId3"/>
          <a:stretch>
            <a:fillRect/>
          </a:stretch>
        </p:blipFill>
        <p:spPr>
          <a:xfrm>
            <a:off x="114031" y="761280"/>
            <a:ext cx="2532392" cy="1899250"/>
          </a:xfrm>
          <a:prstGeom prst="rect">
            <a:avLst/>
          </a:prstGeom>
        </p:spPr>
      </p:pic>
      <p:pic>
        <p:nvPicPr>
          <p:cNvPr id="3" name="Picture 3">
            <a:extLst>
              <a:ext uri="{FF2B5EF4-FFF2-40B4-BE49-F238E27FC236}">
                <a16:creationId xmlns:a16="http://schemas.microsoft.com/office/drawing/2014/main" id="{5980F221-3212-7077-2133-4F42061367ED}"/>
              </a:ext>
            </a:extLst>
          </p:cNvPr>
          <p:cNvPicPr>
            <a:picLocks noChangeAspect="1"/>
          </p:cNvPicPr>
          <p:nvPr/>
        </p:nvPicPr>
        <p:blipFill>
          <a:blip r:embed="rId4"/>
          <a:stretch>
            <a:fillRect/>
          </a:stretch>
        </p:blipFill>
        <p:spPr>
          <a:xfrm>
            <a:off x="109268" y="2499817"/>
            <a:ext cx="2541917" cy="1901499"/>
          </a:xfrm>
          <a:prstGeom prst="rect">
            <a:avLst/>
          </a:prstGeom>
        </p:spPr>
      </p:pic>
      <p:pic>
        <p:nvPicPr>
          <p:cNvPr id="4" name="Picture 6">
            <a:extLst>
              <a:ext uri="{FF2B5EF4-FFF2-40B4-BE49-F238E27FC236}">
                <a16:creationId xmlns:a16="http://schemas.microsoft.com/office/drawing/2014/main" id="{0A790600-26E6-438C-22BB-A21135655809}"/>
              </a:ext>
            </a:extLst>
          </p:cNvPr>
          <p:cNvPicPr>
            <a:picLocks noChangeAspect="1"/>
          </p:cNvPicPr>
          <p:nvPr/>
        </p:nvPicPr>
        <p:blipFill>
          <a:blip r:embed="rId5"/>
          <a:stretch>
            <a:fillRect/>
          </a:stretch>
        </p:blipFill>
        <p:spPr>
          <a:xfrm>
            <a:off x="2586937" y="1897092"/>
            <a:ext cx="2733675" cy="2057400"/>
          </a:xfrm>
          <a:prstGeom prst="rect">
            <a:avLst/>
          </a:prstGeom>
        </p:spPr>
      </p:pic>
    </p:spTree>
    <p:extLst>
      <p:ext uri="{BB962C8B-B14F-4D97-AF65-F5344CB8AC3E}">
        <p14:creationId xmlns:p14="http://schemas.microsoft.com/office/powerpoint/2010/main" val="3939778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5B95F3F2-B2AA-4D4A-AA90-9C73A343EEC9}"/>
              </a:ext>
            </a:extLst>
          </p:cNvPr>
          <p:cNvSpPr>
            <a:spLocks noChangeArrowheads="1"/>
          </p:cNvSpPr>
          <p:nvPr/>
        </p:nvSpPr>
        <p:spPr bwMode="auto">
          <a:xfrm>
            <a:off x="880518" y="335980"/>
            <a:ext cx="38354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dirty="0"/>
              <a:t>Extra-curricular sporting opportunities </a:t>
            </a: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EAA500E2-D3CE-4380-BF81-019AE059F8D8}"/>
              </a:ext>
            </a:extLst>
          </p:cNvPr>
          <p:cNvGrpSpPr/>
          <p:nvPr/>
        </p:nvGrpSpPr>
        <p:grpSpPr>
          <a:xfrm>
            <a:off x="198146" y="185817"/>
            <a:ext cx="682372" cy="504106"/>
            <a:chOff x="0" y="0"/>
            <a:chExt cx="236220" cy="228600"/>
          </a:xfrm>
        </p:grpSpPr>
        <p:sp>
          <p:nvSpPr>
            <p:cNvPr id="6" name="Shape 233">
              <a:extLst>
                <a:ext uri="{FF2B5EF4-FFF2-40B4-BE49-F238E27FC236}">
                  <a16:creationId xmlns:a16="http://schemas.microsoft.com/office/drawing/2014/main" id="{E93227C4-E3FC-4288-8AE1-1442892EC028}"/>
                </a:ext>
              </a:extLst>
            </p:cNvPr>
            <p:cNvSpPr/>
            <p:nvPr/>
          </p:nvSpPr>
          <p:spPr>
            <a:xfrm>
              <a:off x="0" y="0"/>
              <a:ext cx="236220" cy="228600"/>
            </a:xfrm>
            <a:custGeom>
              <a:avLst/>
              <a:gdLst/>
              <a:ahLst/>
              <a:cxnLst/>
              <a:rect l="0" t="0" r="0" b="0"/>
              <a:pathLst>
                <a:path w="236220" h="228600">
                  <a:moveTo>
                    <a:pt x="118110" y="0"/>
                  </a:moveTo>
                  <a:lnTo>
                    <a:pt x="145987" y="87376"/>
                  </a:lnTo>
                  <a:lnTo>
                    <a:pt x="236220" y="87376"/>
                  </a:lnTo>
                  <a:lnTo>
                    <a:pt x="163220" y="141351"/>
                  </a:lnTo>
                  <a:lnTo>
                    <a:pt x="191110" y="228600"/>
                  </a:lnTo>
                  <a:lnTo>
                    <a:pt x="118110" y="174625"/>
                  </a:lnTo>
                  <a:lnTo>
                    <a:pt x="45110" y="228600"/>
                  </a:lnTo>
                  <a:lnTo>
                    <a:pt x="73000" y="141351"/>
                  </a:lnTo>
                  <a:lnTo>
                    <a:pt x="0" y="87376"/>
                  </a:lnTo>
                  <a:lnTo>
                    <a:pt x="90234" y="87376"/>
                  </a:lnTo>
                  <a:lnTo>
                    <a:pt x="118110" y="0"/>
                  </a:lnTo>
                  <a:close/>
                </a:path>
              </a:pathLst>
            </a:custGeom>
            <a:ln w="19050">
              <a:solidFill>
                <a:srgbClr val="FF0000"/>
              </a:solidFill>
            </a:ln>
          </p:spPr>
          <p:style>
            <a:lnRef idx="1">
              <a:schemeClr val="accent2"/>
            </a:lnRef>
            <a:fillRef idx="3">
              <a:schemeClr val="accent2"/>
            </a:fillRef>
            <a:effectRef idx="2">
              <a:schemeClr val="accent2"/>
            </a:effectRef>
            <a:fontRef idx="minor">
              <a:schemeClr val="lt1"/>
            </a:fontRef>
          </p:style>
          <p:txBody>
            <a:bodyPr/>
            <a:lstStyle/>
            <a:p>
              <a:endParaRPr lang="en-GB"/>
            </a:p>
          </p:txBody>
        </p:sp>
        <p:sp>
          <p:nvSpPr>
            <p:cNvPr id="7" name="Shape 234">
              <a:extLst>
                <a:ext uri="{FF2B5EF4-FFF2-40B4-BE49-F238E27FC236}">
                  <a16:creationId xmlns:a16="http://schemas.microsoft.com/office/drawing/2014/main" id="{3876BF6E-8FD2-48B1-8BAD-FD60BE31287F}"/>
                </a:ext>
              </a:extLst>
            </p:cNvPr>
            <p:cNvSpPr/>
            <p:nvPr/>
          </p:nvSpPr>
          <p:spPr>
            <a:xfrm>
              <a:off x="0" y="0"/>
              <a:ext cx="236220" cy="228600"/>
            </a:xfrm>
            <a:custGeom>
              <a:avLst/>
              <a:gdLst/>
              <a:ahLst/>
              <a:cxnLst/>
              <a:rect l="0" t="0" r="0" b="0"/>
              <a:pathLst>
                <a:path w="236220" h="228600">
                  <a:moveTo>
                    <a:pt x="0" y="87376"/>
                  </a:moveTo>
                  <a:lnTo>
                    <a:pt x="90234" y="87376"/>
                  </a:lnTo>
                  <a:lnTo>
                    <a:pt x="118110" y="0"/>
                  </a:lnTo>
                  <a:lnTo>
                    <a:pt x="145987" y="87376"/>
                  </a:lnTo>
                  <a:lnTo>
                    <a:pt x="236220" y="87376"/>
                  </a:lnTo>
                  <a:lnTo>
                    <a:pt x="163220" y="141351"/>
                  </a:lnTo>
                  <a:lnTo>
                    <a:pt x="191110" y="228600"/>
                  </a:lnTo>
                  <a:lnTo>
                    <a:pt x="118110" y="174625"/>
                  </a:lnTo>
                  <a:lnTo>
                    <a:pt x="45110" y="228600"/>
                  </a:lnTo>
                  <a:lnTo>
                    <a:pt x="73000" y="141351"/>
                  </a:lnTo>
                  <a:close/>
                </a:path>
              </a:pathLst>
            </a:custGeom>
            <a:solidFill>
              <a:schemeClr val="accent2"/>
            </a:solidFill>
            <a:ln w="19050">
              <a:solidFill>
                <a:srgbClr val="FF0000"/>
              </a:solidFill>
            </a:ln>
          </p:spPr>
          <p:style>
            <a:lnRef idx="1">
              <a:schemeClr val="accent2"/>
            </a:lnRef>
            <a:fillRef idx="3">
              <a:schemeClr val="accent2"/>
            </a:fillRef>
            <a:effectRef idx="2">
              <a:schemeClr val="accent2"/>
            </a:effectRef>
            <a:fontRef idx="minor">
              <a:schemeClr val="lt1"/>
            </a:fontRef>
          </p:style>
          <p:txBody>
            <a:bodyPr/>
            <a:lstStyle/>
            <a:p>
              <a:endParaRPr lang="en-GB"/>
            </a:p>
          </p:txBody>
        </p:sp>
      </p:grpSp>
      <p:sp>
        <p:nvSpPr>
          <p:cNvPr id="2" name="TextBox 1">
            <a:extLst>
              <a:ext uri="{FF2B5EF4-FFF2-40B4-BE49-F238E27FC236}">
                <a16:creationId xmlns:a16="http://schemas.microsoft.com/office/drawing/2014/main" id="{FA808F1D-9293-31D0-BCE5-CB0DBA72C84B}"/>
              </a:ext>
            </a:extLst>
          </p:cNvPr>
          <p:cNvSpPr txBox="1"/>
          <p:nvPr/>
        </p:nvSpPr>
        <p:spPr>
          <a:xfrm>
            <a:off x="1120877" y="1356852"/>
            <a:ext cx="184731" cy="369332"/>
          </a:xfrm>
          <a:prstGeom prst="rect">
            <a:avLst/>
          </a:prstGeom>
          <a:noFill/>
        </p:spPr>
        <p:txBody>
          <a:bodyPr wrap="none" lIns="91440" tIns="45720" rIns="91440" bIns="45720" rtlCol="0" anchor="t">
            <a:spAutoFit/>
          </a:bodyPr>
          <a:lstStyle/>
          <a:p>
            <a:endParaRPr lang="en-US"/>
          </a:p>
        </p:txBody>
      </p:sp>
      <p:sp>
        <p:nvSpPr>
          <p:cNvPr id="3" name="TextBox 2">
            <a:extLst>
              <a:ext uri="{FF2B5EF4-FFF2-40B4-BE49-F238E27FC236}">
                <a16:creationId xmlns:a16="http://schemas.microsoft.com/office/drawing/2014/main" id="{886129A0-BB69-CBEF-898F-A0F96416496D}"/>
              </a:ext>
            </a:extLst>
          </p:cNvPr>
          <p:cNvSpPr txBox="1"/>
          <p:nvPr/>
        </p:nvSpPr>
        <p:spPr>
          <a:xfrm>
            <a:off x="612475" y="799381"/>
            <a:ext cx="1102455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Century Gothic" panose="020B0502020202020204" pitchFamily="34" charset="0"/>
              </a:rPr>
              <a:t>Group discussion with Year 3, 4 and 5 children who attend clubs </a:t>
            </a:r>
            <a:r>
              <a:rPr lang="en-US" dirty="0">
                <a:latin typeface="Century Gothic" panose="020B0502020202020204" pitchFamily="34" charset="0"/>
              </a:rPr>
              <a:t>– </a:t>
            </a:r>
            <a:endParaRPr lang="en-US" dirty="0">
              <a:latin typeface="Century Gothic" panose="020B0502020202020204" pitchFamily="34" charset="0"/>
              <a:cs typeface="Calibri" panose="020F0502020204030204"/>
            </a:endParaRPr>
          </a:p>
          <a:p>
            <a:pPr marL="285750" indent="-285750">
              <a:buFont typeface="Arial"/>
              <a:buChar char="•"/>
            </a:pPr>
            <a:r>
              <a:rPr lang="en-US" dirty="0">
                <a:latin typeface="Century Gothic" panose="020B0502020202020204" pitchFamily="34" charset="0"/>
              </a:rPr>
              <a:t>There is always lots of clubs to pick from. I love it when it's time to pick new clubs each term, I get excited to see what is on offer.  </a:t>
            </a:r>
          </a:p>
          <a:p>
            <a:pPr marL="285750" indent="-285750">
              <a:buFont typeface="Arial"/>
              <a:buChar char="•"/>
            </a:pPr>
            <a:r>
              <a:rPr lang="en-US" dirty="0">
                <a:latin typeface="Century Gothic" panose="020B0502020202020204" pitchFamily="34" charset="0"/>
                <a:cs typeface="Calibri"/>
              </a:rPr>
              <a:t>I like the clubs because I can't always do clubs outside of school.  There are lots to pick from.</a:t>
            </a:r>
          </a:p>
          <a:p>
            <a:pPr marL="285750" indent="-285750">
              <a:buFont typeface="Arial"/>
              <a:buChar char="•"/>
            </a:pPr>
            <a:r>
              <a:rPr lang="en-US" dirty="0">
                <a:latin typeface="Century Gothic" panose="020B0502020202020204" pitchFamily="34" charset="0"/>
                <a:cs typeface="Calibri"/>
              </a:rPr>
              <a:t>They are good fun, we get to use equipment we don't always use in PE lessons. </a:t>
            </a:r>
          </a:p>
          <a:p>
            <a:pPr marL="285750" indent="-285750">
              <a:buFont typeface="Arial"/>
              <a:buChar char="•"/>
            </a:pPr>
            <a:endParaRPr lang="en-US" dirty="0">
              <a:latin typeface="Debbie Hepplewhite Print Font"/>
              <a:cs typeface="Calibri"/>
            </a:endParaRPr>
          </a:p>
          <a:p>
            <a:pPr marL="285750" indent="-285750">
              <a:buFont typeface="Arial"/>
              <a:buChar char="•"/>
            </a:pPr>
            <a:endParaRPr lang="en-US" dirty="0">
              <a:latin typeface="Debbie Hepplewhite Print Font"/>
              <a:cs typeface="Calibri"/>
            </a:endParaRPr>
          </a:p>
          <a:p>
            <a:pPr marL="285750" indent="-285750">
              <a:buFont typeface="Arial"/>
              <a:buChar char="•"/>
            </a:pPr>
            <a:endParaRPr lang="en-US" dirty="0">
              <a:latin typeface="Debbie Hepplewhite Print Font"/>
              <a:cs typeface="Calibri"/>
            </a:endParaRPr>
          </a:p>
        </p:txBody>
      </p:sp>
      <p:graphicFrame>
        <p:nvGraphicFramePr>
          <p:cNvPr id="8" name="Table 8">
            <a:extLst>
              <a:ext uri="{FF2B5EF4-FFF2-40B4-BE49-F238E27FC236}">
                <a16:creationId xmlns:a16="http://schemas.microsoft.com/office/drawing/2014/main" id="{152EA6AB-2C01-3083-FA8F-F5F901207371}"/>
              </a:ext>
            </a:extLst>
          </p:cNvPr>
          <p:cNvGraphicFramePr>
            <a:graphicFrameLocks noGrp="1"/>
          </p:cNvGraphicFramePr>
          <p:nvPr>
            <p:extLst>
              <p:ext uri="{D42A27DB-BD31-4B8C-83A1-F6EECF244321}">
                <p14:modId xmlns:p14="http://schemas.microsoft.com/office/powerpoint/2010/main" val="1958548558"/>
              </p:ext>
            </p:extLst>
          </p:nvPr>
        </p:nvGraphicFramePr>
        <p:xfrm>
          <a:off x="2604278" y="2624390"/>
          <a:ext cx="6193424" cy="2137313"/>
        </p:xfrm>
        <a:graphic>
          <a:graphicData uri="http://schemas.openxmlformats.org/drawingml/2006/table">
            <a:tbl>
              <a:tblPr firstRow="1" bandRow="1">
                <a:tableStyleId>{5C22544A-7EE6-4342-B048-85BDC9FD1C3A}</a:tableStyleId>
              </a:tblPr>
              <a:tblGrid>
                <a:gridCol w="1548356">
                  <a:extLst>
                    <a:ext uri="{9D8B030D-6E8A-4147-A177-3AD203B41FA5}">
                      <a16:colId xmlns:a16="http://schemas.microsoft.com/office/drawing/2014/main" val="1800771415"/>
                    </a:ext>
                  </a:extLst>
                </a:gridCol>
                <a:gridCol w="1548356">
                  <a:extLst>
                    <a:ext uri="{9D8B030D-6E8A-4147-A177-3AD203B41FA5}">
                      <a16:colId xmlns:a16="http://schemas.microsoft.com/office/drawing/2014/main" val="730091657"/>
                    </a:ext>
                  </a:extLst>
                </a:gridCol>
                <a:gridCol w="1548356">
                  <a:extLst>
                    <a:ext uri="{9D8B030D-6E8A-4147-A177-3AD203B41FA5}">
                      <a16:colId xmlns:a16="http://schemas.microsoft.com/office/drawing/2014/main" val="3597994079"/>
                    </a:ext>
                  </a:extLst>
                </a:gridCol>
                <a:gridCol w="1548356">
                  <a:extLst>
                    <a:ext uri="{9D8B030D-6E8A-4147-A177-3AD203B41FA5}">
                      <a16:colId xmlns:a16="http://schemas.microsoft.com/office/drawing/2014/main" val="3166893552"/>
                    </a:ext>
                  </a:extLst>
                </a:gridCol>
              </a:tblGrid>
              <a:tr h="861031">
                <a:tc>
                  <a:txBody>
                    <a:bodyPr/>
                    <a:lstStyle/>
                    <a:p>
                      <a:pPr lvl="0">
                        <a:buNone/>
                      </a:pPr>
                      <a:r>
                        <a:rPr lang="en-US">
                          <a:latin typeface="Century Gothic" panose="020B0502020202020204" pitchFamily="34" charset="0"/>
                        </a:rPr>
                        <a:t>Autumn 2019 (pre Covid)</a:t>
                      </a:r>
                    </a:p>
                  </a:txBody>
                  <a:tcPr/>
                </a:tc>
                <a:tc>
                  <a:txBody>
                    <a:bodyPr/>
                    <a:lstStyle/>
                    <a:p>
                      <a:r>
                        <a:rPr lang="en-US">
                          <a:latin typeface="Century Gothic" panose="020B0502020202020204" pitchFamily="34" charset="0"/>
                        </a:rPr>
                        <a:t>Autumn 2021</a:t>
                      </a:r>
                    </a:p>
                  </a:txBody>
                  <a:tcPr/>
                </a:tc>
                <a:tc>
                  <a:txBody>
                    <a:bodyPr/>
                    <a:lstStyle/>
                    <a:p>
                      <a:r>
                        <a:rPr lang="en-US">
                          <a:latin typeface="Century Gothic" panose="020B0502020202020204" pitchFamily="34" charset="0"/>
                        </a:rPr>
                        <a:t>Summer 2022</a:t>
                      </a:r>
                    </a:p>
                  </a:txBody>
                  <a:tcPr/>
                </a:tc>
                <a:tc>
                  <a:txBody>
                    <a:bodyPr/>
                    <a:lstStyle/>
                    <a:p>
                      <a:r>
                        <a:rPr lang="en-US" dirty="0">
                          <a:latin typeface="Century Gothic" panose="020B0502020202020204" pitchFamily="34" charset="0"/>
                        </a:rPr>
                        <a:t>Summer 2023</a:t>
                      </a:r>
                    </a:p>
                  </a:txBody>
                  <a:tcPr/>
                </a:tc>
                <a:extLst>
                  <a:ext uri="{0D108BD9-81ED-4DB2-BD59-A6C34878D82A}">
                    <a16:rowId xmlns:a16="http://schemas.microsoft.com/office/drawing/2014/main" val="1817108160"/>
                  </a:ext>
                </a:extLst>
              </a:tr>
              <a:tr h="1222913">
                <a:tc>
                  <a:txBody>
                    <a:bodyPr/>
                    <a:lstStyle/>
                    <a:p>
                      <a:pPr lvl="0">
                        <a:buNone/>
                      </a:pPr>
                      <a:r>
                        <a:rPr lang="en-US">
                          <a:latin typeface="Century Gothic" panose="020B0502020202020204" pitchFamily="34" charset="0"/>
                        </a:rPr>
                        <a:t>20 clubs</a:t>
                      </a:r>
                    </a:p>
                    <a:p>
                      <a:pPr lvl="0">
                        <a:buNone/>
                      </a:pPr>
                      <a:r>
                        <a:rPr lang="en-US">
                          <a:latin typeface="Century Gothic" panose="020B0502020202020204" pitchFamily="34" charset="0"/>
                        </a:rPr>
                        <a:t>270 places </a:t>
                      </a:r>
                    </a:p>
                  </a:txBody>
                  <a:tcPr/>
                </a:tc>
                <a:tc>
                  <a:txBody>
                    <a:bodyPr/>
                    <a:lstStyle/>
                    <a:p>
                      <a:pPr lvl="0">
                        <a:buNone/>
                      </a:pPr>
                      <a:r>
                        <a:rPr lang="en-US">
                          <a:latin typeface="Century Gothic" panose="020B0502020202020204" pitchFamily="34" charset="0"/>
                        </a:rPr>
                        <a:t>13 clubs</a:t>
                      </a:r>
                    </a:p>
                    <a:p>
                      <a:pPr lvl="0">
                        <a:buNone/>
                      </a:pPr>
                      <a:r>
                        <a:rPr lang="en-US">
                          <a:latin typeface="Century Gothic" panose="020B0502020202020204" pitchFamily="34" charset="0"/>
                        </a:rPr>
                        <a:t>158 places</a:t>
                      </a:r>
                    </a:p>
                  </a:txBody>
                  <a:tcPr/>
                </a:tc>
                <a:tc>
                  <a:txBody>
                    <a:bodyPr/>
                    <a:lstStyle/>
                    <a:p>
                      <a:pPr lvl="0">
                        <a:buNone/>
                      </a:pPr>
                      <a:r>
                        <a:rPr lang="en-US" dirty="0">
                          <a:latin typeface="Century Gothic" panose="020B0502020202020204" pitchFamily="34" charset="0"/>
                        </a:rPr>
                        <a:t>15 clubs</a:t>
                      </a:r>
                    </a:p>
                    <a:p>
                      <a:pPr lvl="0">
                        <a:buNone/>
                      </a:pPr>
                      <a:r>
                        <a:rPr lang="en-US" dirty="0">
                          <a:latin typeface="Century Gothic" panose="020B0502020202020204" pitchFamily="34" charset="0"/>
                        </a:rPr>
                        <a:t>216 places</a:t>
                      </a:r>
                    </a:p>
                  </a:txBody>
                  <a:tcPr/>
                </a:tc>
                <a:tc>
                  <a:txBody>
                    <a:bodyPr/>
                    <a:lstStyle/>
                    <a:p>
                      <a:pPr marL="342900" lvl="0" indent="-342900">
                        <a:buAutoNum type="arabicPlain" startAt="14"/>
                      </a:pPr>
                      <a:r>
                        <a:rPr lang="en-US" dirty="0">
                          <a:latin typeface="Century Gothic" panose="020B0502020202020204" pitchFamily="34" charset="0"/>
                        </a:rPr>
                        <a:t>Clubs</a:t>
                      </a:r>
                    </a:p>
                    <a:p>
                      <a:pPr marL="0" lvl="0" indent="0">
                        <a:buNone/>
                      </a:pPr>
                      <a:r>
                        <a:rPr lang="en-US" dirty="0">
                          <a:latin typeface="Century Gothic" panose="020B0502020202020204" pitchFamily="34" charset="0"/>
                        </a:rPr>
                        <a:t>278 places</a:t>
                      </a:r>
                    </a:p>
                  </a:txBody>
                  <a:tcPr/>
                </a:tc>
                <a:extLst>
                  <a:ext uri="{0D108BD9-81ED-4DB2-BD59-A6C34878D82A}">
                    <a16:rowId xmlns:a16="http://schemas.microsoft.com/office/drawing/2014/main" val="2227858850"/>
                  </a:ext>
                </a:extLst>
              </a:tr>
            </a:tbl>
          </a:graphicData>
        </a:graphic>
      </p:graphicFrame>
      <p:sp>
        <p:nvSpPr>
          <p:cNvPr id="9" name="TextBox 8">
            <a:extLst>
              <a:ext uri="{FF2B5EF4-FFF2-40B4-BE49-F238E27FC236}">
                <a16:creationId xmlns:a16="http://schemas.microsoft.com/office/drawing/2014/main" id="{C77D1031-4045-3BBE-08D2-1ABEA933DAA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10" name="TextBox 9">
            <a:extLst>
              <a:ext uri="{FF2B5EF4-FFF2-40B4-BE49-F238E27FC236}">
                <a16:creationId xmlns:a16="http://schemas.microsoft.com/office/drawing/2014/main" id="{1F716ED2-947A-4968-ADE4-E31028A3952F}"/>
              </a:ext>
            </a:extLst>
          </p:cNvPr>
          <p:cNvSpPr txBox="1"/>
          <p:nvPr/>
        </p:nvSpPr>
        <p:spPr>
          <a:xfrm>
            <a:off x="880518" y="5039483"/>
            <a:ext cx="1033444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Gothic" panose="020B0502020202020204" pitchFamily="34" charset="0"/>
              </a:rPr>
              <a:t>Clubs are getting back to Pre COVID numbers through the variety of offer and the uptake from the children.  Places refers to the number of children that have signed up to the clubs on offer.  A child might take part in more than one club per week. </a:t>
            </a:r>
          </a:p>
        </p:txBody>
      </p:sp>
    </p:spTree>
    <p:extLst>
      <p:ext uri="{BB962C8B-B14F-4D97-AF65-F5344CB8AC3E}">
        <p14:creationId xmlns:p14="http://schemas.microsoft.com/office/powerpoint/2010/main" val="3961578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5B95F3F2-B2AA-4D4A-AA90-9C73A343EEC9}"/>
              </a:ext>
            </a:extLst>
          </p:cNvPr>
          <p:cNvSpPr>
            <a:spLocks noChangeArrowheads="1"/>
          </p:cNvSpPr>
          <p:nvPr/>
        </p:nvSpPr>
        <p:spPr bwMode="auto">
          <a:xfrm>
            <a:off x="880518" y="335980"/>
            <a:ext cx="38354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dirty="0"/>
              <a:t>Extra-curricular sporting opportunities </a:t>
            </a: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EAA500E2-D3CE-4380-BF81-019AE059F8D8}"/>
              </a:ext>
            </a:extLst>
          </p:cNvPr>
          <p:cNvGrpSpPr/>
          <p:nvPr/>
        </p:nvGrpSpPr>
        <p:grpSpPr>
          <a:xfrm>
            <a:off x="198146" y="185817"/>
            <a:ext cx="682372" cy="504106"/>
            <a:chOff x="0" y="0"/>
            <a:chExt cx="236220" cy="228600"/>
          </a:xfrm>
        </p:grpSpPr>
        <p:sp>
          <p:nvSpPr>
            <p:cNvPr id="6" name="Shape 233">
              <a:extLst>
                <a:ext uri="{FF2B5EF4-FFF2-40B4-BE49-F238E27FC236}">
                  <a16:creationId xmlns:a16="http://schemas.microsoft.com/office/drawing/2014/main" id="{E93227C4-E3FC-4288-8AE1-1442892EC028}"/>
                </a:ext>
              </a:extLst>
            </p:cNvPr>
            <p:cNvSpPr/>
            <p:nvPr/>
          </p:nvSpPr>
          <p:spPr>
            <a:xfrm>
              <a:off x="0" y="0"/>
              <a:ext cx="236220" cy="228600"/>
            </a:xfrm>
            <a:custGeom>
              <a:avLst/>
              <a:gdLst/>
              <a:ahLst/>
              <a:cxnLst/>
              <a:rect l="0" t="0" r="0" b="0"/>
              <a:pathLst>
                <a:path w="236220" h="228600">
                  <a:moveTo>
                    <a:pt x="118110" y="0"/>
                  </a:moveTo>
                  <a:lnTo>
                    <a:pt x="145987" y="87376"/>
                  </a:lnTo>
                  <a:lnTo>
                    <a:pt x="236220" y="87376"/>
                  </a:lnTo>
                  <a:lnTo>
                    <a:pt x="163220" y="141351"/>
                  </a:lnTo>
                  <a:lnTo>
                    <a:pt x="191110" y="228600"/>
                  </a:lnTo>
                  <a:lnTo>
                    <a:pt x="118110" y="174625"/>
                  </a:lnTo>
                  <a:lnTo>
                    <a:pt x="45110" y="228600"/>
                  </a:lnTo>
                  <a:lnTo>
                    <a:pt x="73000" y="141351"/>
                  </a:lnTo>
                  <a:lnTo>
                    <a:pt x="0" y="87376"/>
                  </a:lnTo>
                  <a:lnTo>
                    <a:pt x="90234" y="87376"/>
                  </a:lnTo>
                  <a:lnTo>
                    <a:pt x="118110" y="0"/>
                  </a:lnTo>
                  <a:close/>
                </a:path>
              </a:pathLst>
            </a:custGeom>
            <a:ln w="19050">
              <a:solidFill>
                <a:srgbClr val="FF0000"/>
              </a:solidFill>
            </a:ln>
          </p:spPr>
          <p:style>
            <a:lnRef idx="1">
              <a:schemeClr val="accent2"/>
            </a:lnRef>
            <a:fillRef idx="3">
              <a:schemeClr val="accent2"/>
            </a:fillRef>
            <a:effectRef idx="2">
              <a:schemeClr val="accent2"/>
            </a:effectRef>
            <a:fontRef idx="minor">
              <a:schemeClr val="lt1"/>
            </a:fontRef>
          </p:style>
          <p:txBody>
            <a:bodyPr/>
            <a:lstStyle/>
            <a:p>
              <a:endParaRPr lang="en-GB"/>
            </a:p>
          </p:txBody>
        </p:sp>
        <p:sp>
          <p:nvSpPr>
            <p:cNvPr id="7" name="Shape 234">
              <a:extLst>
                <a:ext uri="{FF2B5EF4-FFF2-40B4-BE49-F238E27FC236}">
                  <a16:creationId xmlns:a16="http://schemas.microsoft.com/office/drawing/2014/main" id="{3876BF6E-8FD2-48B1-8BAD-FD60BE31287F}"/>
                </a:ext>
              </a:extLst>
            </p:cNvPr>
            <p:cNvSpPr/>
            <p:nvPr/>
          </p:nvSpPr>
          <p:spPr>
            <a:xfrm>
              <a:off x="0" y="0"/>
              <a:ext cx="236220" cy="228600"/>
            </a:xfrm>
            <a:custGeom>
              <a:avLst/>
              <a:gdLst/>
              <a:ahLst/>
              <a:cxnLst/>
              <a:rect l="0" t="0" r="0" b="0"/>
              <a:pathLst>
                <a:path w="236220" h="228600">
                  <a:moveTo>
                    <a:pt x="0" y="87376"/>
                  </a:moveTo>
                  <a:lnTo>
                    <a:pt x="90234" y="87376"/>
                  </a:lnTo>
                  <a:lnTo>
                    <a:pt x="118110" y="0"/>
                  </a:lnTo>
                  <a:lnTo>
                    <a:pt x="145987" y="87376"/>
                  </a:lnTo>
                  <a:lnTo>
                    <a:pt x="236220" y="87376"/>
                  </a:lnTo>
                  <a:lnTo>
                    <a:pt x="163220" y="141351"/>
                  </a:lnTo>
                  <a:lnTo>
                    <a:pt x="191110" y="228600"/>
                  </a:lnTo>
                  <a:lnTo>
                    <a:pt x="118110" y="174625"/>
                  </a:lnTo>
                  <a:lnTo>
                    <a:pt x="45110" y="228600"/>
                  </a:lnTo>
                  <a:lnTo>
                    <a:pt x="73000" y="141351"/>
                  </a:lnTo>
                  <a:close/>
                </a:path>
              </a:pathLst>
            </a:custGeom>
            <a:solidFill>
              <a:schemeClr val="accent2"/>
            </a:solidFill>
            <a:ln w="19050">
              <a:solidFill>
                <a:srgbClr val="FF0000"/>
              </a:solidFill>
            </a:ln>
          </p:spPr>
          <p:style>
            <a:lnRef idx="1">
              <a:schemeClr val="accent2"/>
            </a:lnRef>
            <a:fillRef idx="3">
              <a:schemeClr val="accent2"/>
            </a:fillRef>
            <a:effectRef idx="2">
              <a:schemeClr val="accent2"/>
            </a:effectRef>
            <a:fontRef idx="minor">
              <a:schemeClr val="lt1"/>
            </a:fontRef>
          </p:style>
          <p:txBody>
            <a:bodyPr/>
            <a:lstStyle/>
            <a:p>
              <a:endParaRPr lang="en-GB"/>
            </a:p>
          </p:txBody>
        </p:sp>
      </p:grpSp>
      <p:sp>
        <p:nvSpPr>
          <p:cNvPr id="2" name="TextBox 1">
            <a:extLst>
              <a:ext uri="{FF2B5EF4-FFF2-40B4-BE49-F238E27FC236}">
                <a16:creationId xmlns:a16="http://schemas.microsoft.com/office/drawing/2014/main" id="{FA808F1D-9293-31D0-BCE5-CB0DBA72C84B}"/>
              </a:ext>
            </a:extLst>
          </p:cNvPr>
          <p:cNvSpPr txBox="1"/>
          <p:nvPr/>
        </p:nvSpPr>
        <p:spPr>
          <a:xfrm>
            <a:off x="1120877" y="1356852"/>
            <a:ext cx="184731" cy="369332"/>
          </a:xfrm>
          <a:prstGeom prst="rect">
            <a:avLst/>
          </a:prstGeom>
          <a:noFill/>
        </p:spPr>
        <p:txBody>
          <a:bodyPr wrap="none" lIns="91440" tIns="45720" rIns="91440" bIns="45720" rtlCol="0" anchor="t">
            <a:spAutoFit/>
          </a:bodyPr>
          <a:lstStyle/>
          <a:p>
            <a:endParaRPr lang="en-US"/>
          </a:p>
        </p:txBody>
      </p:sp>
      <p:sp>
        <p:nvSpPr>
          <p:cNvPr id="3" name="TextBox 2">
            <a:extLst>
              <a:ext uri="{FF2B5EF4-FFF2-40B4-BE49-F238E27FC236}">
                <a16:creationId xmlns:a16="http://schemas.microsoft.com/office/drawing/2014/main" id="{886129A0-BB69-CBEF-898F-A0F96416496D}"/>
              </a:ext>
            </a:extLst>
          </p:cNvPr>
          <p:cNvSpPr txBox="1"/>
          <p:nvPr/>
        </p:nvSpPr>
        <p:spPr>
          <a:xfrm>
            <a:off x="583721" y="840086"/>
            <a:ext cx="11024558" cy="26891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Century Gothic" panose="020B0502020202020204" pitchFamily="34" charset="0"/>
              </a:rPr>
              <a:t>Mini bikers training for EYFS staff</a:t>
            </a:r>
            <a:endParaRPr lang="en-US" dirty="0">
              <a:latin typeface="Century Gothic" panose="020B0502020202020204" pitchFamily="34" charset="0"/>
              <a:cs typeface="Calibri"/>
            </a:endParaRPr>
          </a:p>
          <a:p>
            <a:pPr marL="285750" indent="-285750">
              <a:buFont typeface="Arial"/>
              <a:buChar char="•"/>
            </a:pPr>
            <a:endParaRPr lang="en-US" dirty="0">
              <a:latin typeface="Debbie Hepplewhite Print Font"/>
              <a:cs typeface="Calibri"/>
            </a:endParaRPr>
          </a:p>
          <a:p>
            <a:pPr marL="285750" indent="-285750">
              <a:lnSpc>
                <a:spcPct val="150000"/>
              </a:lnSpc>
              <a:buFont typeface="Arial"/>
              <a:buChar char="•"/>
            </a:pPr>
            <a:r>
              <a:rPr lang="en-US" dirty="0">
                <a:latin typeface="Debbie Hepplewhite Print Font"/>
                <a:cs typeface="Calibri"/>
              </a:rPr>
              <a:t>Staff in EYFS and Pre school were given training to </a:t>
            </a:r>
            <a:r>
              <a:rPr lang="en-GB" dirty="0">
                <a:latin typeface="Debbie Hepplewhite Print Font"/>
                <a:cs typeface="Calibri"/>
              </a:rPr>
              <a:t>deliver biking sessions with an emphasis on developing balance skills and strengthening gross and ﬁne motor skills. </a:t>
            </a:r>
          </a:p>
          <a:p>
            <a:pPr marL="285750" indent="-285750">
              <a:lnSpc>
                <a:spcPct val="150000"/>
              </a:lnSpc>
              <a:buFont typeface="Arial"/>
              <a:buChar char="•"/>
            </a:pPr>
            <a:r>
              <a:rPr lang="en-GB" dirty="0">
                <a:latin typeface="Debbie Hepplewhite Print Font"/>
                <a:cs typeface="Calibri"/>
              </a:rPr>
              <a:t>Going forward we are committing to purchasing 14’ bikes so EYFS staff can deliver biking sessions for EYFS children. </a:t>
            </a:r>
            <a:endParaRPr lang="en-US" dirty="0">
              <a:latin typeface="Debbie Hepplewhite Print Font"/>
              <a:cs typeface="Calibri"/>
            </a:endParaRPr>
          </a:p>
        </p:txBody>
      </p:sp>
      <p:pic>
        <p:nvPicPr>
          <p:cNvPr id="11" name="Picture 10">
            <a:extLst>
              <a:ext uri="{FF2B5EF4-FFF2-40B4-BE49-F238E27FC236}">
                <a16:creationId xmlns:a16="http://schemas.microsoft.com/office/drawing/2014/main" id="{A9350174-E48C-406A-830C-48D3185C5026}"/>
              </a:ext>
            </a:extLst>
          </p:cNvPr>
          <p:cNvPicPr>
            <a:picLocks noChangeAspect="1"/>
          </p:cNvPicPr>
          <p:nvPr/>
        </p:nvPicPr>
        <p:blipFill>
          <a:blip r:embed="rId2"/>
          <a:stretch>
            <a:fillRect/>
          </a:stretch>
        </p:blipFill>
        <p:spPr>
          <a:xfrm>
            <a:off x="5302341" y="3529284"/>
            <a:ext cx="3769292" cy="2775505"/>
          </a:xfrm>
          <a:prstGeom prst="rect">
            <a:avLst/>
          </a:prstGeom>
        </p:spPr>
      </p:pic>
      <p:pic>
        <p:nvPicPr>
          <p:cNvPr id="12" name="Picture 11">
            <a:extLst>
              <a:ext uri="{FF2B5EF4-FFF2-40B4-BE49-F238E27FC236}">
                <a16:creationId xmlns:a16="http://schemas.microsoft.com/office/drawing/2014/main" id="{6DF602F3-9B1A-4271-8BB2-307686F4223A}"/>
              </a:ext>
            </a:extLst>
          </p:cNvPr>
          <p:cNvPicPr>
            <a:picLocks noChangeAspect="1"/>
          </p:cNvPicPr>
          <p:nvPr/>
        </p:nvPicPr>
        <p:blipFill>
          <a:blip r:embed="rId3"/>
          <a:stretch>
            <a:fillRect/>
          </a:stretch>
        </p:blipFill>
        <p:spPr>
          <a:xfrm>
            <a:off x="2798255" y="4103389"/>
            <a:ext cx="1743075" cy="1914525"/>
          </a:xfrm>
          <a:prstGeom prst="rect">
            <a:avLst/>
          </a:prstGeom>
        </p:spPr>
      </p:pic>
    </p:spTree>
    <p:extLst>
      <p:ext uri="{BB962C8B-B14F-4D97-AF65-F5344CB8AC3E}">
        <p14:creationId xmlns:p14="http://schemas.microsoft.com/office/powerpoint/2010/main" val="1976199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2EDB0F49-E248-4A35-949D-6756BB3C9190}"/>
              </a:ext>
            </a:extLst>
          </p:cNvPr>
          <p:cNvSpPr>
            <a:spLocks noChangeArrowheads="1"/>
          </p:cNvSpPr>
          <p:nvPr/>
        </p:nvSpPr>
        <p:spPr bwMode="auto">
          <a:xfrm>
            <a:off x="605327" y="218844"/>
            <a:ext cx="58737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Targeted intervention to improve outcomes for children </a:t>
            </a:r>
            <a:endParaRPr kumimoji="0" lang="en-GB" altLang="en-US" sz="1600" b="0" i="0" u="none" strike="noStrike" cap="none" normalizeH="0" baseline="0" dirty="0">
              <a:ln>
                <a:noFill/>
              </a:ln>
              <a:solidFill>
                <a:schemeClr val="tx1"/>
              </a:solidFill>
              <a:effectLst/>
              <a:latin typeface="Century Gothic" panose="020B0502020202020204" pitchFamily="34" charset="0"/>
            </a:endParaRPr>
          </a:p>
        </p:txBody>
      </p:sp>
      <p:grpSp>
        <p:nvGrpSpPr>
          <p:cNvPr id="5" name="Group 4">
            <a:extLst>
              <a:ext uri="{FF2B5EF4-FFF2-40B4-BE49-F238E27FC236}">
                <a16:creationId xmlns:a16="http://schemas.microsoft.com/office/drawing/2014/main" id="{484D57E0-1118-465E-823E-FF81349131BA}"/>
              </a:ext>
            </a:extLst>
          </p:cNvPr>
          <p:cNvGrpSpPr/>
          <p:nvPr/>
        </p:nvGrpSpPr>
        <p:grpSpPr>
          <a:xfrm>
            <a:off x="136983" y="41967"/>
            <a:ext cx="468344" cy="403819"/>
            <a:chOff x="0" y="0"/>
            <a:chExt cx="236220" cy="228600"/>
          </a:xfrm>
        </p:grpSpPr>
        <p:sp>
          <p:nvSpPr>
            <p:cNvPr id="6" name="Shape 235">
              <a:extLst>
                <a:ext uri="{FF2B5EF4-FFF2-40B4-BE49-F238E27FC236}">
                  <a16:creationId xmlns:a16="http://schemas.microsoft.com/office/drawing/2014/main" id="{734B37F5-A818-4701-BDE8-EB0EDE59D244}"/>
                </a:ext>
              </a:extLst>
            </p:cNvPr>
            <p:cNvSpPr/>
            <p:nvPr/>
          </p:nvSpPr>
          <p:spPr>
            <a:xfrm>
              <a:off x="0" y="0"/>
              <a:ext cx="236220" cy="228600"/>
            </a:xfrm>
            <a:custGeom>
              <a:avLst/>
              <a:gdLst/>
              <a:ahLst/>
              <a:cxnLst/>
              <a:rect l="0" t="0" r="0" b="0"/>
              <a:pathLst>
                <a:path w="236220" h="228600">
                  <a:moveTo>
                    <a:pt x="118110" y="0"/>
                  </a:moveTo>
                  <a:lnTo>
                    <a:pt x="145986" y="87376"/>
                  </a:lnTo>
                  <a:lnTo>
                    <a:pt x="236220" y="87376"/>
                  </a:lnTo>
                  <a:lnTo>
                    <a:pt x="163220" y="141351"/>
                  </a:lnTo>
                  <a:lnTo>
                    <a:pt x="191110" y="228600"/>
                  </a:lnTo>
                  <a:lnTo>
                    <a:pt x="118110" y="174625"/>
                  </a:lnTo>
                  <a:lnTo>
                    <a:pt x="45110" y="228600"/>
                  </a:lnTo>
                  <a:lnTo>
                    <a:pt x="73000" y="141351"/>
                  </a:lnTo>
                  <a:lnTo>
                    <a:pt x="0" y="87376"/>
                  </a:lnTo>
                  <a:lnTo>
                    <a:pt x="90233" y="87376"/>
                  </a:lnTo>
                  <a:lnTo>
                    <a:pt x="118110" y="0"/>
                  </a:lnTo>
                  <a:close/>
                </a:path>
              </a:pathLst>
            </a:custGeom>
            <a:ln w="0" cap="flat">
              <a:miter lim="127000"/>
            </a:ln>
          </p:spPr>
          <p:style>
            <a:lnRef idx="0">
              <a:srgbClr val="000000">
                <a:alpha val="0"/>
              </a:srgbClr>
            </a:lnRef>
            <a:fillRef idx="1">
              <a:srgbClr val="92D050"/>
            </a:fillRef>
            <a:effectRef idx="0">
              <a:scrgbClr r="0" g="0" b="0"/>
            </a:effectRef>
            <a:fontRef idx="none"/>
          </p:style>
          <p:txBody>
            <a:bodyPr/>
            <a:lstStyle/>
            <a:p>
              <a:endParaRPr lang="en-GB"/>
            </a:p>
          </p:txBody>
        </p:sp>
        <p:sp>
          <p:nvSpPr>
            <p:cNvPr id="7" name="Shape 236">
              <a:extLst>
                <a:ext uri="{FF2B5EF4-FFF2-40B4-BE49-F238E27FC236}">
                  <a16:creationId xmlns:a16="http://schemas.microsoft.com/office/drawing/2014/main" id="{16CD2810-84C0-47E3-941F-ED94831882F2}"/>
                </a:ext>
              </a:extLst>
            </p:cNvPr>
            <p:cNvSpPr/>
            <p:nvPr/>
          </p:nvSpPr>
          <p:spPr>
            <a:xfrm>
              <a:off x="0" y="0"/>
              <a:ext cx="236220" cy="228600"/>
            </a:xfrm>
            <a:custGeom>
              <a:avLst/>
              <a:gdLst/>
              <a:ahLst/>
              <a:cxnLst/>
              <a:rect l="0" t="0" r="0" b="0"/>
              <a:pathLst>
                <a:path w="236220" h="228600">
                  <a:moveTo>
                    <a:pt x="0" y="87376"/>
                  </a:moveTo>
                  <a:lnTo>
                    <a:pt x="90233" y="87376"/>
                  </a:lnTo>
                  <a:lnTo>
                    <a:pt x="118110" y="0"/>
                  </a:lnTo>
                  <a:lnTo>
                    <a:pt x="145986" y="87376"/>
                  </a:lnTo>
                  <a:lnTo>
                    <a:pt x="236220" y="87376"/>
                  </a:lnTo>
                  <a:lnTo>
                    <a:pt x="163220" y="141351"/>
                  </a:lnTo>
                  <a:lnTo>
                    <a:pt x="191110" y="228600"/>
                  </a:lnTo>
                  <a:lnTo>
                    <a:pt x="118110" y="174625"/>
                  </a:lnTo>
                  <a:lnTo>
                    <a:pt x="45110" y="228600"/>
                  </a:lnTo>
                  <a:lnTo>
                    <a:pt x="73000" y="141351"/>
                  </a:lnTo>
                  <a:close/>
                </a:path>
              </a:pathLst>
            </a:custGeom>
            <a:ln w="25400" cap="flat">
              <a:miter lim="127000"/>
            </a:ln>
          </p:spPr>
          <p:style>
            <a:lnRef idx="1">
              <a:srgbClr val="00B050"/>
            </a:lnRef>
            <a:fillRef idx="0">
              <a:srgbClr val="000000">
                <a:alpha val="0"/>
              </a:srgbClr>
            </a:fillRef>
            <a:effectRef idx="0">
              <a:scrgbClr r="0" g="0" b="0"/>
            </a:effectRef>
            <a:fontRef idx="none"/>
          </p:style>
          <p:txBody>
            <a:bodyPr/>
            <a:lstStyle/>
            <a:p>
              <a:endParaRPr lang="en-GB"/>
            </a:p>
          </p:txBody>
        </p:sp>
      </p:grpSp>
      <p:sp>
        <p:nvSpPr>
          <p:cNvPr id="3" name="TextBox 2">
            <a:extLst>
              <a:ext uri="{FF2B5EF4-FFF2-40B4-BE49-F238E27FC236}">
                <a16:creationId xmlns:a16="http://schemas.microsoft.com/office/drawing/2014/main" id="{8D5EB999-3F8F-1148-052E-53D456298D7A}"/>
              </a:ext>
            </a:extLst>
          </p:cNvPr>
          <p:cNvSpPr txBox="1"/>
          <p:nvPr/>
        </p:nvSpPr>
        <p:spPr>
          <a:xfrm>
            <a:off x="250479" y="935048"/>
            <a:ext cx="10986867" cy="4780155"/>
          </a:xfrm>
          <a:prstGeom prst="rect">
            <a:avLst/>
          </a:prstGeom>
          <a:noFill/>
        </p:spPr>
        <p:txBody>
          <a:bodyPr wrap="square" rtlCol="0">
            <a:spAutoFit/>
          </a:bodyPr>
          <a:lstStyle/>
          <a:p>
            <a:pPr>
              <a:lnSpc>
                <a:spcPct val="150000"/>
              </a:lnSpc>
            </a:pPr>
            <a:r>
              <a:rPr lang="en-US" sz="1400" b="1" dirty="0">
                <a:latin typeface="Century Gothic" panose="020B0502020202020204" pitchFamily="34" charset="0"/>
              </a:rPr>
              <a:t>Fundamental of movements Intervention across EYFS and KS1 - </a:t>
            </a:r>
            <a:r>
              <a:rPr lang="en-US" sz="1400" dirty="0">
                <a:latin typeface="Century Gothic" panose="020B0502020202020204" pitchFamily="34" charset="0"/>
              </a:rPr>
              <a:t>Quote from Year 1 teachers – I have seen a great increase in the children's ability to preform the basic gross motor skills activities. Chloe from AJB takes small groups and focuses on the basics with a small group at a time. I have seen a great impact on this in PE lessons and their ability to participate in team games. </a:t>
            </a:r>
          </a:p>
          <a:p>
            <a:pPr>
              <a:lnSpc>
                <a:spcPct val="150000"/>
              </a:lnSpc>
            </a:pPr>
            <a:r>
              <a:rPr lang="en-US" sz="1400" dirty="0">
                <a:latin typeface="Century Gothic" panose="020B0502020202020204" pitchFamily="34" charset="0"/>
              </a:rPr>
              <a:t>I have even had to change the groups multiple times during the year due to the children improving on FMS I felt it was needed to keep changing them. </a:t>
            </a:r>
          </a:p>
          <a:p>
            <a:pPr>
              <a:lnSpc>
                <a:spcPct val="150000"/>
              </a:lnSpc>
            </a:pPr>
            <a:endParaRPr lang="en-US" sz="1400" dirty="0">
              <a:latin typeface="Century Gothic" panose="020B0502020202020204" pitchFamily="34" charset="0"/>
            </a:endParaRPr>
          </a:p>
          <a:p>
            <a:pPr>
              <a:lnSpc>
                <a:spcPct val="150000"/>
              </a:lnSpc>
            </a:pPr>
            <a:r>
              <a:rPr lang="en-US" sz="1400" b="1" dirty="0">
                <a:latin typeface="Century Gothic" panose="020B0502020202020204" pitchFamily="34" charset="0"/>
              </a:rPr>
              <a:t>Quote from children</a:t>
            </a:r>
          </a:p>
          <a:p>
            <a:pPr>
              <a:lnSpc>
                <a:spcPct val="150000"/>
              </a:lnSpc>
            </a:pPr>
            <a:r>
              <a:rPr lang="en-US" sz="1400" i="1" dirty="0">
                <a:latin typeface="Century Gothic" panose="020B0502020202020204" pitchFamily="34" charset="0"/>
              </a:rPr>
              <a:t>Its so fun when we go with Chloe. We play great games and get top hop around like bunnies a lot. </a:t>
            </a:r>
          </a:p>
          <a:p>
            <a:pPr>
              <a:lnSpc>
                <a:spcPct val="150000"/>
              </a:lnSpc>
            </a:pPr>
            <a:endParaRPr lang="en-US" sz="1400" i="1" dirty="0">
              <a:latin typeface="Century Gothic" panose="020B0502020202020204" pitchFamily="34" charset="0"/>
            </a:endParaRPr>
          </a:p>
          <a:p>
            <a:pPr>
              <a:lnSpc>
                <a:spcPct val="150000"/>
              </a:lnSpc>
            </a:pPr>
            <a:r>
              <a:rPr lang="en-US" sz="1400" i="1" dirty="0">
                <a:latin typeface="Century Gothic" panose="020B0502020202020204" pitchFamily="34" charset="0"/>
              </a:rPr>
              <a:t>I love it when we get a ball and I get to throw it and bounce it around the hall. </a:t>
            </a:r>
          </a:p>
          <a:p>
            <a:pPr>
              <a:lnSpc>
                <a:spcPct val="150000"/>
              </a:lnSpc>
            </a:pPr>
            <a:endParaRPr lang="en-US" sz="1400" i="1" dirty="0">
              <a:latin typeface="Century Gothic" panose="020B0502020202020204" pitchFamily="34" charset="0"/>
            </a:endParaRPr>
          </a:p>
          <a:p>
            <a:pPr>
              <a:lnSpc>
                <a:spcPct val="150000"/>
              </a:lnSpc>
            </a:pPr>
            <a:endParaRPr lang="en-US" sz="1400" i="1" dirty="0">
              <a:latin typeface="Century Gothic" panose="020B0502020202020204" pitchFamily="34" charset="0"/>
            </a:endParaRPr>
          </a:p>
          <a:p>
            <a:pPr>
              <a:lnSpc>
                <a:spcPct val="150000"/>
              </a:lnSpc>
            </a:pPr>
            <a:r>
              <a:rPr lang="en-US" sz="1100" b="1" dirty="0">
                <a:latin typeface="Debbie Hepplewhite Print Font" panose="03050602040000000000" pitchFamily="66" charset="77"/>
              </a:rPr>
              <a:t>ADD PICTURES</a:t>
            </a:r>
          </a:p>
          <a:p>
            <a:pPr>
              <a:lnSpc>
                <a:spcPct val="150000"/>
              </a:lnSpc>
            </a:pPr>
            <a:endParaRPr lang="en-US" sz="1100" dirty="0">
              <a:latin typeface="Debbie Hepplewhite Print Font" panose="03050602040000000000" pitchFamily="66" charset="77"/>
            </a:endParaRPr>
          </a:p>
        </p:txBody>
      </p:sp>
      <p:pic>
        <p:nvPicPr>
          <p:cNvPr id="2" name="Picture 7">
            <a:extLst>
              <a:ext uri="{FF2B5EF4-FFF2-40B4-BE49-F238E27FC236}">
                <a16:creationId xmlns:a16="http://schemas.microsoft.com/office/drawing/2014/main" id="{3240C29F-A396-F61D-3F81-221D426E4A76}"/>
              </a:ext>
            </a:extLst>
          </p:cNvPr>
          <p:cNvPicPr>
            <a:picLocks noChangeAspect="1"/>
          </p:cNvPicPr>
          <p:nvPr/>
        </p:nvPicPr>
        <p:blipFill>
          <a:blip r:embed="rId2"/>
          <a:stretch>
            <a:fillRect/>
          </a:stretch>
        </p:blipFill>
        <p:spPr>
          <a:xfrm>
            <a:off x="8352258" y="4053696"/>
            <a:ext cx="3524429" cy="2675626"/>
          </a:xfrm>
          <a:prstGeom prst="rect">
            <a:avLst/>
          </a:prstGeom>
        </p:spPr>
      </p:pic>
      <p:pic>
        <p:nvPicPr>
          <p:cNvPr id="8" name="Picture 8" descr="A picture containing text, people, group, several&#10;&#10;Description automatically generated">
            <a:extLst>
              <a:ext uri="{FF2B5EF4-FFF2-40B4-BE49-F238E27FC236}">
                <a16:creationId xmlns:a16="http://schemas.microsoft.com/office/drawing/2014/main" id="{FFD8E830-F47D-2A29-1A3B-E45288FDCF2F}"/>
              </a:ext>
            </a:extLst>
          </p:cNvPr>
          <p:cNvPicPr>
            <a:picLocks noChangeAspect="1"/>
          </p:cNvPicPr>
          <p:nvPr/>
        </p:nvPicPr>
        <p:blipFill>
          <a:blip r:embed="rId3"/>
          <a:stretch>
            <a:fillRect/>
          </a:stretch>
        </p:blipFill>
        <p:spPr>
          <a:xfrm>
            <a:off x="5692446" y="4700677"/>
            <a:ext cx="2733675" cy="2057400"/>
          </a:xfrm>
          <a:prstGeom prst="rect">
            <a:avLst/>
          </a:prstGeom>
        </p:spPr>
      </p:pic>
    </p:spTree>
    <p:extLst>
      <p:ext uri="{BB962C8B-B14F-4D97-AF65-F5344CB8AC3E}">
        <p14:creationId xmlns:p14="http://schemas.microsoft.com/office/powerpoint/2010/main" val="1553245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e48cc67-19a9-48df-a395-2a5516d4cd5c">
      <Terms xmlns="http://schemas.microsoft.com/office/infopath/2007/PartnerControls"/>
    </lcf76f155ced4ddcb4097134ff3c332f>
    <TaxCatchAll xmlns="3f657657-92e8-4bce-ba7a-2df900a4211b" xsi:nil="true"/>
    <SharedWithUsers xmlns="3f657657-92e8-4bce-ba7a-2df900a4211b">
      <UserInfo>
        <DisplayName>Nicola Boswell</DisplayName>
        <AccountId>17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35E7700B617A488EE02E40834BEA30" ma:contentTypeVersion="16" ma:contentTypeDescription="Create a new document." ma:contentTypeScope="" ma:versionID="4fbd2c8fcc28f05acf9efda1f2268f27">
  <xsd:schema xmlns:xsd="http://www.w3.org/2001/XMLSchema" xmlns:xs="http://www.w3.org/2001/XMLSchema" xmlns:p="http://schemas.microsoft.com/office/2006/metadata/properties" xmlns:ns2="0e48cc67-19a9-48df-a395-2a5516d4cd5c" xmlns:ns3="3f657657-92e8-4bce-ba7a-2df900a4211b" targetNamespace="http://schemas.microsoft.com/office/2006/metadata/properties" ma:root="true" ma:fieldsID="6963975d7bf57fbe19b33fc8b443ac4c" ns2:_="" ns3:_="">
    <xsd:import namespace="0e48cc67-19a9-48df-a395-2a5516d4cd5c"/>
    <xsd:import namespace="3f657657-92e8-4bce-ba7a-2df900a421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48cc67-19a9-48df-a395-2a5516d4cd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6ee7b04-c247-4fc4-b66d-5ed11211544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f657657-92e8-4bce-ba7a-2df900a4211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549987c-65a9-4be3-ba35-fc10f093ad44}" ma:internalName="TaxCatchAll" ma:showField="CatchAllData" ma:web="3f657657-92e8-4bce-ba7a-2df900a421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17784B-46C5-47EF-B25A-C891B669F610}">
  <ds:schemaRefs>
    <ds:schemaRef ds:uri="http://purl.org/dc/terms/"/>
    <ds:schemaRef ds:uri="http://www.w3.org/XML/1998/namespace"/>
    <ds:schemaRef ds:uri="http://schemas.openxmlformats.org/package/2006/metadata/core-properties"/>
    <ds:schemaRef ds:uri="http://schemas.microsoft.com/office/2006/documentManagement/types"/>
    <ds:schemaRef ds:uri="3f657657-92e8-4bce-ba7a-2df900a4211b"/>
    <ds:schemaRef ds:uri="http://schemas.microsoft.com/office/2006/metadata/properties"/>
    <ds:schemaRef ds:uri="http://schemas.microsoft.com/office/infopath/2007/PartnerControls"/>
    <ds:schemaRef ds:uri="0e48cc67-19a9-48df-a395-2a5516d4cd5c"/>
    <ds:schemaRef ds:uri="http://purl.org/dc/dcmitype/"/>
    <ds:schemaRef ds:uri="http://purl.org/dc/elements/1.1/"/>
  </ds:schemaRefs>
</ds:datastoreItem>
</file>

<file path=customXml/itemProps2.xml><?xml version="1.0" encoding="utf-8"?>
<ds:datastoreItem xmlns:ds="http://schemas.openxmlformats.org/officeDocument/2006/customXml" ds:itemID="{E2C86242-2490-4DD9-A69E-006BBEAC43DD}">
  <ds:schemaRefs>
    <ds:schemaRef ds:uri="http://schemas.microsoft.com/sharepoint/v3/contenttype/forms"/>
  </ds:schemaRefs>
</ds:datastoreItem>
</file>

<file path=customXml/itemProps3.xml><?xml version="1.0" encoding="utf-8"?>
<ds:datastoreItem xmlns:ds="http://schemas.openxmlformats.org/officeDocument/2006/customXml" ds:itemID="{50F6FF43-80F8-4C2E-99A7-56C4AA716A56}">
  <ds:schemaRefs>
    <ds:schemaRef ds:uri="0e48cc67-19a9-48df-a395-2a5516d4cd5c"/>
    <ds:schemaRef ds:uri="3f657657-92e8-4bce-ba7a-2df900a421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138</TotalTime>
  <Words>717</Words>
  <Application>Microsoft Office PowerPoint</Application>
  <PresentationFormat>Widescreen</PresentationFormat>
  <Paragraphs>113</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Century Gothic</vt:lpstr>
      <vt:lpstr>Debbie Hepplewhite Print Font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Leona Dean</dc:creator>
  <cp:lastModifiedBy>Nicola Boswell</cp:lastModifiedBy>
  <cp:revision>142</cp:revision>
  <dcterms:created xsi:type="dcterms:W3CDTF">2022-06-09T16:48:32Z</dcterms:created>
  <dcterms:modified xsi:type="dcterms:W3CDTF">2023-07-12T09:48:48Z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0x0101001F35E7700B617A488EE02E40834BEA30</vt:lpwstr>
  </property>
  <property fmtid="{D5CDD505-2E9C-101B-9397-08002B2CF9AE}" pid="3" name="MediaServiceImageTags">
    <vt:lpwstr/>
  </property>
</Properties>
</file>