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BEE"/>
    <a:srgbClr val="90D0F3"/>
    <a:srgbClr val="F5FEFF"/>
    <a:srgbClr val="4DB1E3"/>
    <a:srgbClr val="18A0DB"/>
    <a:srgbClr val="DE1E5A"/>
    <a:srgbClr val="BC0105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0" y="28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2072640" y="438151"/>
            <a:ext cx="6604633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69900" y="438151"/>
            <a:ext cx="8207373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83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7B858-A4B1-4A8D-BB22-7BF623E0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1547646"/>
            <a:ext cx="5348021" cy="476107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B13DD65-964E-43B7-A386-6E3C2F20EDBF}"/>
              </a:ext>
            </a:extLst>
          </p:cNvPr>
          <p:cNvSpPr/>
          <p:nvPr/>
        </p:nvSpPr>
        <p:spPr>
          <a:xfrm>
            <a:off x="5262663" y="765175"/>
            <a:ext cx="3125687" cy="3193599"/>
          </a:xfrm>
          <a:prstGeom prst="wedgeEllipseCallout">
            <a:avLst>
              <a:gd name="adj1" fmla="val -57120"/>
              <a:gd name="adj2" fmla="val 22029"/>
            </a:avLst>
          </a:prstGeom>
          <a:solidFill>
            <a:srgbClr val="F5FEFF"/>
          </a:solidFill>
          <a:ln w="19050">
            <a:solidFill>
              <a:srgbClr val="6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94583" y="1115479"/>
            <a:ext cx="246184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It’s winter time</a:t>
            </a:r>
            <a:br>
              <a:rPr lang="en-GB" dirty="0"/>
            </a:br>
            <a:r>
              <a:rPr lang="en-GB" dirty="0"/>
              <a:t>and it’s snowing!</a:t>
            </a:r>
          </a:p>
          <a:p>
            <a:pPr algn="ctr"/>
            <a:br>
              <a:rPr lang="en-GB" dirty="0"/>
            </a:br>
            <a:r>
              <a:rPr lang="en-GB" dirty="0"/>
              <a:t>We have been busy</a:t>
            </a:r>
            <a:br>
              <a:rPr lang="en-GB" dirty="0"/>
            </a:br>
            <a:r>
              <a:rPr lang="en-GB" dirty="0"/>
              <a:t>making snowmen.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Can you help us count how many snowmen we’ve made?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EE8E110-C83E-4547-A8F3-58E6F9F05BF7}"/>
              </a:ext>
            </a:extLst>
          </p:cNvPr>
          <p:cNvGrpSpPr/>
          <p:nvPr/>
        </p:nvGrpSpPr>
        <p:grpSpPr>
          <a:xfrm>
            <a:off x="539750" y="1264409"/>
            <a:ext cx="1799617" cy="1488332"/>
            <a:chOff x="1293779" y="1501801"/>
            <a:chExt cx="1799617" cy="148833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A3ADDAB-109B-4A21-A6CF-70949317DA32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3733"/>
                <a:gd name="adj2" fmla="val 6840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1450" y="1830469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How many snowmen can you see?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1A48D3-5D61-4530-B8E1-3C02C33D3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2" y="3144566"/>
            <a:ext cx="1186261" cy="29482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7A9CEB-5F1E-4E97-A5EE-DD1B8397C668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79" y="918450"/>
            <a:ext cx="2129814" cy="2655033"/>
          </a:xfrm>
          <a:prstGeom prst="rect">
            <a:avLst/>
          </a:prstGeom>
        </p:spPr>
      </p:pic>
      <p:grpSp>
        <p:nvGrpSpPr>
          <p:cNvPr id="17" name="incorrect 1">
            <a:extLst>
              <a:ext uri="{FF2B5EF4-FFF2-40B4-BE49-F238E27FC236}">
                <a16:creationId xmlns:a16="http://schemas.microsoft.com/office/drawing/2014/main" id="{350E724E-D56E-48AE-8BC9-8B530A4B1871}"/>
              </a:ext>
            </a:extLst>
          </p:cNvPr>
          <p:cNvGrpSpPr/>
          <p:nvPr/>
        </p:nvGrpSpPr>
        <p:grpSpPr>
          <a:xfrm>
            <a:off x="4801156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4" name="correct">
            <a:extLst>
              <a:ext uri="{FF2B5EF4-FFF2-40B4-BE49-F238E27FC236}">
                <a16:creationId xmlns:a16="http://schemas.microsoft.com/office/drawing/2014/main" id="{0A6CD404-B022-4BE4-B539-194F4CC6461F}"/>
              </a:ext>
            </a:extLst>
          </p:cNvPr>
          <p:cNvGrpSpPr/>
          <p:nvPr/>
        </p:nvGrpSpPr>
        <p:grpSpPr>
          <a:xfrm>
            <a:off x="2896714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" name="incorrect 2">
            <a:extLst>
              <a:ext uri="{FF2B5EF4-FFF2-40B4-BE49-F238E27FC236}">
                <a16:creationId xmlns:a16="http://schemas.microsoft.com/office/drawing/2014/main" id="{25FFF637-B7D2-4E5F-A3AC-DD4A2E3F0B92}"/>
              </a:ext>
            </a:extLst>
          </p:cNvPr>
          <p:cNvGrpSpPr/>
          <p:nvPr/>
        </p:nvGrpSpPr>
        <p:grpSpPr>
          <a:xfrm>
            <a:off x="6705598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" name="Well done">
            <a:extLst>
              <a:ext uri="{FF2B5EF4-FFF2-40B4-BE49-F238E27FC236}">
                <a16:creationId xmlns:a16="http://schemas.microsoft.com/office/drawing/2014/main" id="{1D5B4DE5-8CFD-4D81-99D3-D9E09E45A512}"/>
              </a:ext>
            </a:extLst>
          </p:cNvPr>
          <p:cNvGrpSpPr/>
          <p:nvPr/>
        </p:nvGrpSpPr>
        <p:grpSpPr>
          <a:xfrm>
            <a:off x="539749" y="1264409"/>
            <a:ext cx="1799617" cy="1488332"/>
            <a:chOff x="1293779" y="1501801"/>
            <a:chExt cx="1799617" cy="1488332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3275481C-C3AF-4A58-932B-C75230E2F6A3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3733"/>
                <a:gd name="adj2" fmla="val 6899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482A75-0828-4AD7-AD67-67712FB1B7DF}"/>
                </a:ext>
              </a:extLst>
            </p:cNvPr>
            <p:cNvSpPr/>
            <p:nvPr/>
          </p:nvSpPr>
          <p:spPr>
            <a:xfrm>
              <a:off x="1441450" y="1830469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Well done! There is 1 snowman.</a:t>
              </a:r>
            </a:p>
          </p:txBody>
        </p:sp>
      </p:grpSp>
      <p:grpSp>
        <p:nvGrpSpPr>
          <p:cNvPr id="21" name="Try again">
            <a:extLst>
              <a:ext uri="{FF2B5EF4-FFF2-40B4-BE49-F238E27FC236}">
                <a16:creationId xmlns:a16="http://schemas.microsoft.com/office/drawing/2014/main" id="{18F19090-F77D-44F4-AEC5-C1E734E481E4}"/>
              </a:ext>
            </a:extLst>
          </p:cNvPr>
          <p:cNvGrpSpPr/>
          <p:nvPr/>
        </p:nvGrpSpPr>
        <p:grpSpPr>
          <a:xfrm>
            <a:off x="539748" y="1264409"/>
            <a:ext cx="1799617" cy="1488332"/>
            <a:chOff x="1293779" y="1501801"/>
            <a:chExt cx="1799617" cy="1488332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439D0136-4499-4F9A-A51B-D828152A4494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3733"/>
                <a:gd name="adj2" fmla="val 6899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7B2B1A-5803-460D-A0E7-816C1E97D44B}"/>
                </a:ext>
              </a:extLst>
            </p:cNvPr>
            <p:cNvSpPr/>
            <p:nvPr/>
          </p:nvSpPr>
          <p:spPr>
            <a:xfrm>
              <a:off x="1441450" y="1876635"/>
              <a:ext cx="152155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/>
                <a:t>Try</a:t>
              </a:r>
            </a:p>
            <a:p>
              <a:pPr algn="ctr"/>
              <a:r>
                <a:rPr lang="en-GB" sz="2400" dirty="0"/>
                <a:t>again.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4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0885 -4.0740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872A17-89FC-42E9-8C8A-E268F4E681E6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1B267-0C30-416E-A130-CB812CF14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542" y="3456312"/>
            <a:ext cx="1966373" cy="2856307"/>
          </a:xfrm>
          <a:prstGeom prst="rect">
            <a:avLst/>
          </a:prstGeom>
        </p:spPr>
      </p:pic>
      <p:grpSp>
        <p:nvGrpSpPr>
          <p:cNvPr id="6" name="incorrect 2">
            <a:extLst>
              <a:ext uri="{FF2B5EF4-FFF2-40B4-BE49-F238E27FC236}">
                <a16:creationId xmlns:a16="http://schemas.microsoft.com/office/drawing/2014/main" id="{E601DCDC-F9A7-48C5-A9F3-C804D2B3A254}"/>
              </a:ext>
            </a:extLst>
          </p:cNvPr>
          <p:cNvGrpSpPr/>
          <p:nvPr/>
        </p:nvGrpSpPr>
        <p:grpSpPr>
          <a:xfrm>
            <a:off x="4917668" y="4196536"/>
            <a:ext cx="1186261" cy="1368359"/>
            <a:chOff x="4801156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15FBC1-0E10-4D24-BA20-14F69FE3D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1CB285-C6FA-4B12-9242-6AA97D486C9D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9" name="incorrect 1">
            <a:extLst>
              <a:ext uri="{FF2B5EF4-FFF2-40B4-BE49-F238E27FC236}">
                <a16:creationId xmlns:a16="http://schemas.microsoft.com/office/drawing/2014/main" id="{EADABD2B-0224-4A94-8423-B0017068B73D}"/>
              </a:ext>
            </a:extLst>
          </p:cNvPr>
          <p:cNvGrpSpPr/>
          <p:nvPr/>
        </p:nvGrpSpPr>
        <p:grpSpPr>
          <a:xfrm>
            <a:off x="3126640" y="4196536"/>
            <a:ext cx="1186261" cy="1368359"/>
            <a:chOff x="2896714" y="4196536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19282A-6B62-43D1-BCCB-02080516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EC9AB9-F2D3-40D4-A2EA-CFD03301FCEA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2" name="correct">
            <a:extLst>
              <a:ext uri="{FF2B5EF4-FFF2-40B4-BE49-F238E27FC236}">
                <a16:creationId xmlns:a16="http://schemas.microsoft.com/office/drawing/2014/main" id="{A3E1A966-9D5B-4A97-A781-1A528488C501}"/>
              </a:ext>
            </a:extLst>
          </p:cNvPr>
          <p:cNvGrpSpPr/>
          <p:nvPr/>
        </p:nvGrpSpPr>
        <p:grpSpPr>
          <a:xfrm>
            <a:off x="6708696" y="4196535"/>
            <a:ext cx="1186261" cy="1368359"/>
            <a:chOff x="6705598" y="4196535"/>
            <a:chExt cx="1186261" cy="13683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5FC1AA-A242-453D-A878-B220E9F4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2BF2A96-3F83-4FED-A049-40D6E28A2347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204AD2-A4C2-46E3-AF73-905778EBED43}"/>
              </a:ext>
            </a:extLst>
          </p:cNvPr>
          <p:cNvGrpSpPr/>
          <p:nvPr/>
        </p:nvGrpSpPr>
        <p:grpSpPr>
          <a:xfrm>
            <a:off x="343339" y="1304039"/>
            <a:ext cx="1961673" cy="1826860"/>
            <a:chOff x="617552" y="1697810"/>
            <a:chExt cx="2990460" cy="1556260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9F0F7D9B-1310-486C-941F-6DF523F07A81}"/>
                </a:ext>
              </a:extLst>
            </p:cNvPr>
            <p:cNvSpPr/>
            <p:nvPr/>
          </p:nvSpPr>
          <p:spPr>
            <a:xfrm>
              <a:off x="617552" y="1697810"/>
              <a:ext cx="2990460" cy="1556260"/>
            </a:xfrm>
            <a:prstGeom prst="wedgeEllipseCallout">
              <a:avLst>
                <a:gd name="adj1" fmla="val 233"/>
                <a:gd name="adj2" fmla="val 6538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71643E-0F82-4637-82C3-7B20452D0657}"/>
                </a:ext>
              </a:extLst>
            </p:cNvPr>
            <p:cNvSpPr/>
            <p:nvPr/>
          </p:nvSpPr>
          <p:spPr>
            <a:xfrm>
              <a:off x="945193" y="1933240"/>
              <a:ext cx="2344050" cy="11798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ea typeface="Roboto" panose="02000000000000000000" pitchFamily="2" charset="0"/>
                </a:rPr>
                <a:t>Can you show me how many snowmen there are using your fingers?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26F7BD0-87F5-44DB-8E86-993A382AB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24" y="1338231"/>
            <a:ext cx="1438042" cy="17926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79A3E1-40EA-4444-B379-23C740C560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7" y="1338231"/>
            <a:ext cx="1438042" cy="1792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BCAC20-CAB5-44AF-A57F-2CD089B71B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50" y="1338231"/>
            <a:ext cx="1438042" cy="1792668"/>
          </a:xfrm>
          <a:prstGeom prst="rect">
            <a:avLst/>
          </a:prstGeom>
        </p:spPr>
      </p:pic>
      <p:grpSp>
        <p:nvGrpSpPr>
          <p:cNvPr id="19" name="Well done">
            <a:extLst>
              <a:ext uri="{FF2B5EF4-FFF2-40B4-BE49-F238E27FC236}">
                <a16:creationId xmlns:a16="http://schemas.microsoft.com/office/drawing/2014/main" id="{F27E1827-2DDC-4321-9949-1B814D5C69A6}"/>
              </a:ext>
            </a:extLst>
          </p:cNvPr>
          <p:cNvGrpSpPr/>
          <p:nvPr/>
        </p:nvGrpSpPr>
        <p:grpSpPr>
          <a:xfrm>
            <a:off x="333611" y="1303893"/>
            <a:ext cx="1968022" cy="1826860"/>
            <a:chOff x="617552" y="1689523"/>
            <a:chExt cx="2990460" cy="1556260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E7AE0A3B-2436-4FF3-8B93-454FDE69B7DE}"/>
                </a:ext>
              </a:extLst>
            </p:cNvPr>
            <p:cNvSpPr/>
            <p:nvPr/>
          </p:nvSpPr>
          <p:spPr>
            <a:xfrm>
              <a:off x="617552" y="1689523"/>
              <a:ext cx="2990460" cy="1556260"/>
            </a:xfrm>
            <a:prstGeom prst="wedgeEllipseCallout">
              <a:avLst>
                <a:gd name="adj1" fmla="val 611"/>
                <a:gd name="adj2" fmla="val 6538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70BE26-E555-41D6-B46B-AAFA4DCB3D78}"/>
                </a:ext>
              </a:extLst>
            </p:cNvPr>
            <p:cNvSpPr/>
            <p:nvPr/>
          </p:nvSpPr>
          <p:spPr>
            <a:xfrm>
              <a:off x="1067995" y="2082658"/>
              <a:ext cx="2089573" cy="7865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ea typeface="Roboto" panose="02000000000000000000" pitchFamily="2" charset="0"/>
                </a:rPr>
                <a:t>Well done! There are 3 snowmen.</a:t>
              </a:r>
            </a:p>
          </p:txBody>
        </p:sp>
      </p:grpSp>
      <p:grpSp>
        <p:nvGrpSpPr>
          <p:cNvPr id="22" name="Try again">
            <a:extLst>
              <a:ext uri="{FF2B5EF4-FFF2-40B4-BE49-F238E27FC236}">
                <a16:creationId xmlns:a16="http://schemas.microsoft.com/office/drawing/2014/main" id="{E1457FD2-D298-492C-BCF4-AD9698EB8775}"/>
              </a:ext>
            </a:extLst>
          </p:cNvPr>
          <p:cNvGrpSpPr/>
          <p:nvPr/>
        </p:nvGrpSpPr>
        <p:grpSpPr>
          <a:xfrm>
            <a:off x="340164" y="1303747"/>
            <a:ext cx="1968022" cy="1826860"/>
            <a:chOff x="617552" y="1689523"/>
            <a:chExt cx="2990460" cy="1556260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3BFCAB29-F5BD-49DD-9F7F-213678BAE22D}"/>
                </a:ext>
              </a:extLst>
            </p:cNvPr>
            <p:cNvSpPr/>
            <p:nvPr/>
          </p:nvSpPr>
          <p:spPr>
            <a:xfrm>
              <a:off x="617552" y="1689523"/>
              <a:ext cx="2990460" cy="1556260"/>
            </a:xfrm>
            <a:prstGeom prst="wedgeEllipseCallout">
              <a:avLst>
                <a:gd name="adj1" fmla="val 611"/>
                <a:gd name="adj2" fmla="val 65388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55956D-EA7E-4AD1-8E2F-B6E09ACD8679}"/>
                </a:ext>
              </a:extLst>
            </p:cNvPr>
            <p:cNvSpPr/>
            <p:nvPr/>
          </p:nvSpPr>
          <p:spPr>
            <a:xfrm>
              <a:off x="1067996" y="2074229"/>
              <a:ext cx="2089573" cy="7341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ea typeface="Roboto" panose="02000000000000000000" pitchFamily="2" charset="0"/>
                </a:rPr>
                <a:t>Try</a:t>
              </a:r>
            </a:p>
            <a:p>
              <a:pPr algn="ctr"/>
              <a:r>
                <a:rPr lang="en-GB" sz="2800" dirty="0">
                  <a:ea typeface="Roboto" panose="02000000000000000000" pitchFamily="2" charset="0"/>
                </a:rPr>
                <a:t>again.</a:t>
              </a:r>
              <a:endParaRPr lang="en-GB" sz="2800" dirty="0">
                <a:solidFill>
                  <a:schemeClr val="tx1"/>
                </a:solidFill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9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9636 -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2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C85DAF-E3DA-497A-8A8B-75B9E0859C15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E8E110-C83E-4547-A8F3-58E6F9F05BF7}"/>
              </a:ext>
            </a:extLst>
          </p:cNvPr>
          <p:cNvGrpSpPr/>
          <p:nvPr/>
        </p:nvGrpSpPr>
        <p:grpSpPr>
          <a:xfrm>
            <a:off x="550863" y="1089498"/>
            <a:ext cx="1744359" cy="1900635"/>
            <a:chOff x="1293779" y="1293105"/>
            <a:chExt cx="1558173" cy="1697028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A3ADDAB-109B-4A21-A6CF-70949317DA32}"/>
                </a:ext>
              </a:extLst>
            </p:cNvPr>
            <p:cNvSpPr/>
            <p:nvPr/>
          </p:nvSpPr>
          <p:spPr>
            <a:xfrm>
              <a:off x="1293779" y="1293105"/>
              <a:ext cx="1558173" cy="1697028"/>
            </a:xfrm>
            <a:prstGeom prst="wedgeEllipseCallout">
              <a:avLst>
                <a:gd name="adj1" fmla="val -2830"/>
                <a:gd name="adj2" fmla="val 61866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75371" y="1592790"/>
              <a:ext cx="1212367" cy="11679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700" dirty="0">
                  <a:solidFill>
                    <a:schemeClr val="tx1"/>
                  </a:solidFill>
                  <a:ea typeface="Roboto" panose="02000000000000000000" pitchFamily="2" charset="0"/>
                </a:rPr>
                <a:t>I think I saw 3 snowmen while I was skating. Am I correct?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66" y="1533898"/>
            <a:ext cx="1104688" cy="1377107"/>
          </a:xfrm>
          <a:prstGeom prst="rect">
            <a:avLst/>
          </a:prstGeom>
        </p:spPr>
      </p:pic>
      <p:grpSp>
        <p:nvGrpSpPr>
          <p:cNvPr id="17" name="correct">
            <a:extLst>
              <a:ext uri="{FF2B5EF4-FFF2-40B4-BE49-F238E27FC236}">
                <a16:creationId xmlns:a16="http://schemas.microsoft.com/office/drawing/2014/main" id="{350E724E-D56E-48AE-8BC9-8B530A4B1871}"/>
              </a:ext>
            </a:extLst>
          </p:cNvPr>
          <p:cNvGrpSpPr/>
          <p:nvPr/>
        </p:nvGrpSpPr>
        <p:grpSpPr>
          <a:xfrm>
            <a:off x="4834072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14" name="incorrect 2">
            <a:extLst>
              <a:ext uri="{FF2B5EF4-FFF2-40B4-BE49-F238E27FC236}">
                <a16:creationId xmlns:a16="http://schemas.microsoft.com/office/drawing/2014/main" id="{0A6CD404-B022-4BE4-B539-194F4CC6461F}"/>
              </a:ext>
            </a:extLst>
          </p:cNvPr>
          <p:cNvGrpSpPr/>
          <p:nvPr/>
        </p:nvGrpSpPr>
        <p:grpSpPr>
          <a:xfrm>
            <a:off x="2929630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8" name="incorrect 1">
            <a:extLst>
              <a:ext uri="{FF2B5EF4-FFF2-40B4-BE49-F238E27FC236}">
                <a16:creationId xmlns:a16="http://schemas.microsoft.com/office/drawing/2014/main" id="{25FFF637-B7D2-4E5F-A3AC-DD4A2E3F0B92}"/>
              </a:ext>
            </a:extLst>
          </p:cNvPr>
          <p:cNvGrpSpPr/>
          <p:nvPr/>
        </p:nvGrpSpPr>
        <p:grpSpPr>
          <a:xfrm>
            <a:off x="6738514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8DE94F-CDBD-47E6-8B19-763F261D1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5" y="3313831"/>
            <a:ext cx="1104688" cy="27775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AD80A4-2ABB-4489-BA21-9C684AF15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19" y="1533898"/>
            <a:ext cx="1104688" cy="1377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BBE6DA-B985-4894-9657-F1B908DF1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72" y="1533898"/>
            <a:ext cx="1104688" cy="1377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5A52AA-01AB-4A4D-B2F9-E926B3BDB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5" y="1533898"/>
            <a:ext cx="1104688" cy="1377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DBF8EE-26D2-49AB-8B2F-30C199AE9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77" y="1533898"/>
            <a:ext cx="1104688" cy="1377107"/>
          </a:xfrm>
          <a:prstGeom prst="rect">
            <a:avLst/>
          </a:prstGeom>
        </p:spPr>
      </p:pic>
      <p:grpSp>
        <p:nvGrpSpPr>
          <p:cNvPr id="25" name="well done">
            <a:extLst>
              <a:ext uri="{FF2B5EF4-FFF2-40B4-BE49-F238E27FC236}">
                <a16:creationId xmlns:a16="http://schemas.microsoft.com/office/drawing/2014/main" id="{98F85A5D-8542-4A0F-9845-0965FFB764A2}"/>
              </a:ext>
            </a:extLst>
          </p:cNvPr>
          <p:cNvGrpSpPr/>
          <p:nvPr/>
        </p:nvGrpSpPr>
        <p:grpSpPr>
          <a:xfrm>
            <a:off x="550861" y="1089498"/>
            <a:ext cx="1744359" cy="1900635"/>
            <a:chOff x="1293779" y="1293105"/>
            <a:chExt cx="1558173" cy="1697028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C1D07097-1D32-475D-A4EC-1D607442F1B8}"/>
                </a:ext>
              </a:extLst>
            </p:cNvPr>
            <p:cNvSpPr/>
            <p:nvPr/>
          </p:nvSpPr>
          <p:spPr>
            <a:xfrm>
              <a:off x="1293779" y="1293105"/>
              <a:ext cx="1558173" cy="1697028"/>
            </a:xfrm>
            <a:prstGeom prst="wedgeEllipseCallout">
              <a:avLst>
                <a:gd name="adj1" fmla="val -2830"/>
                <a:gd name="adj2" fmla="val 61866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F23E07-C55E-4AD6-BC70-204AB6763C4F}"/>
                </a:ext>
              </a:extLst>
            </p:cNvPr>
            <p:cNvSpPr/>
            <p:nvPr/>
          </p:nvSpPr>
          <p:spPr>
            <a:xfrm>
              <a:off x="1475371" y="1770630"/>
              <a:ext cx="1212367" cy="7419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ea typeface="Roboto" panose="02000000000000000000" pitchFamily="2" charset="0"/>
                </a:rPr>
                <a:t>Well done! There are 5 snowmen.</a:t>
              </a:r>
            </a:p>
          </p:txBody>
        </p:sp>
      </p:grpSp>
      <p:grpSp>
        <p:nvGrpSpPr>
          <p:cNvPr id="28" name="Try again">
            <a:extLst>
              <a:ext uri="{FF2B5EF4-FFF2-40B4-BE49-F238E27FC236}">
                <a16:creationId xmlns:a16="http://schemas.microsoft.com/office/drawing/2014/main" id="{7F1DD2D7-62AD-46BF-BAD1-7F08A3439359}"/>
              </a:ext>
            </a:extLst>
          </p:cNvPr>
          <p:cNvGrpSpPr/>
          <p:nvPr/>
        </p:nvGrpSpPr>
        <p:grpSpPr>
          <a:xfrm>
            <a:off x="550861" y="1089498"/>
            <a:ext cx="1744359" cy="1900635"/>
            <a:chOff x="1293779" y="1293105"/>
            <a:chExt cx="1558173" cy="1697028"/>
          </a:xfrm>
        </p:grpSpPr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EAF340DC-188B-4148-897D-3089064367CC}"/>
                </a:ext>
              </a:extLst>
            </p:cNvPr>
            <p:cNvSpPr/>
            <p:nvPr/>
          </p:nvSpPr>
          <p:spPr>
            <a:xfrm>
              <a:off x="1293779" y="1293105"/>
              <a:ext cx="1558173" cy="1697028"/>
            </a:xfrm>
            <a:prstGeom prst="wedgeEllipseCallout">
              <a:avLst>
                <a:gd name="adj1" fmla="val -2830"/>
                <a:gd name="adj2" fmla="val 61866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FE1C36E-C2BD-42E0-B911-E8870D164DFB}"/>
                </a:ext>
              </a:extLst>
            </p:cNvPr>
            <p:cNvSpPr/>
            <p:nvPr/>
          </p:nvSpPr>
          <p:spPr>
            <a:xfrm>
              <a:off x="1444634" y="1770630"/>
              <a:ext cx="1212367" cy="6595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  <a:ea typeface="Roboto" panose="02000000000000000000" pitchFamily="2" charset="0"/>
                </a:rPr>
                <a:t>Try</a:t>
              </a:r>
            </a:p>
            <a:p>
              <a:pPr algn="ctr"/>
              <a:r>
                <a:rPr lang="en-GB" sz="2400" dirty="0">
                  <a:ea typeface="Roboto" panose="02000000000000000000" pitchFamily="2" charset="0"/>
                </a:rPr>
                <a:t>again.</a:t>
              </a:r>
              <a:endParaRPr lang="en-GB" sz="2400" dirty="0">
                <a:solidFill>
                  <a:schemeClr val="tx1"/>
                </a:solidFill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2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2F787EE-B6A7-46E6-A7A1-5E5DF6A417AC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E8E110-C83E-4547-A8F3-58E6F9F05BF7}"/>
              </a:ext>
            </a:extLst>
          </p:cNvPr>
          <p:cNvGrpSpPr/>
          <p:nvPr/>
        </p:nvGrpSpPr>
        <p:grpSpPr>
          <a:xfrm>
            <a:off x="504582" y="1501801"/>
            <a:ext cx="1799617" cy="1488332"/>
            <a:chOff x="1293779" y="1501801"/>
            <a:chExt cx="1799617" cy="148833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A3ADDAB-109B-4A21-A6CF-70949317DA32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1152"/>
                <a:gd name="adj2" fmla="val 64272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How many snowmen have I made?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06" y="919024"/>
            <a:ext cx="2129814" cy="2655033"/>
          </a:xfrm>
          <a:prstGeom prst="rect">
            <a:avLst/>
          </a:prstGeom>
        </p:spPr>
      </p:pic>
      <p:grpSp>
        <p:nvGrpSpPr>
          <p:cNvPr id="17" name="incorrect 2">
            <a:extLst>
              <a:ext uri="{FF2B5EF4-FFF2-40B4-BE49-F238E27FC236}">
                <a16:creationId xmlns:a16="http://schemas.microsoft.com/office/drawing/2014/main" id="{350E724E-D56E-48AE-8BC9-8B530A4B1871}"/>
              </a:ext>
            </a:extLst>
          </p:cNvPr>
          <p:cNvGrpSpPr/>
          <p:nvPr/>
        </p:nvGrpSpPr>
        <p:grpSpPr>
          <a:xfrm>
            <a:off x="4801156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4" name="incorrect 1">
            <a:extLst>
              <a:ext uri="{FF2B5EF4-FFF2-40B4-BE49-F238E27FC236}">
                <a16:creationId xmlns:a16="http://schemas.microsoft.com/office/drawing/2014/main" id="{0A6CD404-B022-4BE4-B539-194F4CC6461F}"/>
              </a:ext>
            </a:extLst>
          </p:cNvPr>
          <p:cNvGrpSpPr/>
          <p:nvPr/>
        </p:nvGrpSpPr>
        <p:grpSpPr>
          <a:xfrm>
            <a:off x="2896714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8" name="correct">
            <a:extLst>
              <a:ext uri="{FF2B5EF4-FFF2-40B4-BE49-F238E27FC236}">
                <a16:creationId xmlns:a16="http://schemas.microsoft.com/office/drawing/2014/main" id="{25FFF637-B7D2-4E5F-A3AC-DD4A2E3F0B92}"/>
              </a:ext>
            </a:extLst>
          </p:cNvPr>
          <p:cNvGrpSpPr/>
          <p:nvPr/>
        </p:nvGrpSpPr>
        <p:grpSpPr>
          <a:xfrm>
            <a:off x="6705598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C95A6AF-6DFD-4B10-B561-12CA671B1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70" y="919024"/>
            <a:ext cx="2129814" cy="265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318F7-CA2E-4438-BC6F-0699195FE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4" y="3203710"/>
            <a:ext cx="1616579" cy="2889115"/>
          </a:xfrm>
          <a:prstGeom prst="rect">
            <a:avLst/>
          </a:prstGeom>
        </p:spPr>
      </p:pic>
      <p:grpSp>
        <p:nvGrpSpPr>
          <p:cNvPr id="22" name="well done">
            <a:extLst>
              <a:ext uri="{FF2B5EF4-FFF2-40B4-BE49-F238E27FC236}">
                <a16:creationId xmlns:a16="http://schemas.microsoft.com/office/drawing/2014/main" id="{990309A4-B38E-47BD-B117-4796095267F9}"/>
              </a:ext>
            </a:extLst>
          </p:cNvPr>
          <p:cNvGrpSpPr/>
          <p:nvPr/>
        </p:nvGrpSpPr>
        <p:grpSpPr>
          <a:xfrm>
            <a:off x="504582" y="1501801"/>
            <a:ext cx="1799617" cy="1488332"/>
            <a:chOff x="1293779" y="1501801"/>
            <a:chExt cx="1799617" cy="1488332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EDA24C1A-726B-4A49-87C6-7B836DCA8CB0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1152"/>
                <a:gd name="adj2" fmla="val 6486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DC171F-5B5B-4F45-B73B-8D5144D9869D}"/>
                </a:ext>
              </a:extLst>
            </p:cNvPr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Well done! There are 2 snowmen.</a:t>
              </a:r>
            </a:p>
          </p:txBody>
        </p:sp>
      </p:grpSp>
      <p:grpSp>
        <p:nvGrpSpPr>
          <p:cNvPr id="25" name="Try again">
            <a:extLst>
              <a:ext uri="{FF2B5EF4-FFF2-40B4-BE49-F238E27FC236}">
                <a16:creationId xmlns:a16="http://schemas.microsoft.com/office/drawing/2014/main" id="{2DB987EA-8DAA-49AD-A93C-AF107ED29522}"/>
              </a:ext>
            </a:extLst>
          </p:cNvPr>
          <p:cNvGrpSpPr/>
          <p:nvPr/>
        </p:nvGrpSpPr>
        <p:grpSpPr>
          <a:xfrm>
            <a:off x="504582" y="1501801"/>
            <a:ext cx="1799617" cy="1488332"/>
            <a:chOff x="1293779" y="1501801"/>
            <a:chExt cx="1799617" cy="1488332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27A6F14C-F281-4F38-B45F-9C912E3212A7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1152"/>
                <a:gd name="adj2" fmla="val 6486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E06778-4464-4F00-8AE6-BFC0AFAB6199}"/>
                </a:ext>
              </a:extLst>
            </p:cNvPr>
            <p:cNvSpPr/>
            <p:nvPr/>
          </p:nvSpPr>
          <p:spPr>
            <a:xfrm>
              <a:off x="1431722" y="1840197"/>
              <a:ext cx="152155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/>
                <a:t>Try</a:t>
              </a:r>
              <a:br>
                <a:rPr lang="en-GB" sz="2400" dirty="0"/>
              </a:br>
              <a:r>
                <a:rPr lang="en-GB" sz="2400" dirty="0"/>
                <a:t>again.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1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20781 -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870B40-8312-4A5A-A6F7-2E5417ACC097}"/>
              </a:ext>
            </a:extLst>
          </p:cNvPr>
          <p:cNvSpPr/>
          <p:nvPr/>
        </p:nvSpPr>
        <p:spPr>
          <a:xfrm>
            <a:off x="2382715" y="765175"/>
            <a:ext cx="5996843" cy="2945147"/>
          </a:xfrm>
          <a:prstGeom prst="roundRect">
            <a:avLst>
              <a:gd name="adj" fmla="val 7711"/>
            </a:avLst>
          </a:prstGeom>
          <a:gradFill flip="none" rotWithShape="1">
            <a:gsLst>
              <a:gs pos="0">
                <a:srgbClr val="90D0F3"/>
              </a:gs>
              <a:gs pos="19000">
                <a:srgbClr val="90D0F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13ECF-E926-4703-BF94-C02CF60D1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19" y="1293106"/>
            <a:ext cx="1361322" cy="1697028"/>
          </a:xfrm>
          <a:prstGeom prst="rect">
            <a:avLst/>
          </a:prstGeom>
        </p:spPr>
      </p:pic>
      <p:grpSp>
        <p:nvGrpSpPr>
          <p:cNvPr id="17" name="incorrect 1">
            <a:extLst>
              <a:ext uri="{FF2B5EF4-FFF2-40B4-BE49-F238E27FC236}">
                <a16:creationId xmlns:a16="http://schemas.microsoft.com/office/drawing/2014/main" id="{350E724E-D56E-48AE-8BC9-8B530A4B1871}"/>
              </a:ext>
            </a:extLst>
          </p:cNvPr>
          <p:cNvGrpSpPr/>
          <p:nvPr/>
        </p:nvGrpSpPr>
        <p:grpSpPr>
          <a:xfrm>
            <a:off x="4801156" y="4196536"/>
            <a:ext cx="1186261" cy="1368359"/>
            <a:chOff x="4801156" y="4196536"/>
            <a:chExt cx="1186261" cy="1368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AADADF-87E6-4C93-A89F-84AB8561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6" y="4196536"/>
              <a:ext cx="1186261" cy="13683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8B318A-EE69-40B3-9AAB-D70FBB25B4B7}"/>
                </a:ext>
              </a:extLst>
            </p:cNvPr>
            <p:cNvSpPr/>
            <p:nvPr/>
          </p:nvSpPr>
          <p:spPr>
            <a:xfrm>
              <a:off x="5196317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4" name="correct">
            <a:extLst>
              <a:ext uri="{FF2B5EF4-FFF2-40B4-BE49-F238E27FC236}">
                <a16:creationId xmlns:a16="http://schemas.microsoft.com/office/drawing/2014/main" id="{0A6CD404-B022-4BE4-B539-194F4CC6461F}"/>
              </a:ext>
            </a:extLst>
          </p:cNvPr>
          <p:cNvGrpSpPr/>
          <p:nvPr/>
        </p:nvGrpSpPr>
        <p:grpSpPr>
          <a:xfrm>
            <a:off x="2896714" y="4196536"/>
            <a:ext cx="1186261" cy="1368359"/>
            <a:chOff x="2896714" y="4196536"/>
            <a:chExt cx="1186261" cy="13683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DA15C2-E43C-42E4-B556-9188283F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4" y="4196536"/>
              <a:ext cx="1186261" cy="136835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B16008-294D-4EB7-81E2-7E466C6F4A21}"/>
                </a:ext>
              </a:extLst>
            </p:cNvPr>
            <p:cNvSpPr/>
            <p:nvPr/>
          </p:nvSpPr>
          <p:spPr>
            <a:xfrm>
              <a:off x="3288506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8" name="incorrect 2">
            <a:extLst>
              <a:ext uri="{FF2B5EF4-FFF2-40B4-BE49-F238E27FC236}">
                <a16:creationId xmlns:a16="http://schemas.microsoft.com/office/drawing/2014/main" id="{25FFF637-B7D2-4E5F-A3AC-DD4A2E3F0B92}"/>
              </a:ext>
            </a:extLst>
          </p:cNvPr>
          <p:cNvGrpSpPr/>
          <p:nvPr/>
        </p:nvGrpSpPr>
        <p:grpSpPr>
          <a:xfrm>
            <a:off x="6705598" y="4196535"/>
            <a:ext cx="1186261" cy="1368359"/>
            <a:chOff x="6705598" y="4196535"/>
            <a:chExt cx="1186261" cy="1368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524C8A-07EF-4613-856E-149D3611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4196535"/>
              <a:ext cx="1186261" cy="136835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13D6C0-9CF6-4B2B-B053-4E0C07BD1659}"/>
                </a:ext>
              </a:extLst>
            </p:cNvPr>
            <p:cNvSpPr/>
            <p:nvPr/>
          </p:nvSpPr>
          <p:spPr>
            <a:xfrm>
              <a:off x="7097389" y="4676005"/>
              <a:ext cx="402677" cy="402677"/>
            </a:xfrm>
            <a:prstGeom prst="ellipse">
              <a:avLst/>
            </a:prstGeom>
            <a:solidFill>
              <a:srgbClr val="F5FEFF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7AD80A4-2ABB-4489-BA21-9C684AF15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0" y="1293106"/>
            <a:ext cx="1361322" cy="16970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BBE6DA-B985-4894-9657-F1B908DF1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41" y="1293106"/>
            <a:ext cx="1361322" cy="16970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5A52AA-01AB-4A4D-B2F9-E926B3BDB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53" y="1293106"/>
            <a:ext cx="1361322" cy="16970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F272BC-9478-4480-B2BD-63D75762BFDF}"/>
              </a:ext>
            </a:extLst>
          </p:cNvPr>
          <p:cNvGrpSpPr/>
          <p:nvPr/>
        </p:nvGrpSpPr>
        <p:grpSpPr>
          <a:xfrm>
            <a:off x="461108" y="1898898"/>
            <a:ext cx="1799617" cy="1488332"/>
            <a:chOff x="1293779" y="1501801"/>
            <a:chExt cx="1799617" cy="1488332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EBC983E3-E20F-4796-A8D9-D99FCF13E467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2995"/>
                <a:gd name="adj2" fmla="val 6511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7E2DC30-D07C-439B-87B5-2F4BF2C2DCD1}"/>
                </a:ext>
              </a:extLst>
            </p:cNvPr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How many snowmen have I made?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45085C7-56A3-4330-A739-06DF695F5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8" y="3716955"/>
            <a:ext cx="1154162" cy="2375870"/>
          </a:xfrm>
          <a:prstGeom prst="rect">
            <a:avLst/>
          </a:prstGeom>
        </p:spPr>
      </p:pic>
      <p:grpSp>
        <p:nvGrpSpPr>
          <p:cNvPr id="28" name="well done">
            <a:extLst>
              <a:ext uri="{FF2B5EF4-FFF2-40B4-BE49-F238E27FC236}">
                <a16:creationId xmlns:a16="http://schemas.microsoft.com/office/drawing/2014/main" id="{BA6891C8-4AD4-42E2-B631-5145DCA10BD1}"/>
              </a:ext>
            </a:extLst>
          </p:cNvPr>
          <p:cNvGrpSpPr/>
          <p:nvPr/>
        </p:nvGrpSpPr>
        <p:grpSpPr>
          <a:xfrm>
            <a:off x="461108" y="1898898"/>
            <a:ext cx="1799617" cy="1488332"/>
            <a:chOff x="1293779" y="1501801"/>
            <a:chExt cx="1799617" cy="1488332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E9286172-9E97-47EE-87BE-16047DB868D4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2995"/>
                <a:gd name="adj2" fmla="val 6511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30F05-B59C-4857-94A5-C042547CC2F8}"/>
                </a:ext>
              </a:extLst>
            </p:cNvPr>
            <p:cNvSpPr/>
            <p:nvPr/>
          </p:nvSpPr>
          <p:spPr>
            <a:xfrm>
              <a:off x="1431722" y="1840197"/>
              <a:ext cx="1521557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Well done! There are 4 snowmen.</a:t>
              </a:r>
            </a:p>
          </p:txBody>
        </p:sp>
      </p:grpSp>
      <p:grpSp>
        <p:nvGrpSpPr>
          <p:cNvPr id="24" name="Try again">
            <a:extLst>
              <a:ext uri="{FF2B5EF4-FFF2-40B4-BE49-F238E27FC236}">
                <a16:creationId xmlns:a16="http://schemas.microsoft.com/office/drawing/2014/main" id="{9A4CBAC9-CC5A-4576-A98D-B3F6C39D9681}"/>
              </a:ext>
            </a:extLst>
          </p:cNvPr>
          <p:cNvGrpSpPr/>
          <p:nvPr/>
        </p:nvGrpSpPr>
        <p:grpSpPr>
          <a:xfrm>
            <a:off x="461108" y="1898898"/>
            <a:ext cx="1799617" cy="1488332"/>
            <a:chOff x="1293779" y="1501801"/>
            <a:chExt cx="1799617" cy="1488332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856C171E-7673-4AE1-9EBF-6DF9EF7427DF}"/>
                </a:ext>
              </a:extLst>
            </p:cNvPr>
            <p:cNvSpPr/>
            <p:nvPr/>
          </p:nvSpPr>
          <p:spPr>
            <a:xfrm>
              <a:off x="1293779" y="1501801"/>
              <a:ext cx="1799617" cy="1488332"/>
            </a:xfrm>
            <a:prstGeom prst="wedgeEllipseCallout">
              <a:avLst>
                <a:gd name="adj1" fmla="val -2995"/>
                <a:gd name="adj2" fmla="val 65114"/>
              </a:avLst>
            </a:prstGeom>
            <a:solidFill>
              <a:srgbClr val="F5FEFF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A5636E-646A-428B-BB0F-4F98FF9C5100}"/>
                </a:ext>
              </a:extLst>
            </p:cNvPr>
            <p:cNvSpPr/>
            <p:nvPr/>
          </p:nvSpPr>
          <p:spPr>
            <a:xfrm>
              <a:off x="1431722" y="1840197"/>
              <a:ext cx="152155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/>
                <a:t>Try</a:t>
              </a:r>
            </a:p>
            <a:p>
              <a:pPr algn="ctr"/>
              <a:r>
                <a:rPr lang="en-GB" sz="2400" dirty="0"/>
                <a:t>again.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5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21389 -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203</TotalTime>
  <Words>148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Liv Robson-Hughes</cp:lastModifiedBy>
  <cp:revision>51</cp:revision>
  <dcterms:created xsi:type="dcterms:W3CDTF">2020-12-14T14:29:53Z</dcterms:created>
  <dcterms:modified xsi:type="dcterms:W3CDTF">2020-12-18T15:24:08Z</dcterms:modified>
</cp:coreProperties>
</file>