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7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Open Sans" panose="020B0606030504020204" pitchFamily="34" charset="0"/>
      <p:regular r:id="rId24"/>
      <p:bold r:id="rId25"/>
      <p:italic r:id="rId26"/>
      <p:boldItalic r:id="rId27"/>
    </p:embeddedFont>
    <p:embeddedFont>
      <p:font typeface="PT Sans Narrow" panose="020B050602020302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7b4b4e66d3_0_3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7b4b4e66d3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7b4b4e66d3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7b4b4e66d3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b4b4e66d3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7b4b4e66d3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b4b4e66d3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b4b4e66d3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b4b4e66d3_0_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7b4b4e66d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b4b4e66d3_0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b4b4e66d3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b4b4e66d3_0_4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7b4b4e66d3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do you think you should if you or someone you know is being bullied? </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b4b4e66d3_0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7b4b4e66d3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whiteboard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b4b4e66d3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7b4b4e66d3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b4b4e66d3_0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b4b4e66d3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Get the young people to write down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7b4b4e66d3_0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7b4b4e66d3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Get the young people to write down  the names of the people in their back up team and the type of support they can provide</a:t>
            </a:r>
            <a:endParaRPr/>
          </a:p>
          <a:p>
            <a:pPr marL="0" lvl="0" indent="0" algn="l" rtl="0">
              <a:spcBef>
                <a:spcPts val="0"/>
              </a:spcBef>
              <a:spcAft>
                <a:spcPts val="0"/>
              </a:spcAft>
              <a:buNone/>
            </a:pPr>
            <a:r>
              <a:rPr lang="en-GB"/>
              <a:t>E.g Emotional, practical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b4b4e66d3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b4b4e66d3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Add names for practitioners attending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b4b4e66d3_0_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b4b4e66d3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b4b4e66d3_0_5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7b4b4e66d3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7b4b4e66d3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7b4b4e66d3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7b4b4e66d3_0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7b4b4e66d3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b4d791ba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b4d791ba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7b4b4e66d3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7b4b4e66d3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7b4b4e66d3_0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7b4b4e66d3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7b4b4e66d3_0_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7b4b4e66d3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b4b4e66d3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b4b4e66d3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Do you have any other ideas for making friends ?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a:latin typeface="Arial"/>
                <a:ea typeface="Arial"/>
                <a:cs typeface="Arial"/>
                <a:sym typeface="Arial"/>
              </a:rPr>
              <a:t>Understanding Autism Group</a:t>
            </a:r>
            <a:endParaRPr>
              <a:latin typeface="Arial"/>
              <a:ea typeface="Arial"/>
              <a:cs typeface="Arial"/>
              <a:sym typeface="Arial"/>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Week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Conversation topics </a:t>
            </a:r>
            <a:endParaRPr>
              <a:latin typeface="Arial"/>
              <a:ea typeface="Arial"/>
              <a:cs typeface="Arial"/>
              <a:sym typeface="Arial"/>
            </a:endParaRPr>
          </a:p>
        </p:txBody>
      </p:sp>
      <p:sp>
        <p:nvSpPr>
          <p:cNvPr id="143" name="Google Shape;143;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77500" lnSpcReduction="20000"/>
          </a:bodyPr>
          <a:lstStyle/>
          <a:p>
            <a:pPr marL="50800" lvl="0" indent="0" algn="l" rtl="0">
              <a:spcBef>
                <a:spcPts val="500"/>
              </a:spcBef>
              <a:spcAft>
                <a:spcPts val="0"/>
              </a:spcAft>
              <a:buNone/>
            </a:pPr>
            <a:r>
              <a:rPr lang="en-GB" sz="2200" b="1">
                <a:solidFill>
                  <a:srgbClr val="404040"/>
                </a:solidFill>
                <a:latin typeface="Arial"/>
                <a:ea typeface="Arial"/>
                <a:cs typeface="Arial"/>
                <a:sym typeface="Arial"/>
              </a:rPr>
              <a:t>You can ask questions about lots of topics , here are some ideas for conversation topics:</a:t>
            </a:r>
            <a:endParaRPr sz="2200" b="1">
              <a:solidFill>
                <a:srgbClr val="404040"/>
              </a:solidFill>
              <a:latin typeface="Arial"/>
              <a:ea typeface="Arial"/>
              <a:cs typeface="Arial"/>
              <a:sym typeface="Arial"/>
            </a:endParaRPr>
          </a:p>
          <a:p>
            <a:pPr marL="0" lvl="0" indent="0" algn="l" rtl="0">
              <a:spcBef>
                <a:spcPts val="500"/>
              </a:spcBef>
              <a:spcAft>
                <a:spcPts val="0"/>
              </a:spcAft>
              <a:buNone/>
            </a:pPr>
            <a:r>
              <a:rPr lang="en-GB" sz="2850">
                <a:solidFill>
                  <a:srgbClr val="C3260C"/>
                </a:solidFill>
                <a:latin typeface="Arial"/>
                <a:ea typeface="Arial"/>
                <a:cs typeface="Arial"/>
                <a:sym typeface="Arial"/>
              </a:rPr>
              <a:t>*</a:t>
            </a:r>
            <a:r>
              <a:rPr lang="en-GB" sz="2200" b="1">
                <a:solidFill>
                  <a:srgbClr val="404040"/>
                </a:solidFill>
                <a:latin typeface="Arial"/>
                <a:ea typeface="Arial"/>
                <a:cs typeface="Arial"/>
                <a:sym typeface="Arial"/>
              </a:rPr>
              <a:t>Family</a:t>
            </a:r>
            <a:r>
              <a:rPr lang="en-GB" sz="2200">
                <a:solidFill>
                  <a:srgbClr val="404040"/>
                </a:solidFill>
                <a:latin typeface="Arial"/>
                <a:ea typeface="Arial"/>
                <a:cs typeface="Arial"/>
                <a:sym typeface="Arial"/>
              </a:rPr>
              <a:t> – ask about their family (who do they live with, mum, dad, how many siblings?)</a:t>
            </a:r>
            <a:endParaRPr sz="2200">
              <a:solidFill>
                <a:srgbClr val="404040"/>
              </a:solidFill>
              <a:latin typeface="Arial"/>
              <a:ea typeface="Arial"/>
              <a:cs typeface="Arial"/>
              <a:sym typeface="Arial"/>
            </a:endParaRPr>
          </a:p>
          <a:p>
            <a:pPr marL="0" lvl="0" indent="0" algn="l" rtl="0">
              <a:spcBef>
                <a:spcPts val="500"/>
              </a:spcBef>
              <a:spcAft>
                <a:spcPts val="0"/>
              </a:spcAft>
              <a:buNone/>
            </a:pPr>
            <a:r>
              <a:rPr lang="en-GB" sz="2850">
                <a:solidFill>
                  <a:srgbClr val="C3260C"/>
                </a:solidFill>
                <a:latin typeface="Arial"/>
                <a:ea typeface="Arial"/>
                <a:cs typeface="Arial"/>
                <a:sym typeface="Arial"/>
              </a:rPr>
              <a:t>*</a:t>
            </a:r>
            <a:r>
              <a:rPr lang="en-GB" sz="2200" b="1">
                <a:solidFill>
                  <a:srgbClr val="404040"/>
                </a:solidFill>
                <a:latin typeface="Arial"/>
                <a:ea typeface="Arial"/>
                <a:cs typeface="Arial"/>
                <a:sym typeface="Arial"/>
              </a:rPr>
              <a:t>Occupation </a:t>
            </a:r>
            <a:r>
              <a:rPr lang="en-GB" sz="2200">
                <a:solidFill>
                  <a:srgbClr val="404040"/>
                </a:solidFill>
                <a:latin typeface="Arial"/>
                <a:ea typeface="Arial"/>
                <a:cs typeface="Arial"/>
                <a:sym typeface="Arial"/>
              </a:rPr>
              <a:t>– ask about what they do at school/college/for a job (e.g. what is your favourite lesson?)</a:t>
            </a:r>
            <a:endParaRPr sz="2200">
              <a:solidFill>
                <a:srgbClr val="404040"/>
              </a:solidFill>
              <a:latin typeface="Arial"/>
              <a:ea typeface="Arial"/>
              <a:cs typeface="Arial"/>
              <a:sym typeface="Arial"/>
            </a:endParaRPr>
          </a:p>
          <a:p>
            <a:pPr marL="0" lvl="0" indent="0" algn="l" rtl="0">
              <a:spcBef>
                <a:spcPts val="500"/>
              </a:spcBef>
              <a:spcAft>
                <a:spcPts val="0"/>
              </a:spcAft>
              <a:buNone/>
            </a:pPr>
            <a:r>
              <a:rPr lang="en-GB" sz="2850">
                <a:solidFill>
                  <a:srgbClr val="C3260C"/>
                </a:solidFill>
                <a:latin typeface="Arial"/>
                <a:ea typeface="Arial"/>
                <a:cs typeface="Arial"/>
                <a:sym typeface="Arial"/>
              </a:rPr>
              <a:t>*</a:t>
            </a:r>
            <a:r>
              <a:rPr lang="en-GB" sz="2200" b="1">
                <a:solidFill>
                  <a:srgbClr val="404040"/>
                </a:solidFill>
                <a:latin typeface="Arial"/>
                <a:ea typeface="Arial"/>
                <a:cs typeface="Arial"/>
                <a:sym typeface="Arial"/>
              </a:rPr>
              <a:t>Recreation</a:t>
            </a:r>
            <a:r>
              <a:rPr lang="en-GB" sz="2200">
                <a:solidFill>
                  <a:srgbClr val="404040"/>
                </a:solidFill>
                <a:latin typeface="Arial"/>
                <a:ea typeface="Arial"/>
                <a:cs typeface="Arial"/>
                <a:sym typeface="Arial"/>
              </a:rPr>
              <a:t> – what do they like to do in their spare time? (E.g. their hobbies,or clubs they go to, games they play, music people listen too). </a:t>
            </a:r>
            <a:endParaRPr sz="2200">
              <a:solidFill>
                <a:srgbClr val="404040"/>
              </a:solidFill>
              <a:latin typeface="Arial"/>
              <a:ea typeface="Arial"/>
              <a:cs typeface="Arial"/>
              <a:sym typeface="Arial"/>
            </a:endParaRPr>
          </a:p>
          <a:p>
            <a:pPr marL="0" lvl="0" indent="0" algn="l" rtl="0">
              <a:spcBef>
                <a:spcPts val="500"/>
              </a:spcBef>
              <a:spcAft>
                <a:spcPts val="0"/>
              </a:spcAft>
              <a:buNone/>
            </a:pPr>
            <a:r>
              <a:rPr lang="en-GB" sz="2850">
                <a:solidFill>
                  <a:srgbClr val="C3260C"/>
                </a:solidFill>
                <a:latin typeface="Arial"/>
                <a:ea typeface="Arial"/>
                <a:cs typeface="Arial"/>
                <a:sym typeface="Arial"/>
              </a:rPr>
              <a:t>*</a:t>
            </a:r>
            <a:r>
              <a:rPr lang="en-GB" sz="2200" b="1">
                <a:solidFill>
                  <a:srgbClr val="404040"/>
                </a:solidFill>
                <a:latin typeface="Arial"/>
                <a:ea typeface="Arial"/>
                <a:cs typeface="Arial"/>
                <a:sym typeface="Arial"/>
              </a:rPr>
              <a:t>Future</a:t>
            </a:r>
            <a:r>
              <a:rPr lang="en-GB" sz="2200">
                <a:solidFill>
                  <a:srgbClr val="404040"/>
                </a:solidFill>
                <a:latin typeface="Arial"/>
                <a:ea typeface="Arial"/>
                <a:cs typeface="Arial"/>
                <a:sym typeface="Arial"/>
              </a:rPr>
              <a:t>– what are they hoping to do in the future e.g. holidays and travel, university, college, as a job (e.g, where is one place you would like to go on holiday?)</a:t>
            </a:r>
            <a:endParaRPr sz="2200">
              <a:solidFill>
                <a:srgbClr val="404040"/>
              </a:solidFill>
              <a:latin typeface="Arial"/>
              <a:ea typeface="Arial"/>
              <a:cs typeface="Arial"/>
              <a:sym typeface="Arial"/>
            </a:endParaRPr>
          </a:p>
          <a:p>
            <a:pPr marL="0" lvl="0" indent="0" algn="l" rtl="0">
              <a:spcBef>
                <a:spcPts val="300"/>
              </a:spcBef>
              <a:spcAft>
                <a:spcPts val="1200"/>
              </a:spcAft>
              <a:buNone/>
            </a:pP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3657600" lvl="0" indent="0" algn="l" rtl="0">
              <a:spcBef>
                <a:spcPts val="0"/>
              </a:spcBef>
              <a:spcAft>
                <a:spcPts val="0"/>
              </a:spcAft>
              <a:buNone/>
            </a:pPr>
            <a:r>
              <a:rPr lang="en-GB">
                <a:latin typeface="Arial"/>
                <a:ea typeface="Arial"/>
                <a:cs typeface="Arial"/>
                <a:sym typeface="Arial"/>
              </a:rPr>
              <a:t>Activity</a:t>
            </a:r>
            <a:endParaRPr>
              <a:latin typeface="Arial"/>
              <a:ea typeface="Arial"/>
              <a:cs typeface="Arial"/>
              <a:sym typeface="Arial"/>
            </a:endParaRPr>
          </a:p>
        </p:txBody>
      </p:sp>
      <p:sp>
        <p:nvSpPr>
          <p:cNvPr id="149" name="Google Shape;149;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sz="2730" b="1">
                <a:latin typeface="Arial"/>
                <a:ea typeface="Arial"/>
                <a:cs typeface="Arial"/>
                <a:sym typeface="Arial"/>
              </a:rPr>
              <a:t>Practice in pairs asking a  question with the person next to you on one of the following things: </a:t>
            </a:r>
            <a:endParaRPr sz="2730" b="1">
              <a:latin typeface="Arial"/>
              <a:ea typeface="Arial"/>
              <a:cs typeface="Arial"/>
              <a:sym typeface="Arial"/>
            </a:endParaRPr>
          </a:p>
          <a:p>
            <a:pPr marL="0" lvl="0" indent="0" algn="l" rtl="0">
              <a:spcBef>
                <a:spcPts val="1200"/>
              </a:spcBef>
              <a:spcAft>
                <a:spcPts val="0"/>
              </a:spcAft>
              <a:buNone/>
            </a:pPr>
            <a:r>
              <a:rPr lang="en-GB" sz="2850">
                <a:solidFill>
                  <a:srgbClr val="C3260C"/>
                </a:solidFill>
                <a:latin typeface="Arial"/>
                <a:ea typeface="Arial"/>
                <a:cs typeface="Arial"/>
                <a:sym typeface="Arial"/>
              </a:rPr>
              <a:t>*</a:t>
            </a:r>
            <a:r>
              <a:rPr lang="en-GB" sz="2200" b="1">
                <a:solidFill>
                  <a:srgbClr val="404040"/>
                </a:solidFill>
                <a:latin typeface="Arial"/>
                <a:ea typeface="Arial"/>
                <a:cs typeface="Arial"/>
                <a:sym typeface="Arial"/>
              </a:rPr>
              <a:t>Family</a:t>
            </a:r>
            <a:r>
              <a:rPr lang="en-GB" sz="2200">
                <a:solidFill>
                  <a:srgbClr val="404040"/>
                </a:solidFill>
                <a:latin typeface="Arial"/>
                <a:ea typeface="Arial"/>
                <a:cs typeface="Arial"/>
                <a:sym typeface="Arial"/>
              </a:rPr>
              <a:t> – ask about their family (who do they live with, mum, dad, how many siblings?)</a:t>
            </a:r>
            <a:endParaRPr sz="2200">
              <a:solidFill>
                <a:srgbClr val="404040"/>
              </a:solidFill>
              <a:latin typeface="Arial"/>
              <a:ea typeface="Arial"/>
              <a:cs typeface="Arial"/>
              <a:sym typeface="Arial"/>
            </a:endParaRPr>
          </a:p>
          <a:p>
            <a:pPr marL="0" lvl="0" indent="0" algn="l" rtl="0">
              <a:spcBef>
                <a:spcPts val="500"/>
              </a:spcBef>
              <a:spcAft>
                <a:spcPts val="0"/>
              </a:spcAft>
              <a:buNone/>
            </a:pPr>
            <a:r>
              <a:rPr lang="en-GB" sz="2850">
                <a:solidFill>
                  <a:srgbClr val="C3260C"/>
                </a:solidFill>
                <a:latin typeface="Arial"/>
                <a:ea typeface="Arial"/>
                <a:cs typeface="Arial"/>
                <a:sym typeface="Arial"/>
              </a:rPr>
              <a:t>*</a:t>
            </a:r>
            <a:r>
              <a:rPr lang="en-GB" sz="2200" b="1">
                <a:solidFill>
                  <a:srgbClr val="404040"/>
                </a:solidFill>
                <a:latin typeface="Arial"/>
                <a:ea typeface="Arial"/>
                <a:cs typeface="Arial"/>
                <a:sym typeface="Arial"/>
              </a:rPr>
              <a:t>Occupation </a:t>
            </a:r>
            <a:r>
              <a:rPr lang="en-GB" sz="2200">
                <a:solidFill>
                  <a:srgbClr val="404040"/>
                </a:solidFill>
                <a:latin typeface="Arial"/>
                <a:ea typeface="Arial"/>
                <a:cs typeface="Arial"/>
                <a:sym typeface="Arial"/>
              </a:rPr>
              <a:t>– ask about what they do at school/college/for a job (e.g. what is your favourite lesson?)</a:t>
            </a:r>
            <a:endParaRPr sz="2200">
              <a:solidFill>
                <a:srgbClr val="404040"/>
              </a:solidFill>
              <a:latin typeface="Arial"/>
              <a:ea typeface="Arial"/>
              <a:cs typeface="Arial"/>
              <a:sym typeface="Arial"/>
            </a:endParaRPr>
          </a:p>
          <a:p>
            <a:pPr marL="0" lvl="0" indent="0" algn="l" rtl="0">
              <a:spcBef>
                <a:spcPts val="500"/>
              </a:spcBef>
              <a:spcAft>
                <a:spcPts val="0"/>
              </a:spcAft>
              <a:buNone/>
            </a:pPr>
            <a:r>
              <a:rPr lang="en-GB" sz="2850">
                <a:solidFill>
                  <a:srgbClr val="C3260C"/>
                </a:solidFill>
                <a:latin typeface="Arial"/>
                <a:ea typeface="Arial"/>
                <a:cs typeface="Arial"/>
                <a:sym typeface="Arial"/>
              </a:rPr>
              <a:t>*</a:t>
            </a:r>
            <a:r>
              <a:rPr lang="en-GB" sz="2200" b="1">
                <a:solidFill>
                  <a:srgbClr val="404040"/>
                </a:solidFill>
                <a:latin typeface="Arial"/>
                <a:ea typeface="Arial"/>
                <a:cs typeface="Arial"/>
                <a:sym typeface="Arial"/>
              </a:rPr>
              <a:t>Recreation</a:t>
            </a:r>
            <a:r>
              <a:rPr lang="en-GB" sz="2200">
                <a:solidFill>
                  <a:srgbClr val="404040"/>
                </a:solidFill>
                <a:latin typeface="Arial"/>
                <a:ea typeface="Arial"/>
                <a:cs typeface="Arial"/>
                <a:sym typeface="Arial"/>
              </a:rPr>
              <a:t> – what do they like to do in their spare time? (E.g. their hobbies,or clubs they go to, games they play, music people listen too). </a:t>
            </a:r>
            <a:endParaRPr sz="2200">
              <a:solidFill>
                <a:srgbClr val="404040"/>
              </a:solidFill>
              <a:latin typeface="Arial"/>
              <a:ea typeface="Arial"/>
              <a:cs typeface="Arial"/>
              <a:sym typeface="Arial"/>
            </a:endParaRPr>
          </a:p>
          <a:p>
            <a:pPr marL="0" lvl="0" indent="0" algn="l" rtl="0">
              <a:spcBef>
                <a:spcPts val="300"/>
              </a:spcBef>
              <a:spcAft>
                <a:spcPts val="1200"/>
              </a:spcAft>
              <a:buNone/>
            </a:pPr>
            <a:r>
              <a:rPr lang="en-GB" sz="2850">
                <a:solidFill>
                  <a:srgbClr val="C3260C"/>
                </a:solidFill>
                <a:latin typeface="Arial"/>
                <a:ea typeface="Arial"/>
                <a:cs typeface="Arial"/>
                <a:sym typeface="Arial"/>
              </a:rPr>
              <a:t>*</a:t>
            </a:r>
            <a:r>
              <a:rPr lang="en-GB" sz="2200" b="1">
                <a:solidFill>
                  <a:srgbClr val="404040"/>
                </a:solidFill>
                <a:latin typeface="Arial"/>
                <a:ea typeface="Arial"/>
                <a:cs typeface="Arial"/>
                <a:sym typeface="Arial"/>
              </a:rPr>
              <a:t>Future</a:t>
            </a:r>
            <a:r>
              <a:rPr lang="en-GB" sz="2200">
                <a:solidFill>
                  <a:srgbClr val="404040"/>
                </a:solidFill>
                <a:latin typeface="Arial"/>
                <a:ea typeface="Arial"/>
                <a:cs typeface="Arial"/>
                <a:sym typeface="Arial"/>
              </a:rPr>
              <a:t>– what are they hoping to do in the future e.g. holidays and travel, university, college, as a job (e.g, where is one place you would like to go on holiday</a:t>
            </a:r>
            <a:r>
              <a:rPr lang="en-GB">
                <a:latin typeface="Arial"/>
                <a:ea typeface="Arial"/>
                <a:cs typeface="Arial"/>
                <a:sym typeface="Arial"/>
              </a:rPr>
              <a:t>  </a:t>
            </a: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540">
                <a:latin typeface="Arial"/>
                <a:ea typeface="Arial"/>
                <a:cs typeface="Arial"/>
                <a:sym typeface="Arial"/>
              </a:rPr>
              <a:t>Bullying </a:t>
            </a:r>
            <a:endParaRPr sz="3540">
              <a:latin typeface="Arial"/>
              <a:ea typeface="Arial"/>
              <a:cs typeface="Arial"/>
              <a:sym typeface="Arial"/>
            </a:endParaRPr>
          </a:p>
        </p:txBody>
      </p:sp>
      <p:sp>
        <p:nvSpPr>
          <p:cNvPr id="155" name="Google Shape;155;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6" name="Google Shape;156;p24"/>
          <p:cNvPicPr preferRelativeResize="0"/>
          <p:nvPr/>
        </p:nvPicPr>
        <p:blipFill>
          <a:blip r:embed="rId3">
            <a:alphaModFix/>
          </a:blip>
          <a:stretch>
            <a:fillRect/>
          </a:stretch>
        </p:blipFill>
        <p:spPr>
          <a:xfrm>
            <a:off x="3405188" y="1617500"/>
            <a:ext cx="2638425" cy="2600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What is bullying ?</a:t>
            </a:r>
            <a:endParaRPr>
              <a:latin typeface="Arial"/>
              <a:ea typeface="Arial"/>
              <a:cs typeface="Arial"/>
              <a:sym typeface="Arial"/>
            </a:endParaRPr>
          </a:p>
        </p:txBody>
      </p:sp>
      <p:sp>
        <p:nvSpPr>
          <p:cNvPr id="162" name="Google Shape;162;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latin typeface="Arial"/>
              <a:ea typeface="Arial"/>
              <a:cs typeface="Arial"/>
              <a:sym typeface="Arial"/>
            </a:endParaRPr>
          </a:p>
          <a:p>
            <a:pPr marL="0" lvl="0" indent="0" algn="l" rtl="0">
              <a:spcBef>
                <a:spcPts val="1200"/>
              </a:spcBef>
              <a:spcAft>
                <a:spcPts val="0"/>
              </a:spcAft>
              <a:buNone/>
            </a:pPr>
            <a:r>
              <a:rPr lang="en-GB" sz="2300">
                <a:latin typeface="Arial"/>
                <a:ea typeface="Arial"/>
                <a:cs typeface="Arial"/>
                <a:sym typeface="Arial"/>
              </a:rPr>
              <a:t>Bullying is the repetitive hurting of someone by another person or a group of people, this can be psychological (saying mean things), physical (kicking, punching, scratching) or online (saying mean things online).</a:t>
            </a:r>
            <a:endParaRPr sz="2300">
              <a:latin typeface="Arial"/>
              <a:ea typeface="Arial"/>
              <a:cs typeface="Arial"/>
              <a:sym typeface="Arial"/>
            </a:endParaRPr>
          </a:p>
          <a:p>
            <a:pPr marL="0" lvl="0" indent="0" algn="l" rtl="0">
              <a:spcBef>
                <a:spcPts val="1200"/>
              </a:spcBef>
              <a:spcAft>
                <a:spcPts val="1200"/>
              </a:spcAft>
              <a:buNone/>
            </a:pP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Bullying </a:t>
            </a:r>
            <a:endParaRPr>
              <a:latin typeface="Arial"/>
              <a:ea typeface="Arial"/>
              <a:cs typeface="Arial"/>
              <a:sym typeface="Arial"/>
            </a:endParaRPr>
          </a:p>
        </p:txBody>
      </p:sp>
      <p:sp>
        <p:nvSpPr>
          <p:cNvPr id="168" name="Google Shape;168;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a:solidFill>
                  <a:srgbClr val="595959"/>
                </a:solidFill>
                <a:latin typeface="Arial"/>
                <a:ea typeface="Arial"/>
                <a:cs typeface="Arial"/>
                <a:sym typeface="Arial"/>
              </a:rPr>
              <a:t>Sometimes autistic people tell us that they have been bullied by their friends or other people</a:t>
            </a:r>
            <a:r>
              <a:rPr lang="en-GB">
                <a:latin typeface="Arial"/>
                <a:ea typeface="Arial"/>
                <a:cs typeface="Arial"/>
                <a:sym typeface="Arial"/>
              </a:rPr>
              <a:t>.</a:t>
            </a:r>
            <a:endParaRPr>
              <a:latin typeface="Arial"/>
              <a:ea typeface="Arial"/>
              <a:cs typeface="Arial"/>
              <a:sym typeface="Arial"/>
            </a:endParaRPr>
          </a:p>
          <a:p>
            <a:pPr marL="0" lvl="0" indent="0" algn="l" rtl="0">
              <a:lnSpc>
                <a:spcPct val="110000"/>
              </a:lnSpc>
              <a:spcBef>
                <a:spcPts val="1200"/>
              </a:spcBef>
              <a:spcAft>
                <a:spcPts val="0"/>
              </a:spcAft>
              <a:buNone/>
            </a:pPr>
            <a:r>
              <a:rPr lang="en-GB" sz="2000">
                <a:solidFill>
                  <a:srgbClr val="0B082E"/>
                </a:solidFill>
                <a:latin typeface="Arial"/>
                <a:ea typeface="Arial"/>
                <a:cs typeface="Arial"/>
                <a:sym typeface="Arial"/>
              </a:rPr>
              <a:t>•</a:t>
            </a:r>
            <a:r>
              <a:rPr lang="en-GB" sz="2000">
                <a:solidFill>
                  <a:srgbClr val="595959"/>
                </a:solidFill>
                <a:latin typeface="Arial"/>
                <a:ea typeface="Arial"/>
                <a:cs typeface="Arial"/>
                <a:sym typeface="Arial"/>
              </a:rPr>
              <a:t>Bullying is NEVER acceptable.</a:t>
            </a:r>
            <a:endParaRPr sz="2000">
              <a:solidFill>
                <a:srgbClr val="595959"/>
              </a:solidFill>
              <a:latin typeface="Arial"/>
              <a:ea typeface="Arial"/>
              <a:cs typeface="Arial"/>
              <a:sym typeface="Arial"/>
            </a:endParaRPr>
          </a:p>
          <a:p>
            <a:pPr marL="0" lvl="0" indent="0" algn="l" rtl="0">
              <a:lnSpc>
                <a:spcPct val="110000"/>
              </a:lnSpc>
              <a:spcBef>
                <a:spcPts val="700"/>
              </a:spcBef>
              <a:spcAft>
                <a:spcPts val="0"/>
              </a:spcAft>
              <a:buNone/>
            </a:pPr>
            <a:r>
              <a:rPr lang="en-GB" sz="2000">
                <a:solidFill>
                  <a:srgbClr val="0B082E"/>
                </a:solidFill>
                <a:latin typeface="Arial"/>
                <a:ea typeface="Arial"/>
                <a:cs typeface="Arial"/>
                <a:sym typeface="Arial"/>
              </a:rPr>
              <a:t>•</a:t>
            </a:r>
            <a:r>
              <a:rPr lang="en-GB" sz="2000">
                <a:solidFill>
                  <a:srgbClr val="595959"/>
                </a:solidFill>
                <a:latin typeface="Arial"/>
                <a:ea typeface="Arial"/>
                <a:cs typeface="Arial"/>
                <a:sym typeface="Arial"/>
              </a:rPr>
              <a:t>Being bullied is a really horrible experience but it is important to remember that </a:t>
            </a:r>
            <a:r>
              <a:rPr lang="en-GB" sz="2000" b="1">
                <a:solidFill>
                  <a:srgbClr val="595959"/>
                </a:solidFill>
                <a:latin typeface="Arial"/>
                <a:ea typeface="Arial"/>
                <a:cs typeface="Arial"/>
                <a:sym typeface="Arial"/>
              </a:rPr>
              <a:t>you are NOT the problem.</a:t>
            </a:r>
            <a:endParaRPr sz="2000" b="1">
              <a:solidFill>
                <a:srgbClr val="595959"/>
              </a:solidFill>
              <a:latin typeface="Arial"/>
              <a:ea typeface="Arial"/>
              <a:cs typeface="Arial"/>
              <a:sym typeface="Arial"/>
            </a:endParaRPr>
          </a:p>
          <a:p>
            <a:pPr marL="0" lvl="0" indent="0" algn="l" rtl="0">
              <a:lnSpc>
                <a:spcPct val="110000"/>
              </a:lnSpc>
              <a:spcBef>
                <a:spcPts val="700"/>
              </a:spcBef>
              <a:spcAft>
                <a:spcPts val="0"/>
              </a:spcAft>
              <a:buNone/>
            </a:pPr>
            <a:r>
              <a:rPr lang="en-GB" sz="2000">
                <a:solidFill>
                  <a:srgbClr val="0B082E"/>
                </a:solidFill>
                <a:latin typeface="Arial"/>
                <a:ea typeface="Arial"/>
                <a:cs typeface="Arial"/>
                <a:sym typeface="Arial"/>
              </a:rPr>
              <a:t>•</a:t>
            </a:r>
            <a:r>
              <a:rPr lang="en-GB" sz="2000">
                <a:solidFill>
                  <a:srgbClr val="595959"/>
                </a:solidFill>
                <a:latin typeface="Arial"/>
                <a:ea typeface="Arial"/>
                <a:cs typeface="Arial"/>
                <a:sym typeface="Arial"/>
              </a:rPr>
              <a:t>You have the right to feel safe and be free from bullying at school.</a:t>
            </a:r>
            <a:endParaRPr sz="2000">
              <a:solidFill>
                <a:srgbClr val="595959"/>
              </a:solidFill>
              <a:latin typeface="Arial"/>
              <a:ea typeface="Arial"/>
              <a:cs typeface="Arial"/>
              <a:sym typeface="Arial"/>
            </a:endParaRPr>
          </a:p>
          <a:p>
            <a:pPr marL="0" lvl="0" indent="0" algn="l" rtl="0">
              <a:lnSpc>
                <a:spcPct val="110000"/>
              </a:lnSpc>
              <a:spcBef>
                <a:spcPts val="700"/>
              </a:spcBef>
              <a:spcAft>
                <a:spcPts val="0"/>
              </a:spcAft>
              <a:buNone/>
            </a:pP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What to do if you are being bullied ?</a:t>
            </a:r>
            <a:endParaRPr>
              <a:latin typeface="Arial"/>
              <a:ea typeface="Arial"/>
              <a:cs typeface="Arial"/>
              <a:sym typeface="Arial"/>
            </a:endParaRPr>
          </a:p>
        </p:txBody>
      </p:sp>
      <p:sp>
        <p:nvSpPr>
          <p:cNvPr id="174" name="Google Shape;174;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lnSpc>
                <a:spcPct val="110000"/>
              </a:lnSpc>
              <a:spcBef>
                <a:spcPts val="700"/>
              </a:spcBef>
              <a:spcAft>
                <a:spcPts val="0"/>
              </a:spcAft>
              <a:buNone/>
            </a:pPr>
            <a:r>
              <a:rPr lang="en-GB" sz="2000">
                <a:solidFill>
                  <a:srgbClr val="0B082E"/>
                </a:solidFill>
                <a:latin typeface="Arial"/>
                <a:ea typeface="Arial"/>
                <a:cs typeface="Arial"/>
                <a:sym typeface="Arial"/>
              </a:rPr>
              <a:t>•</a:t>
            </a:r>
            <a:r>
              <a:rPr lang="en-GB" sz="2000">
                <a:solidFill>
                  <a:srgbClr val="595959"/>
                </a:solidFill>
                <a:latin typeface="Arial"/>
                <a:ea typeface="Arial"/>
                <a:cs typeface="Arial"/>
                <a:sym typeface="Arial"/>
              </a:rPr>
              <a:t>Always talk to your family and / or teachers if you are being bullied.</a:t>
            </a:r>
            <a:endParaRPr sz="2000">
              <a:solidFill>
                <a:srgbClr val="595959"/>
              </a:solidFill>
              <a:latin typeface="Arial"/>
              <a:ea typeface="Arial"/>
              <a:cs typeface="Arial"/>
              <a:sym typeface="Arial"/>
            </a:endParaRPr>
          </a:p>
          <a:p>
            <a:pPr marL="0" lvl="0" indent="0" algn="l" rtl="0">
              <a:lnSpc>
                <a:spcPct val="110000"/>
              </a:lnSpc>
              <a:spcBef>
                <a:spcPts val="700"/>
              </a:spcBef>
              <a:spcAft>
                <a:spcPts val="0"/>
              </a:spcAft>
              <a:buNone/>
            </a:pPr>
            <a:r>
              <a:rPr lang="en-GB" sz="2000">
                <a:solidFill>
                  <a:srgbClr val="0B082E"/>
                </a:solidFill>
                <a:latin typeface="Arial"/>
                <a:ea typeface="Arial"/>
                <a:cs typeface="Arial"/>
                <a:sym typeface="Arial"/>
              </a:rPr>
              <a:t>•</a:t>
            </a:r>
            <a:r>
              <a:rPr lang="en-GB" sz="2000">
                <a:solidFill>
                  <a:srgbClr val="595959"/>
                </a:solidFill>
                <a:latin typeface="Arial"/>
                <a:ea typeface="Arial"/>
                <a:cs typeface="Arial"/>
                <a:sym typeface="Arial"/>
              </a:rPr>
              <a:t>It is your schools responsibility to take action on bullying.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latin typeface="Arial"/>
                <a:ea typeface="Arial"/>
                <a:cs typeface="Arial"/>
                <a:sym typeface="Arial"/>
              </a:rPr>
              <a:t>Areas of interest </a:t>
            </a:r>
            <a:endParaRPr>
              <a:latin typeface="Arial"/>
              <a:ea typeface="Arial"/>
              <a:cs typeface="Arial"/>
              <a:sym typeface="Arial"/>
            </a:endParaRPr>
          </a:p>
        </p:txBody>
      </p:sp>
      <p:sp>
        <p:nvSpPr>
          <p:cNvPr id="180" name="Google Shape;180;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Arial"/>
              <a:buChar char="●"/>
            </a:pPr>
            <a:r>
              <a:rPr lang="en-GB">
                <a:latin typeface="Arial"/>
                <a:ea typeface="Arial"/>
                <a:cs typeface="Arial"/>
                <a:sym typeface="Arial"/>
              </a:rPr>
              <a:t>Autistic people often have things they are really interested in.</a:t>
            </a:r>
            <a:endParaRPr>
              <a:latin typeface="Arial"/>
              <a:ea typeface="Arial"/>
              <a:cs typeface="Arial"/>
              <a:sym typeface="Arial"/>
            </a:endParaRPr>
          </a:p>
          <a:p>
            <a:pPr marL="457200" lvl="0" indent="-342900" algn="l" rtl="0">
              <a:lnSpc>
                <a:spcPct val="115000"/>
              </a:lnSpc>
              <a:spcBef>
                <a:spcPts val="1000"/>
              </a:spcBef>
              <a:spcAft>
                <a:spcPts val="0"/>
              </a:spcAft>
              <a:buSzPts val="1800"/>
              <a:buFont typeface="Arial"/>
              <a:buChar char="●"/>
            </a:pPr>
            <a:r>
              <a:rPr lang="en-GB">
                <a:latin typeface="Arial"/>
                <a:ea typeface="Arial"/>
                <a:cs typeface="Arial"/>
                <a:sym typeface="Arial"/>
              </a:rPr>
              <a:t>For example some autistic people might know lots about a specific thing or spend a lot of time looking at one topic (e.g. a musical band, computer game, a type of toy, a building, type of transport, scientific information, films, a tv show, celebrity) </a:t>
            </a:r>
            <a:endParaRPr>
              <a:latin typeface="Arial"/>
              <a:ea typeface="Arial"/>
              <a:cs typeface="Arial"/>
              <a:sym typeface="Arial"/>
            </a:endParaRPr>
          </a:p>
          <a:p>
            <a:pPr marL="457200" lvl="0" indent="-342900" algn="l" rtl="0">
              <a:lnSpc>
                <a:spcPct val="115000"/>
              </a:lnSpc>
              <a:spcBef>
                <a:spcPts val="1000"/>
              </a:spcBef>
              <a:spcAft>
                <a:spcPts val="0"/>
              </a:spcAft>
              <a:buSzPts val="1800"/>
              <a:buFont typeface="Arial"/>
              <a:buChar char="●"/>
            </a:pPr>
            <a:r>
              <a:rPr lang="en-GB">
                <a:latin typeface="Arial"/>
                <a:ea typeface="Arial"/>
                <a:cs typeface="Arial"/>
                <a:sym typeface="Arial"/>
              </a:rPr>
              <a:t>Some autistic people have a specialised interest that is autism </a:t>
            </a:r>
            <a:endParaRPr>
              <a:latin typeface="Arial"/>
              <a:ea typeface="Arial"/>
              <a:cs typeface="Arial"/>
              <a:sym typeface="Arial"/>
            </a:endParaRPr>
          </a:p>
          <a:p>
            <a:pPr marL="457200" lvl="0" indent="-342900" algn="l" rtl="0">
              <a:lnSpc>
                <a:spcPct val="115000"/>
              </a:lnSpc>
              <a:spcBef>
                <a:spcPts val="1000"/>
              </a:spcBef>
              <a:spcAft>
                <a:spcPts val="1000"/>
              </a:spcAft>
              <a:buSzPts val="1800"/>
              <a:buFont typeface="Arial"/>
              <a:buChar char="●"/>
            </a:pPr>
            <a:r>
              <a:rPr lang="en-GB" b="1">
                <a:latin typeface="Arial"/>
                <a:ea typeface="Arial"/>
                <a:cs typeface="Arial"/>
                <a:sym typeface="Arial"/>
              </a:rPr>
              <a:t>Can you name one thing you are really interested in? </a:t>
            </a:r>
            <a:endParaRPr b="1">
              <a:latin typeface="Arial"/>
              <a:ea typeface="Arial"/>
              <a:cs typeface="Arial"/>
              <a:sym typeface="Arial"/>
            </a:endParaRPr>
          </a:p>
        </p:txBody>
      </p:sp>
      <p:pic>
        <p:nvPicPr>
          <p:cNvPr id="181" name="Google Shape;181;p28"/>
          <p:cNvPicPr preferRelativeResize="0"/>
          <p:nvPr/>
        </p:nvPicPr>
        <p:blipFill>
          <a:blip r:embed="rId3">
            <a:alphaModFix/>
          </a:blip>
          <a:stretch>
            <a:fillRect/>
          </a:stretch>
        </p:blipFill>
        <p:spPr>
          <a:xfrm>
            <a:off x="8045475" y="3499275"/>
            <a:ext cx="904875" cy="1371600"/>
          </a:xfrm>
          <a:prstGeom prst="rect">
            <a:avLst/>
          </a:prstGeom>
          <a:noFill/>
          <a:ln>
            <a:noFill/>
          </a:ln>
        </p:spPr>
      </p:pic>
      <p:pic>
        <p:nvPicPr>
          <p:cNvPr id="182" name="Google Shape;182;p28"/>
          <p:cNvPicPr preferRelativeResize="0"/>
          <p:nvPr/>
        </p:nvPicPr>
        <p:blipFill>
          <a:blip r:embed="rId4">
            <a:alphaModFix/>
          </a:blip>
          <a:stretch>
            <a:fillRect/>
          </a:stretch>
        </p:blipFill>
        <p:spPr>
          <a:xfrm>
            <a:off x="7728350" y="194374"/>
            <a:ext cx="1222000" cy="1208725"/>
          </a:xfrm>
          <a:prstGeom prst="rect">
            <a:avLst/>
          </a:prstGeom>
          <a:noFill/>
          <a:ln>
            <a:noFill/>
          </a:ln>
        </p:spPr>
      </p:pic>
      <p:pic>
        <p:nvPicPr>
          <p:cNvPr id="183" name="Google Shape;183;p28"/>
          <p:cNvPicPr preferRelativeResize="0"/>
          <p:nvPr/>
        </p:nvPicPr>
        <p:blipFill>
          <a:blip r:embed="rId5">
            <a:alphaModFix/>
          </a:blip>
          <a:stretch>
            <a:fillRect/>
          </a:stretch>
        </p:blipFill>
        <p:spPr>
          <a:xfrm>
            <a:off x="-222025" y="3735350"/>
            <a:ext cx="1526199" cy="15261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Back Up Team</a:t>
            </a:r>
            <a:endParaRPr>
              <a:latin typeface="Arial"/>
              <a:ea typeface="Arial"/>
              <a:cs typeface="Arial"/>
              <a:sym typeface="Arial"/>
            </a:endParaRPr>
          </a:p>
        </p:txBody>
      </p:sp>
      <p:sp>
        <p:nvSpPr>
          <p:cNvPr id="189" name="Google Shape;189;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Arial"/>
                <a:ea typeface="Arial"/>
                <a:cs typeface="Arial"/>
                <a:sym typeface="Arial"/>
              </a:rPr>
              <a:t>Sometimes it is helpful to have people to support you, particularly when things are difficult. We call these people  your  back up team, as these people can help you or back you up when you need them.  </a:t>
            </a:r>
            <a:endParaRPr>
              <a:latin typeface="Arial"/>
              <a:ea typeface="Arial"/>
              <a:cs typeface="Arial"/>
              <a:sym typeface="Arial"/>
            </a:endParaRPr>
          </a:p>
          <a:p>
            <a:pPr marL="0" lvl="0" indent="0" algn="l" rtl="0">
              <a:spcBef>
                <a:spcPts val="1200"/>
              </a:spcBef>
              <a:spcAft>
                <a:spcPts val="0"/>
              </a:spcAft>
              <a:buNone/>
            </a:pPr>
            <a:r>
              <a:rPr lang="en-GB">
                <a:latin typeface="Arial"/>
                <a:ea typeface="Arial"/>
                <a:cs typeface="Arial"/>
                <a:sym typeface="Arial"/>
              </a:rPr>
              <a:t>People can provide different types, for example: </a:t>
            </a:r>
            <a:endParaRPr>
              <a:latin typeface="Arial"/>
              <a:ea typeface="Arial"/>
              <a:cs typeface="Arial"/>
              <a:sym typeface="Arial"/>
            </a:endParaRPr>
          </a:p>
          <a:p>
            <a:pPr marL="0" lvl="0" indent="0" algn="l" rtl="0">
              <a:spcBef>
                <a:spcPts val="1200"/>
              </a:spcBef>
              <a:spcAft>
                <a:spcPts val="0"/>
              </a:spcAft>
              <a:buNone/>
            </a:pPr>
            <a:r>
              <a:rPr lang="en-GB">
                <a:latin typeface="Arial"/>
                <a:ea typeface="Arial"/>
                <a:cs typeface="Arial"/>
                <a:sym typeface="Arial"/>
              </a:rPr>
              <a:t>Emotional e.g help you  if you are upset</a:t>
            </a:r>
            <a:endParaRPr>
              <a:latin typeface="Arial"/>
              <a:ea typeface="Arial"/>
              <a:cs typeface="Arial"/>
              <a:sym typeface="Arial"/>
            </a:endParaRPr>
          </a:p>
          <a:p>
            <a:pPr marL="0" lvl="0" indent="0" algn="l" rtl="0">
              <a:spcBef>
                <a:spcPts val="1200"/>
              </a:spcBef>
              <a:spcAft>
                <a:spcPts val="0"/>
              </a:spcAft>
              <a:buNone/>
            </a:pPr>
            <a:r>
              <a:rPr lang="en-GB">
                <a:latin typeface="Arial"/>
                <a:ea typeface="Arial"/>
                <a:cs typeface="Arial"/>
                <a:sym typeface="Arial"/>
              </a:rPr>
              <a:t>Practical: e.g. Someone to drive you somewhere </a:t>
            </a:r>
            <a:endParaRPr>
              <a:latin typeface="Arial"/>
              <a:ea typeface="Arial"/>
              <a:cs typeface="Arial"/>
              <a:sym typeface="Arial"/>
            </a:endParaRPr>
          </a:p>
          <a:p>
            <a:pPr marL="0" lvl="0" indent="0" algn="l" rtl="0">
              <a:spcBef>
                <a:spcPts val="1200"/>
              </a:spcBef>
              <a:spcAft>
                <a:spcPts val="1200"/>
              </a:spcAft>
              <a:buNone/>
            </a:pPr>
            <a:endParaRPr>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311700" y="24265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latin typeface="Arial"/>
                <a:ea typeface="Arial"/>
                <a:cs typeface="Arial"/>
                <a:sym typeface="Arial"/>
              </a:rPr>
              <a:t>BACK UP TEAM </a:t>
            </a:r>
            <a:endParaRPr>
              <a:latin typeface="Arial"/>
              <a:ea typeface="Arial"/>
              <a:cs typeface="Arial"/>
              <a:sym typeface="Arial"/>
            </a:endParaRPr>
          </a:p>
        </p:txBody>
      </p:sp>
      <p:sp>
        <p:nvSpPr>
          <p:cNvPr id="195" name="Google Shape;195;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96" name="Google Shape;196;p30"/>
          <p:cNvSpPr/>
          <p:nvPr/>
        </p:nvSpPr>
        <p:spPr>
          <a:xfrm>
            <a:off x="-31950" y="1922750"/>
            <a:ext cx="3069300" cy="27993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        E.g Mum, Dad Important Person, carer, sibling</a:t>
            </a:r>
            <a:endParaRPr/>
          </a:p>
        </p:txBody>
      </p:sp>
      <p:sp>
        <p:nvSpPr>
          <p:cNvPr id="197" name="Google Shape;197;p30"/>
          <p:cNvSpPr/>
          <p:nvPr/>
        </p:nvSpPr>
        <p:spPr>
          <a:xfrm>
            <a:off x="3037350" y="1922750"/>
            <a:ext cx="3069300" cy="2799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      Friends, Teachers </a:t>
            </a:r>
            <a:endParaRPr/>
          </a:p>
        </p:txBody>
      </p:sp>
      <p:sp>
        <p:nvSpPr>
          <p:cNvPr id="198" name="Google Shape;198;p30"/>
          <p:cNvSpPr/>
          <p:nvPr/>
        </p:nvSpPr>
        <p:spPr>
          <a:xfrm>
            <a:off x="6106650" y="1922750"/>
            <a:ext cx="3069300" cy="27993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Music Teacher, sports coach, counsellor, social worker</a:t>
            </a:r>
            <a:endParaRPr>
              <a:solidFill>
                <a:schemeClr val="lt1"/>
              </a:solidFill>
            </a:endParaRPr>
          </a:p>
        </p:txBody>
      </p:sp>
      <p:sp>
        <p:nvSpPr>
          <p:cNvPr id="199" name="Google Shape;199;p30"/>
          <p:cNvSpPr txBox="1"/>
          <p:nvPr/>
        </p:nvSpPr>
        <p:spPr>
          <a:xfrm>
            <a:off x="861900" y="950050"/>
            <a:ext cx="12816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Open Sans"/>
                <a:ea typeface="Open Sans"/>
                <a:cs typeface="Open Sans"/>
                <a:sym typeface="Open Sans"/>
              </a:rPr>
              <a:t>Home </a:t>
            </a:r>
            <a:endParaRPr sz="2400" b="1">
              <a:latin typeface="Open Sans"/>
              <a:ea typeface="Open Sans"/>
              <a:cs typeface="Open Sans"/>
              <a:sym typeface="Open Sans"/>
            </a:endParaRPr>
          </a:p>
        </p:txBody>
      </p:sp>
      <p:sp>
        <p:nvSpPr>
          <p:cNvPr id="200" name="Google Shape;200;p30"/>
          <p:cNvSpPr txBox="1"/>
          <p:nvPr/>
        </p:nvSpPr>
        <p:spPr>
          <a:xfrm>
            <a:off x="3931200" y="950050"/>
            <a:ext cx="12816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Open Sans"/>
                <a:ea typeface="Open Sans"/>
                <a:cs typeface="Open Sans"/>
                <a:sym typeface="Open Sans"/>
              </a:rPr>
              <a:t>School  </a:t>
            </a:r>
            <a:endParaRPr sz="2400" b="1">
              <a:latin typeface="Open Sans"/>
              <a:ea typeface="Open Sans"/>
              <a:cs typeface="Open Sans"/>
              <a:sym typeface="Open Sans"/>
            </a:endParaRPr>
          </a:p>
        </p:txBody>
      </p:sp>
      <p:sp>
        <p:nvSpPr>
          <p:cNvPr id="201" name="Google Shape;201;p30"/>
          <p:cNvSpPr txBox="1"/>
          <p:nvPr/>
        </p:nvSpPr>
        <p:spPr>
          <a:xfrm>
            <a:off x="6683750" y="854450"/>
            <a:ext cx="2698500" cy="8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Open Sans"/>
                <a:ea typeface="Open Sans"/>
                <a:cs typeface="Open Sans"/>
                <a:sym typeface="Open Sans"/>
              </a:rPr>
              <a:t>Other e.g (after school club)  </a:t>
            </a:r>
            <a:endParaRPr sz="2400" b="1">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311700" y="24265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latin typeface="Arial"/>
                <a:ea typeface="Arial"/>
                <a:cs typeface="Arial"/>
                <a:sym typeface="Arial"/>
              </a:rPr>
              <a:t>Activity: Who is in your back up team? </a:t>
            </a:r>
            <a:endParaRPr>
              <a:latin typeface="Arial"/>
              <a:ea typeface="Arial"/>
              <a:cs typeface="Arial"/>
              <a:sym typeface="Arial"/>
            </a:endParaRPr>
          </a:p>
        </p:txBody>
      </p:sp>
      <p:sp>
        <p:nvSpPr>
          <p:cNvPr id="207" name="Google Shape;207;p31"/>
          <p:cNvSpPr/>
          <p:nvPr/>
        </p:nvSpPr>
        <p:spPr>
          <a:xfrm>
            <a:off x="-31950" y="1922750"/>
            <a:ext cx="3069300" cy="27993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a:p>
        </p:txBody>
      </p:sp>
      <p:sp>
        <p:nvSpPr>
          <p:cNvPr id="208" name="Google Shape;208;p31"/>
          <p:cNvSpPr/>
          <p:nvPr/>
        </p:nvSpPr>
        <p:spPr>
          <a:xfrm>
            <a:off x="3037350" y="1922750"/>
            <a:ext cx="3069300" cy="2799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a:p>
        </p:txBody>
      </p:sp>
      <p:sp>
        <p:nvSpPr>
          <p:cNvPr id="209" name="Google Shape;209;p31"/>
          <p:cNvSpPr/>
          <p:nvPr/>
        </p:nvSpPr>
        <p:spPr>
          <a:xfrm>
            <a:off x="6106650" y="1922750"/>
            <a:ext cx="3069300" cy="27993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0" name="Google Shape;210;p31"/>
          <p:cNvSpPr txBox="1"/>
          <p:nvPr/>
        </p:nvSpPr>
        <p:spPr>
          <a:xfrm>
            <a:off x="861900" y="950050"/>
            <a:ext cx="12816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Open Sans"/>
                <a:ea typeface="Open Sans"/>
                <a:cs typeface="Open Sans"/>
                <a:sym typeface="Open Sans"/>
              </a:rPr>
              <a:t>Home </a:t>
            </a:r>
            <a:endParaRPr sz="2400" b="1">
              <a:latin typeface="Open Sans"/>
              <a:ea typeface="Open Sans"/>
              <a:cs typeface="Open Sans"/>
              <a:sym typeface="Open Sans"/>
            </a:endParaRPr>
          </a:p>
        </p:txBody>
      </p:sp>
      <p:sp>
        <p:nvSpPr>
          <p:cNvPr id="211" name="Google Shape;211;p31"/>
          <p:cNvSpPr txBox="1"/>
          <p:nvPr/>
        </p:nvSpPr>
        <p:spPr>
          <a:xfrm>
            <a:off x="3931200" y="950050"/>
            <a:ext cx="12816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Open Sans"/>
                <a:ea typeface="Open Sans"/>
                <a:cs typeface="Open Sans"/>
                <a:sym typeface="Open Sans"/>
              </a:rPr>
              <a:t>School  </a:t>
            </a:r>
            <a:endParaRPr sz="2400" b="1">
              <a:latin typeface="Open Sans"/>
              <a:ea typeface="Open Sans"/>
              <a:cs typeface="Open Sans"/>
              <a:sym typeface="Open Sans"/>
            </a:endParaRPr>
          </a:p>
        </p:txBody>
      </p:sp>
      <p:sp>
        <p:nvSpPr>
          <p:cNvPr id="212" name="Google Shape;212;p31"/>
          <p:cNvSpPr txBox="1"/>
          <p:nvPr/>
        </p:nvSpPr>
        <p:spPr>
          <a:xfrm>
            <a:off x="6683750" y="854450"/>
            <a:ext cx="2698500" cy="8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Open Sans"/>
                <a:ea typeface="Open Sans"/>
                <a:cs typeface="Open Sans"/>
                <a:sym typeface="Open Sans"/>
              </a:rPr>
              <a:t>Other e.g (after school club)  </a:t>
            </a:r>
            <a:endParaRPr sz="2400" b="1">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4"/>
          <p:cNvPicPr preferRelativeResize="0"/>
          <p:nvPr/>
        </p:nvPicPr>
        <p:blipFill>
          <a:blip r:embed="rId3">
            <a:alphaModFix/>
          </a:blip>
          <a:stretch>
            <a:fillRect/>
          </a:stretch>
        </p:blipFill>
        <p:spPr>
          <a:xfrm>
            <a:off x="2165571" y="343859"/>
            <a:ext cx="4576750" cy="2001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311700" y="1246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How was today?</a:t>
            </a:r>
            <a:endParaRPr>
              <a:latin typeface="Arial"/>
              <a:ea typeface="Arial"/>
              <a:cs typeface="Arial"/>
              <a:sym typeface="Arial"/>
            </a:endParaRPr>
          </a:p>
        </p:txBody>
      </p:sp>
      <p:pic>
        <p:nvPicPr>
          <p:cNvPr id="218" name="Google Shape;218;p32"/>
          <p:cNvPicPr preferRelativeResize="0"/>
          <p:nvPr/>
        </p:nvPicPr>
        <p:blipFill rotWithShape="1">
          <a:blip r:embed="rId3">
            <a:alphaModFix/>
          </a:blip>
          <a:srcRect b="8273"/>
          <a:stretch/>
        </p:blipFill>
        <p:spPr>
          <a:xfrm>
            <a:off x="-48238" y="1404750"/>
            <a:ext cx="9240475" cy="19357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311700" y="1246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Next week</a:t>
            </a:r>
            <a:endParaRPr>
              <a:latin typeface="Arial"/>
              <a:ea typeface="Arial"/>
              <a:cs typeface="Arial"/>
              <a:sym typeface="Arial"/>
            </a:endParaRPr>
          </a:p>
        </p:txBody>
      </p:sp>
      <p:sp>
        <p:nvSpPr>
          <p:cNvPr id="224" name="Google Shape;224;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Understanding our emotions</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Why do we have emotions?</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Zones of regulation</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Difficult feelings</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Anxiety, why we feel it and how it feels</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Group Rules </a:t>
            </a:r>
            <a:endParaRPr>
              <a:latin typeface="Arial"/>
              <a:ea typeface="Arial"/>
              <a:cs typeface="Arial"/>
              <a:sym typeface="Arial"/>
            </a:endParaRPr>
          </a:p>
        </p:txBody>
      </p:sp>
      <p:sp>
        <p:nvSpPr>
          <p:cNvPr id="78" name="Google Shape;78;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92500"/>
          </a:bodyPr>
          <a:lstStyle/>
          <a:p>
            <a:pPr marL="457200" lvl="0" indent="-357822" algn="l" rtl="0">
              <a:spcBef>
                <a:spcPts val="1000"/>
              </a:spcBef>
              <a:spcAft>
                <a:spcPts val="0"/>
              </a:spcAft>
              <a:buClr>
                <a:srgbClr val="404040"/>
              </a:buClr>
              <a:buSzPct val="100000"/>
              <a:buFont typeface="Arial"/>
              <a:buChar char="●"/>
            </a:pPr>
            <a:r>
              <a:rPr lang="en-GB" sz="2200">
                <a:solidFill>
                  <a:srgbClr val="404040"/>
                </a:solidFill>
                <a:latin typeface="Arial"/>
                <a:ea typeface="Arial"/>
                <a:cs typeface="Arial"/>
                <a:sym typeface="Arial"/>
              </a:rPr>
              <a:t>Speak in turns</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Kindness</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Listening to each other</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Not having our phones out</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Not recording or taking pictures</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Not sharing things outside of the group – private and confidential</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Not sharing personal information inside the group (e.g. phone number / social media)</a:t>
            </a:r>
            <a:endParaRPr sz="2200">
              <a:solidFill>
                <a:srgbClr val="404040"/>
              </a:solidFill>
              <a:latin typeface="Arial"/>
              <a:ea typeface="Arial"/>
              <a:cs typeface="Arial"/>
              <a:sym typeface="Arial"/>
            </a:endParaRPr>
          </a:p>
          <a:p>
            <a:pPr marL="0" lvl="0" indent="0" algn="l" rtl="0">
              <a:spcBef>
                <a:spcPts val="0"/>
              </a:spcBef>
              <a:spcAft>
                <a:spcPts val="1200"/>
              </a:spcAft>
              <a:buNone/>
            </a:pPr>
            <a:endParaRPr>
              <a:latin typeface="Arial"/>
              <a:ea typeface="Arial"/>
              <a:cs typeface="Arial"/>
              <a:sym typeface="Arial"/>
            </a:endParaRPr>
          </a:p>
        </p:txBody>
      </p:sp>
      <p:pic>
        <p:nvPicPr>
          <p:cNvPr id="79" name="Google Shape;79;p15"/>
          <p:cNvPicPr preferRelativeResize="0"/>
          <p:nvPr/>
        </p:nvPicPr>
        <p:blipFill>
          <a:blip r:embed="rId3">
            <a:alphaModFix/>
          </a:blip>
          <a:stretch>
            <a:fillRect/>
          </a:stretch>
        </p:blipFill>
        <p:spPr>
          <a:xfrm>
            <a:off x="5672375" y="445029"/>
            <a:ext cx="2462375" cy="1921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1246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How are you doing today?</a:t>
            </a:r>
            <a:endParaRPr>
              <a:latin typeface="Arial"/>
              <a:ea typeface="Arial"/>
              <a:cs typeface="Arial"/>
              <a:sym typeface="Arial"/>
            </a:endParaRPr>
          </a:p>
        </p:txBody>
      </p:sp>
      <p:sp>
        <p:nvSpPr>
          <p:cNvPr id="85" name="Google Shape;85;p16"/>
          <p:cNvSpPr txBox="1">
            <a:spLocks noGrp="1"/>
          </p:cNvSpPr>
          <p:nvPr>
            <p:ph type="body" idx="1"/>
          </p:nvPr>
        </p:nvSpPr>
        <p:spPr>
          <a:xfrm>
            <a:off x="3479600" y="1233150"/>
            <a:ext cx="5409000" cy="7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0000"/>
                </a:solidFill>
                <a:latin typeface="Arial"/>
                <a:ea typeface="Arial"/>
                <a:cs typeface="Arial"/>
                <a:sym typeface="Arial"/>
              </a:rPr>
              <a:t>RED- I won’t take part, but I will listen as best I can. I may need extra support or a break.</a:t>
            </a:r>
            <a:endParaRPr b="1">
              <a:solidFill>
                <a:srgbClr val="000000"/>
              </a:solidFill>
              <a:latin typeface="Arial"/>
              <a:ea typeface="Arial"/>
              <a:cs typeface="Arial"/>
              <a:sym typeface="Arial"/>
            </a:endParaRPr>
          </a:p>
          <a:p>
            <a:pPr marL="0" lvl="0" indent="0" algn="l" rtl="0">
              <a:spcBef>
                <a:spcPts val="0"/>
              </a:spcBef>
              <a:spcAft>
                <a:spcPts val="0"/>
              </a:spcAft>
              <a:buNone/>
            </a:pPr>
            <a:endParaRPr b="1">
              <a:solidFill>
                <a:srgbClr val="000000"/>
              </a:solidFill>
              <a:latin typeface="Arial"/>
              <a:ea typeface="Arial"/>
              <a:cs typeface="Arial"/>
              <a:sym typeface="Arial"/>
            </a:endParaRPr>
          </a:p>
          <a:p>
            <a:pPr marL="0" lvl="0" indent="0" algn="l" rtl="0">
              <a:spcBef>
                <a:spcPts val="0"/>
              </a:spcBef>
              <a:spcAft>
                <a:spcPts val="1200"/>
              </a:spcAft>
              <a:buNone/>
            </a:pPr>
            <a:endParaRPr>
              <a:latin typeface="Arial"/>
              <a:ea typeface="Arial"/>
              <a:cs typeface="Arial"/>
              <a:sym typeface="Arial"/>
            </a:endParaRPr>
          </a:p>
        </p:txBody>
      </p:sp>
      <p:pic>
        <p:nvPicPr>
          <p:cNvPr id="86" name="Google Shape;86;p16"/>
          <p:cNvPicPr preferRelativeResize="0"/>
          <p:nvPr/>
        </p:nvPicPr>
        <p:blipFill>
          <a:blip r:embed="rId3">
            <a:alphaModFix/>
          </a:blip>
          <a:stretch>
            <a:fillRect/>
          </a:stretch>
        </p:blipFill>
        <p:spPr>
          <a:xfrm>
            <a:off x="311700" y="832025"/>
            <a:ext cx="3167900" cy="4036526"/>
          </a:xfrm>
          <a:prstGeom prst="rect">
            <a:avLst/>
          </a:prstGeom>
          <a:noFill/>
          <a:ln>
            <a:noFill/>
          </a:ln>
        </p:spPr>
      </p:pic>
      <p:sp>
        <p:nvSpPr>
          <p:cNvPr id="87" name="Google Shape;87;p16"/>
          <p:cNvSpPr txBox="1"/>
          <p:nvPr/>
        </p:nvSpPr>
        <p:spPr>
          <a:xfrm>
            <a:off x="3479600" y="3653975"/>
            <a:ext cx="56103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b="1"/>
              <a:t>GREEN- I’m feeling good. I’m able to participate.</a:t>
            </a:r>
            <a:endParaRPr sz="1800" b="1"/>
          </a:p>
        </p:txBody>
      </p:sp>
      <p:sp>
        <p:nvSpPr>
          <p:cNvPr id="88" name="Google Shape;88;p16"/>
          <p:cNvSpPr txBox="1"/>
          <p:nvPr/>
        </p:nvSpPr>
        <p:spPr>
          <a:xfrm>
            <a:off x="3479600" y="2327425"/>
            <a:ext cx="54090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b="1"/>
              <a:t>AMBER- I may find it tricky to take part but I will try my best.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560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What the group will cover</a:t>
            </a:r>
            <a:endParaRPr>
              <a:latin typeface="Arial"/>
              <a:ea typeface="Arial"/>
              <a:cs typeface="Arial"/>
              <a:sym typeface="Arial"/>
            </a:endParaRPr>
          </a:p>
        </p:txBody>
      </p:sp>
      <p:sp>
        <p:nvSpPr>
          <p:cNvPr id="96" name="Google Shape;96;p17"/>
          <p:cNvSpPr txBox="1">
            <a:spLocks noGrp="1"/>
          </p:cNvSpPr>
          <p:nvPr>
            <p:ph type="body" idx="1"/>
          </p:nvPr>
        </p:nvSpPr>
        <p:spPr>
          <a:xfrm>
            <a:off x="311700" y="1509650"/>
            <a:ext cx="4469100" cy="33027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Introduction to Autism</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Masking</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Stimming</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Making friends </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Senses</a:t>
            </a:r>
            <a:endParaRPr>
              <a:latin typeface="Arial"/>
              <a:ea typeface="Arial"/>
              <a:cs typeface="Arial"/>
              <a:sym typeface="Arial"/>
            </a:endParaRPr>
          </a:p>
          <a:p>
            <a:pPr marL="0" lvl="0" indent="0" algn="l" rtl="0">
              <a:lnSpc>
                <a:spcPct val="200000"/>
              </a:lnSpc>
              <a:spcBef>
                <a:spcPts val="1200"/>
              </a:spcBef>
              <a:spcAft>
                <a:spcPts val="1200"/>
              </a:spcAft>
              <a:buNone/>
            </a:pPr>
            <a:endParaRPr>
              <a:latin typeface="Arial"/>
              <a:ea typeface="Arial"/>
              <a:cs typeface="Arial"/>
              <a:sym typeface="Arial"/>
            </a:endParaRPr>
          </a:p>
        </p:txBody>
      </p:sp>
      <p:pic>
        <p:nvPicPr>
          <p:cNvPr id="97" name="Google Shape;97;p17"/>
          <p:cNvPicPr preferRelativeResize="0"/>
          <p:nvPr/>
        </p:nvPicPr>
        <p:blipFill>
          <a:blip r:embed="rId3">
            <a:alphaModFix/>
          </a:blip>
          <a:stretch>
            <a:fillRect/>
          </a:stretch>
        </p:blipFill>
        <p:spPr>
          <a:xfrm>
            <a:off x="3251474" y="1583856"/>
            <a:ext cx="756225" cy="354732"/>
          </a:xfrm>
          <a:prstGeom prst="rect">
            <a:avLst/>
          </a:prstGeom>
          <a:noFill/>
          <a:ln>
            <a:noFill/>
          </a:ln>
        </p:spPr>
      </p:pic>
      <p:pic>
        <p:nvPicPr>
          <p:cNvPr id="98" name="Google Shape;98;p17"/>
          <p:cNvPicPr preferRelativeResize="0"/>
          <p:nvPr/>
        </p:nvPicPr>
        <p:blipFill>
          <a:blip r:embed="rId4">
            <a:alphaModFix/>
          </a:blip>
          <a:stretch>
            <a:fillRect/>
          </a:stretch>
        </p:blipFill>
        <p:spPr>
          <a:xfrm>
            <a:off x="1804251" y="2124201"/>
            <a:ext cx="547324" cy="501279"/>
          </a:xfrm>
          <a:prstGeom prst="rect">
            <a:avLst/>
          </a:prstGeom>
          <a:noFill/>
          <a:ln>
            <a:noFill/>
          </a:ln>
        </p:spPr>
      </p:pic>
      <p:pic>
        <p:nvPicPr>
          <p:cNvPr id="99" name="Google Shape;99;p17"/>
          <p:cNvPicPr preferRelativeResize="0"/>
          <p:nvPr/>
        </p:nvPicPr>
        <p:blipFill rotWithShape="1">
          <a:blip r:embed="rId5">
            <a:alphaModFix/>
          </a:blip>
          <a:srcRect l="47165" t="26014" b="32595"/>
          <a:stretch/>
        </p:blipFill>
        <p:spPr>
          <a:xfrm>
            <a:off x="1825425" y="2673431"/>
            <a:ext cx="806100" cy="621900"/>
          </a:xfrm>
          <a:prstGeom prst="rect">
            <a:avLst/>
          </a:prstGeom>
          <a:noFill/>
          <a:ln>
            <a:noFill/>
          </a:ln>
        </p:spPr>
      </p:pic>
      <p:sp>
        <p:nvSpPr>
          <p:cNvPr id="100" name="Google Shape;100;p17"/>
          <p:cNvSpPr txBox="1"/>
          <p:nvPr/>
        </p:nvSpPr>
        <p:spPr>
          <a:xfrm>
            <a:off x="4955425" y="1476025"/>
            <a:ext cx="3000000" cy="2678100"/>
          </a:xfrm>
          <a:prstGeom prst="rect">
            <a:avLst/>
          </a:prstGeom>
          <a:noFill/>
          <a:ln>
            <a:noFill/>
          </a:ln>
        </p:spPr>
        <p:txBody>
          <a:bodyPr spcFirstLastPara="1" wrap="square" lIns="91425" tIns="91425" rIns="91425" bIns="91425" anchor="t" anchorCtr="0">
            <a:spAutoFit/>
          </a:bodyPr>
          <a:lstStyle/>
          <a:p>
            <a:pPr marL="457200" lvl="0" indent="-342900" algn="l" rtl="0">
              <a:lnSpc>
                <a:spcPct val="200000"/>
              </a:lnSpc>
              <a:spcBef>
                <a:spcPts val="0"/>
              </a:spcBef>
              <a:spcAft>
                <a:spcPts val="0"/>
              </a:spcAft>
              <a:buClr>
                <a:schemeClr val="dk2"/>
              </a:buClr>
              <a:buSzPts val="1800"/>
              <a:buFont typeface="Arial"/>
              <a:buChar char="●"/>
            </a:pPr>
            <a:r>
              <a:rPr lang="en-GB" sz="1800">
                <a:solidFill>
                  <a:schemeClr val="dk2"/>
                </a:solidFill>
              </a:rPr>
              <a:t>Back up team</a:t>
            </a:r>
            <a:endParaRPr sz="1800">
              <a:solidFill>
                <a:schemeClr val="dk2"/>
              </a:solidFill>
            </a:endParaRPr>
          </a:p>
          <a:p>
            <a:pPr marL="457200" lvl="0" indent="-342900" algn="l" rtl="0">
              <a:lnSpc>
                <a:spcPct val="200000"/>
              </a:lnSpc>
              <a:spcBef>
                <a:spcPts val="0"/>
              </a:spcBef>
              <a:spcAft>
                <a:spcPts val="0"/>
              </a:spcAft>
              <a:buClr>
                <a:schemeClr val="dk2"/>
              </a:buClr>
              <a:buSzPts val="1800"/>
              <a:buFont typeface="Arial"/>
              <a:buChar char="●"/>
            </a:pPr>
            <a:r>
              <a:rPr lang="en-GB" sz="1800">
                <a:solidFill>
                  <a:schemeClr val="dk2"/>
                </a:solidFill>
              </a:rPr>
              <a:t>Areas of interest</a:t>
            </a:r>
            <a:endParaRPr sz="1800">
              <a:solidFill>
                <a:schemeClr val="dk2"/>
              </a:solidFill>
            </a:endParaRPr>
          </a:p>
          <a:p>
            <a:pPr marL="457200" lvl="0" indent="-342900" algn="l" rtl="0">
              <a:lnSpc>
                <a:spcPct val="200000"/>
              </a:lnSpc>
              <a:spcBef>
                <a:spcPts val="0"/>
              </a:spcBef>
              <a:spcAft>
                <a:spcPts val="0"/>
              </a:spcAft>
              <a:buClr>
                <a:schemeClr val="dk2"/>
              </a:buClr>
              <a:buSzPts val="1800"/>
              <a:buFont typeface="Arial"/>
              <a:buChar char="●"/>
            </a:pPr>
            <a:r>
              <a:rPr lang="en-GB" sz="1800">
                <a:solidFill>
                  <a:schemeClr val="dk2"/>
                </a:solidFill>
              </a:rPr>
              <a:t>Anxiety</a:t>
            </a:r>
            <a:endParaRPr sz="1800">
              <a:solidFill>
                <a:schemeClr val="dk2"/>
              </a:solidFill>
            </a:endParaRPr>
          </a:p>
          <a:p>
            <a:pPr marL="457200" lvl="0" indent="-342900" algn="l" rtl="0">
              <a:lnSpc>
                <a:spcPct val="200000"/>
              </a:lnSpc>
              <a:spcBef>
                <a:spcPts val="0"/>
              </a:spcBef>
              <a:spcAft>
                <a:spcPts val="0"/>
              </a:spcAft>
              <a:buClr>
                <a:schemeClr val="dk2"/>
              </a:buClr>
              <a:buSzPts val="1800"/>
              <a:buFont typeface="Arial"/>
              <a:buChar char="●"/>
            </a:pPr>
            <a:r>
              <a:rPr lang="en-GB" sz="1800">
                <a:solidFill>
                  <a:schemeClr val="dk2"/>
                </a:solidFill>
              </a:rPr>
              <a:t>Zones of regulation</a:t>
            </a:r>
            <a:endParaRPr sz="1800">
              <a:solidFill>
                <a:schemeClr val="dk2"/>
              </a:solidFill>
            </a:endParaRPr>
          </a:p>
          <a:p>
            <a:pPr marL="457200" lvl="0" indent="-342900" algn="l" rtl="0">
              <a:lnSpc>
                <a:spcPct val="200000"/>
              </a:lnSpc>
              <a:spcBef>
                <a:spcPts val="0"/>
              </a:spcBef>
              <a:spcAft>
                <a:spcPts val="0"/>
              </a:spcAft>
              <a:buClr>
                <a:schemeClr val="dk2"/>
              </a:buClr>
              <a:buSzPts val="1800"/>
              <a:buFont typeface="Arial"/>
              <a:buChar char="●"/>
            </a:pPr>
            <a:r>
              <a:rPr lang="en-GB" sz="1800">
                <a:solidFill>
                  <a:schemeClr val="dk2"/>
                </a:solidFill>
              </a:rPr>
              <a:t>Alexithymia</a:t>
            </a:r>
            <a:endParaRPr sz="1800">
              <a:solidFill>
                <a:schemeClr val="dk2"/>
              </a:solidFill>
            </a:endParaRPr>
          </a:p>
        </p:txBody>
      </p:sp>
      <p:pic>
        <p:nvPicPr>
          <p:cNvPr id="101" name="Google Shape;101;p17"/>
          <p:cNvPicPr preferRelativeResize="0"/>
          <p:nvPr/>
        </p:nvPicPr>
        <p:blipFill>
          <a:blip r:embed="rId6">
            <a:alphaModFix/>
          </a:blip>
          <a:stretch>
            <a:fillRect/>
          </a:stretch>
        </p:blipFill>
        <p:spPr>
          <a:xfrm>
            <a:off x="1674862" y="3793669"/>
            <a:ext cx="806102" cy="503811"/>
          </a:xfrm>
          <a:prstGeom prst="rect">
            <a:avLst/>
          </a:prstGeom>
          <a:noFill/>
          <a:ln>
            <a:noFill/>
          </a:ln>
        </p:spPr>
      </p:pic>
      <p:pic>
        <p:nvPicPr>
          <p:cNvPr id="102" name="Google Shape;102;p17"/>
          <p:cNvPicPr preferRelativeResize="0"/>
          <p:nvPr/>
        </p:nvPicPr>
        <p:blipFill rotWithShape="1">
          <a:blip r:embed="rId7">
            <a:alphaModFix/>
          </a:blip>
          <a:srcRect t="16864" b="15408"/>
          <a:stretch/>
        </p:blipFill>
        <p:spPr>
          <a:xfrm>
            <a:off x="2481745" y="3188592"/>
            <a:ext cx="707400" cy="479071"/>
          </a:xfrm>
          <a:prstGeom prst="rect">
            <a:avLst/>
          </a:prstGeom>
          <a:noFill/>
          <a:ln>
            <a:noFill/>
          </a:ln>
        </p:spPr>
      </p:pic>
      <p:pic>
        <p:nvPicPr>
          <p:cNvPr id="103" name="Google Shape;103;p17"/>
          <p:cNvPicPr preferRelativeResize="0"/>
          <p:nvPr/>
        </p:nvPicPr>
        <p:blipFill>
          <a:blip r:embed="rId8">
            <a:alphaModFix/>
          </a:blip>
          <a:stretch>
            <a:fillRect/>
          </a:stretch>
        </p:blipFill>
        <p:spPr>
          <a:xfrm>
            <a:off x="7631236" y="2155882"/>
            <a:ext cx="321824" cy="539400"/>
          </a:xfrm>
          <a:prstGeom prst="rect">
            <a:avLst/>
          </a:prstGeom>
          <a:noFill/>
          <a:ln>
            <a:noFill/>
          </a:ln>
        </p:spPr>
      </p:pic>
      <p:pic>
        <p:nvPicPr>
          <p:cNvPr id="104" name="Google Shape;104;p17"/>
          <p:cNvPicPr preferRelativeResize="0"/>
          <p:nvPr/>
        </p:nvPicPr>
        <p:blipFill>
          <a:blip r:embed="rId9">
            <a:alphaModFix/>
          </a:blip>
          <a:stretch>
            <a:fillRect/>
          </a:stretch>
        </p:blipFill>
        <p:spPr>
          <a:xfrm>
            <a:off x="7245660" y="2249590"/>
            <a:ext cx="321824" cy="351977"/>
          </a:xfrm>
          <a:prstGeom prst="rect">
            <a:avLst/>
          </a:prstGeom>
          <a:noFill/>
          <a:ln>
            <a:noFill/>
          </a:ln>
        </p:spPr>
      </p:pic>
      <p:pic>
        <p:nvPicPr>
          <p:cNvPr id="105" name="Google Shape;105;p17"/>
          <p:cNvPicPr preferRelativeResize="0"/>
          <p:nvPr/>
        </p:nvPicPr>
        <p:blipFill>
          <a:blip r:embed="rId10">
            <a:alphaModFix/>
          </a:blip>
          <a:stretch>
            <a:fillRect/>
          </a:stretch>
        </p:blipFill>
        <p:spPr>
          <a:xfrm>
            <a:off x="6947473" y="1545977"/>
            <a:ext cx="547325" cy="547325"/>
          </a:xfrm>
          <a:prstGeom prst="rect">
            <a:avLst/>
          </a:prstGeom>
          <a:noFill/>
          <a:ln>
            <a:noFill/>
          </a:ln>
        </p:spPr>
      </p:pic>
      <p:pic>
        <p:nvPicPr>
          <p:cNvPr id="106" name="Google Shape;106;p17"/>
          <p:cNvPicPr preferRelativeResize="0"/>
          <p:nvPr/>
        </p:nvPicPr>
        <p:blipFill rotWithShape="1">
          <a:blip r:embed="rId11">
            <a:alphaModFix/>
          </a:blip>
          <a:srcRect t="22128" b="44394"/>
          <a:stretch/>
        </p:blipFill>
        <p:spPr>
          <a:xfrm>
            <a:off x="7564125" y="3170375"/>
            <a:ext cx="1419900" cy="459000"/>
          </a:xfrm>
          <a:prstGeom prst="rect">
            <a:avLst/>
          </a:prstGeom>
          <a:noFill/>
          <a:ln>
            <a:noFill/>
          </a:ln>
        </p:spPr>
      </p:pic>
      <p:pic>
        <p:nvPicPr>
          <p:cNvPr id="107" name="Google Shape;107;p17"/>
          <p:cNvPicPr preferRelativeResize="0"/>
          <p:nvPr/>
        </p:nvPicPr>
        <p:blipFill>
          <a:blip r:embed="rId12">
            <a:alphaModFix/>
          </a:blip>
          <a:stretch>
            <a:fillRect/>
          </a:stretch>
        </p:blipFill>
        <p:spPr>
          <a:xfrm>
            <a:off x="6314131" y="2679218"/>
            <a:ext cx="547325" cy="547325"/>
          </a:xfrm>
          <a:prstGeom prst="rect">
            <a:avLst/>
          </a:prstGeom>
          <a:noFill/>
          <a:ln>
            <a:noFill/>
          </a:ln>
        </p:spPr>
      </p:pic>
      <p:pic>
        <p:nvPicPr>
          <p:cNvPr id="108" name="Google Shape;108;p17"/>
          <p:cNvPicPr preferRelativeResize="0"/>
          <p:nvPr/>
        </p:nvPicPr>
        <p:blipFill>
          <a:blip r:embed="rId13">
            <a:alphaModFix/>
          </a:blip>
          <a:stretch>
            <a:fillRect/>
          </a:stretch>
        </p:blipFill>
        <p:spPr>
          <a:xfrm>
            <a:off x="6772786" y="3793669"/>
            <a:ext cx="631245" cy="53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Today’s Agenda</a:t>
            </a:r>
            <a:endParaRPr>
              <a:latin typeface="Arial"/>
              <a:ea typeface="Arial"/>
              <a:cs typeface="Arial"/>
              <a:sym typeface="Arial"/>
            </a:endParaRPr>
          </a:p>
        </p:txBody>
      </p:sp>
      <p:sp>
        <p:nvSpPr>
          <p:cNvPr id="112" name="Google Shape;112;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Game</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Making friends </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Bullying</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Specialised interests</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Topics of conversation </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Creating a backup team</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GB">
                <a:latin typeface="Arial"/>
                <a:ea typeface="Arial"/>
                <a:cs typeface="Arial"/>
                <a:sym typeface="Arial"/>
              </a:rPr>
              <a:t>End of session</a:t>
            </a:r>
            <a:endParaRPr>
              <a:latin typeface="Arial"/>
              <a:ea typeface="Arial"/>
              <a:cs typeface="Arial"/>
              <a:sym typeface="Arial"/>
            </a:endParaRPr>
          </a:p>
          <a:p>
            <a:pPr marL="0" lvl="0" indent="0" algn="l" rtl="0">
              <a:lnSpc>
                <a:spcPct val="150000"/>
              </a:lnSpc>
              <a:spcBef>
                <a:spcPts val="1200"/>
              </a:spcBef>
              <a:spcAft>
                <a:spcPts val="0"/>
              </a:spcAft>
              <a:buNone/>
            </a:pPr>
            <a:endParaRPr>
              <a:latin typeface="Arial"/>
              <a:ea typeface="Arial"/>
              <a:cs typeface="Arial"/>
              <a:sym typeface="Arial"/>
            </a:endParaRPr>
          </a:p>
          <a:p>
            <a:pPr marL="457200" lvl="0" indent="0" algn="l" rtl="0">
              <a:lnSpc>
                <a:spcPct val="150000"/>
              </a:lnSpc>
              <a:spcBef>
                <a:spcPts val="1200"/>
              </a:spcBef>
              <a:spcAft>
                <a:spcPts val="1200"/>
              </a:spcAft>
              <a:buNone/>
            </a:pPr>
            <a:endParaRPr>
              <a:latin typeface="Arial"/>
              <a:ea typeface="Arial"/>
              <a:cs typeface="Arial"/>
              <a:sym typeface="Arial"/>
            </a:endParaRPr>
          </a:p>
        </p:txBody>
      </p:sp>
      <p:pic>
        <p:nvPicPr>
          <p:cNvPr id="113" name="Google Shape;113;p18"/>
          <p:cNvPicPr preferRelativeResize="0"/>
          <p:nvPr/>
        </p:nvPicPr>
        <p:blipFill rotWithShape="1">
          <a:blip r:embed="rId3">
            <a:alphaModFix/>
          </a:blip>
          <a:srcRect b="12103"/>
          <a:stretch/>
        </p:blipFill>
        <p:spPr>
          <a:xfrm>
            <a:off x="1557825" y="1108175"/>
            <a:ext cx="707400" cy="621798"/>
          </a:xfrm>
          <a:prstGeom prst="rect">
            <a:avLst/>
          </a:prstGeom>
          <a:noFill/>
          <a:ln>
            <a:noFill/>
          </a:ln>
        </p:spPr>
      </p:pic>
      <p:pic>
        <p:nvPicPr>
          <p:cNvPr id="114" name="Google Shape;114;p18"/>
          <p:cNvPicPr preferRelativeResize="0"/>
          <p:nvPr/>
        </p:nvPicPr>
        <p:blipFill>
          <a:blip r:embed="rId4">
            <a:alphaModFix/>
          </a:blip>
          <a:stretch>
            <a:fillRect/>
          </a:stretch>
        </p:blipFill>
        <p:spPr>
          <a:xfrm>
            <a:off x="2391450" y="3699775"/>
            <a:ext cx="547324" cy="547324"/>
          </a:xfrm>
          <a:prstGeom prst="rect">
            <a:avLst/>
          </a:prstGeom>
          <a:noFill/>
          <a:ln>
            <a:noFill/>
          </a:ln>
        </p:spPr>
      </p:pic>
      <p:pic>
        <p:nvPicPr>
          <p:cNvPr id="115" name="Google Shape;115;p18"/>
          <p:cNvPicPr preferRelativeResize="0"/>
          <p:nvPr/>
        </p:nvPicPr>
        <p:blipFill>
          <a:blip r:embed="rId5">
            <a:alphaModFix/>
          </a:blip>
          <a:stretch>
            <a:fillRect/>
          </a:stretch>
        </p:blipFill>
        <p:spPr>
          <a:xfrm>
            <a:off x="1717900" y="2032341"/>
            <a:ext cx="547325" cy="539409"/>
          </a:xfrm>
          <a:prstGeom prst="rect">
            <a:avLst/>
          </a:prstGeom>
          <a:noFill/>
          <a:ln>
            <a:noFill/>
          </a:ln>
        </p:spPr>
      </p:pic>
      <p:pic>
        <p:nvPicPr>
          <p:cNvPr id="116" name="Google Shape;116;p18"/>
          <p:cNvPicPr preferRelativeResize="0"/>
          <p:nvPr/>
        </p:nvPicPr>
        <p:blipFill rotWithShape="1">
          <a:blip r:embed="rId6">
            <a:alphaModFix/>
          </a:blip>
          <a:srcRect t="16864" b="15408"/>
          <a:stretch/>
        </p:blipFill>
        <p:spPr>
          <a:xfrm>
            <a:off x="2518300" y="1639100"/>
            <a:ext cx="707400" cy="479071"/>
          </a:xfrm>
          <a:prstGeom prst="rect">
            <a:avLst/>
          </a:prstGeom>
          <a:noFill/>
          <a:ln>
            <a:noFill/>
          </a:ln>
        </p:spPr>
      </p:pic>
      <p:pic>
        <p:nvPicPr>
          <p:cNvPr id="117" name="Google Shape;117;p18"/>
          <p:cNvPicPr preferRelativeResize="0"/>
          <p:nvPr/>
        </p:nvPicPr>
        <p:blipFill>
          <a:blip r:embed="rId7">
            <a:alphaModFix/>
          </a:blip>
          <a:stretch>
            <a:fillRect/>
          </a:stretch>
        </p:blipFill>
        <p:spPr>
          <a:xfrm>
            <a:off x="3368601" y="2302051"/>
            <a:ext cx="321824" cy="539400"/>
          </a:xfrm>
          <a:prstGeom prst="rect">
            <a:avLst/>
          </a:prstGeom>
          <a:noFill/>
          <a:ln>
            <a:noFill/>
          </a:ln>
        </p:spPr>
      </p:pic>
      <p:pic>
        <p:nvPicPr>
          <p:cNvPr id="118" name="Google Shape;118;p18"/>
          <p:cNvPicPr preferRelativeResize="0"/>
          <p:nvPr/>
        </p:nvPicPr>
        <p:blipFill>
          <a:blip r:embed="rId8">
            <a:alphaModFix/>
          </a:blip>
          <a:stretch>
            <a:fillRect/>
          </a:stretch>
        </p:blipFill>
        <p:spPr>
          <a:xfrm>
            <a:off x="2983025" y="2395759"/>
            <a:ext cx="321824" cy="351977"/>
          </a:xfrm>
          <a:prstGeom prst="rect">
            <a:avLst/>
          </a:prstGeom>
          <a:noFill/>
          <a:ln>
            <a:noFill/>
          </a:ln>
        </p:spPr>
      </p:pic>
      <p:pic>
        <p:nvPicPr>
          <p:cNvPr id="119" name="Google Shape;119;p18"/>
          <p:cNvPicPr preferRelativeResize="0"/>
          <p:nvPr/>
        </p:nvPicPr>
        <p:blipFill>
          <a:blip r:embed="rId9">
            <a:alphaModFix/>
          </a:blip>
          <a:stretch>
            <a:fillRect/>
          </a:stretch>
        </p:blipFill>
        <p:spPr>
          <a:xfrm>
            <a:off x="3368600" y="3418775"/>
            <a:ext cx="479075" cy="479075"/>
          </a:xfrm>
          <a:prstGeom prst="rect">
            <a:avLst/>
          </a:prstGeom>
          <a:noFill/>
          <a:ln>
            <a:noFill/>
          </a:ln>
        </p:spPr>
      </p:pic>
      <p:pic>
        <p:nvPicPr>
          <p:cNvPr id="120" name="Google Shape;120;p18"/>
          <p:cNvPicPr preferRelativeResize="0"/>
          <p:nvPr/>
        </p:nvPicPr>
        <p:blipFill>
          <a:blip r:embed="rId10">
            <a:alphaModFix/>
          </a:blip>
          <a:stretch>
            <a:fillRect/>
          </a:stretch>
        </p:blipFill>
        <p:spPr>
          <a:xfrm>
            <a:off x="3255841" y="2841450"/>
            <a:ext cx="547325" cy="5773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Game</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What are your experiences of making friends?</a:t>
            </a:r>
            <a:endParaRPr>
              <a:latin typeface="Arial"/>
              <a:ea typeface="Arial"/>
              <a:cs typeface="Arial"/>
              <a:sym typeface="Arial"/>
            </a:endParaRPr>
          </a:p>
        </p:txBody>
      </p:sp>
      <p:sp>
        <p:nvSpPr>
          <p:cNvPr id="131" name="Google Shape;131;p20"/>
          <p:cNvSpPr txBox="1">
            <a:spLocks noGrp="1"/>
          </p:cNvSpPr>
          <p:nvPr>
            <p:ph type="body" idx="1"/>
          </p:nvPr>
        </p:nvSpPr>
        <p:spPr>
          <a:xfrm>
            <a:off x="311700" y="1694950"/>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latin typeface="Arial"/>
                <a:ea typeface="Arial"/>
                <a:cs typeface="Arial"/>
                <a:sym typeface="Arial"/>
              </a:rPr>
              <a:t>Tells us about your experiences of making friends….</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Making friends </a:t>
            </a:r>
            <a:endParaRPr>
              <a:latin typeface="Arial"/>
              <a:ea typeface="Arial"/>
              <a:cs typeface="Arial"/>
              <a:sym typeface="Arial"/>
            </a:endParaRPr>
          </a:p>
        </p:txBody>
      </p:sp>
      <p:sp>
        <p:nvSpPr>
          <p:cNvPr id="137" name="Google Shape;137;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latin typeface="Arial"/>
                <a:ea typeface="Arial"/>
                <a:cs typeface="Arial"/>
                <a:sym typeface="Arial"/>
              </a:rPr>
              <a:t>Some autistic people experience difficulties making friends. </a:t>
            </a:r>
            <a:endParaRPr>
              <a:latin typeface="Arial"/>
              <a:ea typeface="Arial"/>
              <a:cs typeface="Arial"/>
              <a:sym typeface="Arial"/>
            </a:endParaRPr>
          </a:p>
          <a:p>
            <a:pPr marL="0" lvl="0" indent="0" algn="l" rtl="0">
              <a:spcBef>
                <a:spcPts val="1200"/>
              </a:spcBef>
              <a:spcAft>
                <a:spcPts val="0"/>
              </a:spcAft>
              <a:buNone/>
            </a:pPr>
            <a:r>
              <a:rPr lang="en-GB">
                <a:latin typeface="Arial"/>
                <a:ea typeface="Arial"/>
                <a:cs typeface="Arial"/>
                <a:sym typeface="Arial"/>
              </a:rPr>
              <a:t>If you do want to make friends here are some things we know are helpful: </a:t>
            </a:r>
            <a:endParaRPr>
              <a:latin typeface="Arial"/>
              <a:ea typeface="Arial"/>
              <a:cs typeface="Arial"/>
              <a:sym typeface="Arial"/>
            </a:endParaRPr>
          </a:p>
          <a:p>
            <a:pPr marL="457200" lvl="0" indent="-342900" algn="l" rtl="0">
              <a:spcBef>
                <a:spcPts val="1200"/>
              </a:spcBef>
              <a:spcAft>
                <a:spcPts val="0"/>
              </a:spcAft>
              <a:buSzPts val="1800"/>
              <a:buFont typeface="Arial"/>
              <a:buChar char="●"/>
            </a:pPr>
            <a:r>
              <a:rPr lang="en-GB">
                <a:latin typeface="Arial"/>
                <a:ea typeface="Arial"/>
                <a:cs typeface="Arial"/>
                <a:sym typeface="Arial"/>
              </a:rPr>
              <a:t>Having some topics you can discuss</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GB">
                <a:latin typeface="Arial"/>
                <a:ea typeface="Arial"/>
                <a:cs typeface="Arial"/>
                <a:sym typeface="Arial"/>
              </a:rPr>
              <a:t>Being kind and caring to others</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GB">
                <a:latin typeface="Arial"/>
                <a:ea typeface="Arial"/>
                <a:cs typeface="Arial"/>
                <a:sym typeface="Arial"/>
              </a:rPr>
              <a:t>Finding a common interest </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GB">
                <a:latin typeface="Arial"/>
                <a:ea typeface="Arial"/>
                <a:cs typeface="Arial"/>
                <a:sym typeface="Arial"/>
              </a:rPr>
              <a:t>Doing activities and clubs you like with others  (e.g. these can be clubs/activities you are interested in e.g. art club, music )</a:t>
            </a:r>
            <a:endParaRPr>
              <a:latin typeface="Arial"/>
              <a:ea typeface="Arial"/>
              <a:cs typeface="Arial"/>
              <a:sym typeface="Arial"/>
            </a:endParaRPr>
          </a:p>
          <a:p>
            <a:pPr marL="0" lvl="0" indent="0" algn="l" rtl="0">
              <a:spcBef>
                <a:spcPts val="1200"/>
              </a:spcBef>
              <a:spcAft>
                <a:spcPts val="1200"/>
              </a:spcAft>
              <a:buNone/>
            </a:pPr>
            <a:r>
              <a:rPr lang="en-GB">
                <a:latin typeface="Arial"/>
                <a:ea typeface="Arial"/>
                <a:cs typeface="Arial"/>
                <a:sym typeface="Arial"/>
              </a:rPr>
              <a:t> </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AC8875B9935D438710B2FCEC058096" ma:contentTypeVersion="13" ma:contentTypeDescription="Create a new document." ma:contentTypeScope="" ma:versionID="2f058bbca1ee46c383b8005be102b162">
  <xsd:schema xmlns:xsd="http://www.w3.org/2001/XMLSchema" xmlns:xs="http://www.w3.org/2001/XMLSchema" xmlns:p="http://schemas.microsoft.com/office/2006/metadata/properties" xmlns:ns2="ecee6f2e-792a-4878-9518-a36885c49771" xmlns:ns3="58d34518-8e21-4bf6-990b-f5fecf99ddf4" targetNamespace="http://schemas.microsoft.com/office/2006/metadata/properties" ma:root="true" ma:fieldsID="abd9c2ab8b699a2a38bd2f9d34c71ed7" ns2:_="" ns3:_="">
    <xsd:import namespace="ecee6f2e-792a-4878-9518-a36885c49771"/>
    <xsd:import namespace="58d34518-8e21-4bf6-990b-f5fecf99dd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e6f2e-792a-4878-9518-a36885c497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f8e03b8-77cd-4afb-816e-daa6ef4e46c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d34518-8e21-4bf6-990b-f5fecf99dd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b8d848e-7025-47d1-87f3-c227fb3372cf}" ma:internalName="TaxCatchAll" ma:showField="CatchAllData" ma:web="58d34518-8e21-4bf6-990b-f5fecf99dd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8d34518-8e21-4bf6-990b-f5fecf99ddf4" xsi:nil="true"/>
    <lcf76f155ced4ddcb4097134ff3c332f xmlns="ecee6f2e-792a-4878-9518-a36885c497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AD4FEB-420B-4F57-8EEA-2DBFCF53E42F}"/>
</file>

<file path=customXml/itemProps2.xml><?xml version="1.0" encoding="utf-8"?>
<ds:datastoreItem xmlns:ds="http://schemas.openxmlformats.org/officeDocument/2006/customXml" ds:itemID="{5FFF6222-B5C0-4505-ADAF-DB2D32C026A6}"/>
</file>

<file path=customXml/itemProps3.xml><?xml version="1.0" encoding="utf-8"?>
<ds:datastoreItem xmlns:ds="http://schemas.openxmlformats.org/officeDocument/2006/customXml" ds:itemID="{64C562A8-158D-489A-BF45-C427AA754525}"/>
</file>

<file path=docProps/app.xml><?xml version="1.0" encoding="utf-8"?>
<Properties xmlns="http://schemas.openxmlformats.org/officeDocument/2006/extended-properties" xmlns:vt="http://schemas.openxmlformats.org/officeDocument/2006/docPropsVTypes">
  <TotalTime>0</TotalTime>
  <Words>1017</Words>
  <Application>Microsoft Office PowerPoint</Application>
  <PresentationFormat>On-screen Show (16:9)</PresentationFormat>
  <Paragraphs>105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PT Sans Narrow</vt:lpstr>
      <vt:lpstr>Open Sans</vt:lpstr>
      <vt:lpstr>Arial</vt:lpstr>
      <vt:lpstr>Tropic</vt:lpstr>
      <vt:lpstr>Understanding Autism Group</vt:lpstr>
      <vt:lpstr>PowerPoint Presentation</vt:lpstr>
      <vt:lpstr>Group Rules </vt:lpstr>
      <vt:lpstr>How are you doing today?</vt:lpstr>
      <vt:lpstr>What the group will cover</vt:lpstr>
      <vt:lpstr>Today’s Agenda</vt:lpstr>
      <vt:lpstr>Game</vt:lpstr>
      <vt:lpstr>What are your experiences of making friends?</vt:lpstr>
      <vt:lpstr>Making friends </vt:lpstr>
      <vt:lpstr>Conversation topics </vt:lpstr>
      <vt:lpstr>Activity</vt:lpstr>
      <vt:lpstr>Bullying </vt:lpstr>
      <vt:lpstr>What is bullying ?</vt:lpstr>
      <vt:lpstr>Bullying </vt:lpstr>
      <vt:lpstr>What to do if you are being bullied ?</vt:lpstr>
      <vt:lpstr>Areas of interest </vt:lpstr>
      <vt:lpstr>Back Up Team</vt:lpstr>
      <vt:lpstr>BACK UP TEAM </vt:lpstr>
      <vt:lpstr>Activity: Who is in your back up team? </vt:lpstr>
      <vt:lpstr>How was today?</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Autism Group</dc:title>
  <dc:creator>Newby Gabrielle</dc:creator>
  <cp:lastModifiedBy>Newby Gabrielle</cp:lastModifiedBy>
  <cp:revision>1</cp:revision>
  <dcterms:modified xsi:type="dcterms:W3CDTF">2023-09-04T15:18:05Z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0x0101001BAC8875B9935D438710B2FCEC058096</vt:lpwstr>
  </property>
</Properties>
</file>