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Masters/slideMaster1.xml" ContentType="application/vnd.openxmlformats-officedocument.presentationml.slideMaster+xml"/>
  <Override PartName="/ppt/notesSlides/notesSlide11.xml" ContentType="application/vnd.openxmlformats-officedocument.presentationml.notesSlide+xml"/>
  <Override PartName="/ppt/notesSlides/notesSlide6.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slideLayouts/slideLayout7.xml" ContentType="application/vnd.openxmlformats-officedocument.presentationml.slideLayout+xml"/>
  <Override PartName="/ppt/notesSlides/notesSlide16.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9.xml" ContentType="application/vnd.openxmlformats-officedocument.presentationml.notesSlide+xml"/>
  <Override PartName="/ppt/notesSlides/notesSlide17.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10.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9"/>
  </p:notesMasterIdLst>
  <p:sldIdLst>
    <p:sldId id="256" r:id="rId2"/>
    <p:sldId id="257" r:id="rId3"/>
    <p:sldId id="258" r:id="rId4"/>
    <p:sldId id="259" r:id="rId5"/>
    <p:sldId id="277"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9144000" cy="5143500" type="screen16x9"/>
  <p:notesSz cx="6858000" cy="9144000"/>
  <p:embeddedFontLst>
    <p:embeddedFont>
      <p:font typeface="Calibri" panose="020F0502020204030204" pitchFamily="34" charset="0"/>
      <p:regular r:id="rId20"/>
      <p:bold r:id="rId21"/>
      <p:italic r:id="rId22"/>
      <p:boldItalic r:id="rId23"/>
    </p:embeddedFont>
    <p:embeddedFont>
      <p:font typeface="Open Sans" panose="020B0606030504020204" pitchFamily="34" charset="0"/>
      <p:regular r:id="rId24"/>
      <p:bold r:id="rId25"/>
      <p:italic r:id="rId26"/>
      <p:boldItalic r:id="rId27"/>
    </p:embeddedFont>
    <p:embeddedFont>
      <p:font typeface="PT Sans Narrow" panose="020B0506020203020204" pitchFamily="34" charset="0"/>
      <p:regular r:id="rId28"/>
      <p:bold r:id="rId29"/>
    </p:embeddedFont>
    <p:embeddedFont>
      <p:font typeface="Trebuchet MS" panose="020B0603020202020204" pitchFamily="34" charset="0"/>
      <p:regular r:id="rId30"/>
      <p:bold r:id="rId31"/>
      <p:italic r:id="rId32"/>
      <p:boldItalic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00E67D1-EE62-4BB7-A5E1-1EE27557DFFD}">
  <a:tblStyle styleId="{700E67D1-EE62-4BB7-A5E1-1EE27557DFFD}"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7" d="100"/>
          <a:sy n="107" d="100"/>
        </p:scale>
        <p:origin x="754" y="8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9" Type="http://schemas.openxmlformats.org/officeDocument/2006/relationships/customXml" Target="../customXml/item2.xml"/><Relationship Id="rId21" Type="http://schemas.openxmlformats.org/officeDocument/2006/relationships/font" Target="fonts/font2.fntdata"/><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33" Type="http://schemas.openxmlformats.org/officeDocument/2006/relationships/font" Target="fonts/font14.fntdata"/><Relationship Id="rId38"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openxmlformats.org/officeDocument/2006/relationships/font" Target="fonts/font13.fntdata"/><Relationship Id="rId37" Type="http://schemas.openxmlformats.org/officeDocument/2006/relationships/tableStyles" Target="tableStyles.xml"/><Relationship Id="rId40"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font" Target="fonts/font9.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font" Target="fonts/font1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youtube.com/watch?v=FfSbWc3O_5M"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27b2e56dc8d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27b2e56dc8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27b2e56dc8d_0_7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27b2e56dc8d_0_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GB" sz="1200">
                <a:solidFill>
                  <a:schemeClr val="dk1"/>
                </a:solidFill>
                <a:latin typeface="Calibri"/>
                <a:ea typeface="Calibri"/>
                <a:cs typeface="Calibri"/>
                <a:sym typeface="Calibri"/>
              </a:rPr>
              <a:t>We can see from the colour wheel that there are lots of different names for different emotions and people can call them different things</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GB" sz="1200">
                <a:solidFill>
                  <a:schemeClr val="dk1"/>
                </a:solidFill>
                <a:latin typeface="Calibri"/>
                <a:ea typeface="Calibri"/>
                <a:cs typeface="Calibri"/>
                <a:sym typeface="Calibri"/>
              </a:rPr>
              <a:t>PRINT</a:t>
            </a: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27b2e56dc8d_0_7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 name="Google Shape;151;g27b2e56dc8d_0_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It can be helpful to group emotions into ‘zones’. Your body will feel different in each zone. </a:t>
            </a:r>
            <a:endParaRPr/>
          </a:p>
          <a:p>
            <a:pPr marL="0" lvl="0" indent="0" algn="l" rtl="0">
              <a:spcBef>
                <a:spcPts val="0"/>
              </a:spcBef>
              <a:spcAft>
                <a:spcPts val="0"/>
              </a:spcAft>
              <a:buNone/>
            </a:pPr>
            <a:endParaRPr/>
          </a:p>
          <a:p>
            <a:pPr marL="0" lvl="0" indent="0" algn="l" rtl="0">
              <a:spcBef>
                <a:spcPts val="0"/>
              </a:spcBef>
              <a:spcAft>
                <a:spcPts val="0"/>
              </a:spcAft>
              <a:buNone/>
            </a:pPr>
            <a:r>
              <a:rPr lang="en-GB" sz="1000">
                <a:solidFill>
                  <a:schemeClr val="dk1"/>
                </a:solidFill>
                <a:latin typeface="Open Sans"/>
                <a:ea typeface="Open Sans"/>
                <a:cs typeface="Open Sans"/>
                <a:sym typeface="Open Sans"/>
              </a:rPr>
              <a:t>Discuss: What are the face and body clues for each zone? - draw on whiteboard </a:t>
            </a:r>
            <a:endParaRPr sz="1000">
              <a:solidFill>
                <a:schemeClr val="dk1"/>
              </a:solidFill>
              <a:latin typeface="Open Sans"/>
              <a:ea typeface="Open Sans"/>
              <a:cs typeface="Open Sans"/>
              <a:sym typeface="Open Sans"/>
            </a:endParaRPr>
          </a:p>
          <a:p>
            <a:pPr marL="0" lvl="0" indent="0" algn="l" rtl="0">
              <a:spcBef>
                <a:spcPts val="0"/>
              </a:spcBef>
              <a:spcAft>
                <a:spcPts val="0"/>
              </a:spcAft>
              <a:buNone/>
            </a:pPr>
            <a:endParaRPr sz="1000">
              <a:solidFill>
                <a:schemeClr val="dk1"/>
              </a:solidFill>
              <a:latin typeface="Open Sans"/>
              <a:ea typeface="Open Sans"/>
              <a:cs typeface="Open Sans"/>
              <a:sym typeface="Open Sans"/>
            </a:endParaRPr>
          </a:p>
          <a:p>
            <a:pPr marL="0" lvl="0" indent="0" algn="l" rtl="0">
              <a:spcBef>
                <a:spcPts val="0"/>
              </a:spcBef>
              <a:spcAft>
                <a:spcPts val="0"/>
              </a:spcAft>
              <a:buNone/>
            </a:pPr>
            <a:r>
              <a:rPr lang="en-GB" sz="1000">
                <a:solidFill>
                  <a:schemeClr val="dk1"/>
                </a:solidFill>
                <a:latin typeface="Open Sans"/>
                <a:ea typeface="Open Sans"/>
                <a:cs typeface="Open Sans"/>
                <a:sym typeface="Open Sans"/>
              </a:rPr>
              <a:t>Blue: No energy, still facial expression, moving slowly, starring</a:t>
            </a:r>
            <a:endParaRPr sz="1000">
              <a:solidFill>
                <a:schemeClr val="dk1"/>
              </a:solidFill>
              <a:latin typeface="Open Sans"/>
              <a:ea typeface="Open Sans"/>
              <a:cs typeface="Open Sans"/>
              <a:sym typeface="Open Sans"/>
            </a:endParaRPr>
          </a:p>
          <a:p>
            <a:pPr marL="0" lvl="0" indent="0" algn="l" rtl="0">
              <a:spcBef>
                <a:spcPts val="0"/>
              </a:spcBef>
              <a:spcAft>
                <a:spcPts val="0"/>
              </a:spcAft>
              <a:buNone/>
            </a:pPr>
            <a:r>
              <a:rPr lang="en-GB" sz="1000">
                <a:solidFill>
                  <a:schemeClr val="dk1"/>
                </a:solidFill>
                <a:latin typeface="Open Sans"/>
                <a:ea typeface="Open Sans"/>
                <a:cs typeface="Open Sans"/>
                <a:sym typeface="Open Sans"/>
              </a:rPr>
              <a:t>Green: Lots of energy, smiling, laughing</a:t>
            </a:r>
            <a:endParaRPr sz="1000">
              <a:solidFill>
                <a:schemeClr val="dk1"/>
              </a:solidFill>
              <a:latin typeface="Open Sans"/>
              <a:ea typeface="Open Sans"/>
              <a:cs typeface="Open Sans"/>
              <a:sym typeface="Open Sans"/>
            </a:endParaRPr>
          </a:p>
          <a:p>
            <a:pPr marL="0" lvl="0" indent="0" algn="l" rtl="0">
              <a:spcBef>
                <a:spcPts val="0"/>
              </a:spcBef>
              <a:spcAft>
                <a:spcPts val="0"/>
              </a:spcAft>
              <a:buNone/>
            </a:pPr>
            <a:r>
              <a:rPr lang="en-GB" sz="1000">
                <a:solidFill>
                  <a:schemeClr val="dk1"/>
                </a:solidFill>
                <a:latin typeface="Open Sans"/>
                <a:ea typeface="Open Sans"/>
                <a:cs typeface="Open Sans"/>
                <a:sym typeface="Open Sans"/>
              </a:rPr>
              <a:t>Yellow: Irritable, quick movements, difficulty sitting, unable to concentrate, eyes looking around, tapping legs</a:t>
            </a:r>
            <a:endParaRPr sz="1000">
              <a:solidFill>
                <a:schemeClr val="dk1"/>
              </a:solidFill>
              <a:latin typeface="Open Sans"/>
              <a:ea typeface="Open Sans"/>
              <a:cs typeface="Open Sans"/>
              <a:sym typeface="Open Sans"/>
            </a:endParaRPr>
          </a:p>
          <a:p>
            <a:pPr marL="0" lvl="0" indent="0" algn="l" rtl="0">
              <a:spcBef>
                <a:spcPts val="0"/>
              </a:spcBef>
              <a:spcAft>
                <a:spcPts val="0"/>
              </a:spcAft>
              <a:buNone/>
            </a:pPr>
            <a:r>
              <a:rPr lang="en-GB" sz="1000">
                <a:solidFill>
                  <a:schemeClr val="dk1"/>
                </a:solidFill>
                <a:latin typeface="Open Sans"/>
                <a:ea typeface="Open Sans"/>
                <a:cs typeface="Open Sans"/>
                <a:sym typeface="Open Sans"/>
              </a:rPr>
              <a:t>Red: Uncontrolled energy, tense, lots of movement, loud, </a:t>
            </a:r>
            <a:endParaRPr sz="1000">
              <a:solidFill>
                <a:schemeClr val="dk1"/>
              </a:solidFill>
              <a:latin typeface="Open Sans"/>
              <a:ea typeface="Open Sans"/>
              <a:cs typeface="Open Sans"/>
              <a:sym typeface="Open Sans"/>
            </a:endParaRPr>
          </a:p>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27b2e56dc8d_0_8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 name="Google Shape;159;g27b2e56dc8d_0_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All of the zone colours are ok. There are times when you will be in different zones. Think about times that you expect you would be in the Blue, Green, Yellow or Red Zone.</a:t>
            </a:r>
            <a:endParaRPr/>
          </a:p>
          <a:p>
            <a:pPr marL="0" lvl="0" indent="0" algn="l" rtl="0">
              <a:spcBef>
                <a:spcPts val="0"/>
              </a:spcBef>
              <a:spcAft>
                <a:spcPts val="0"/>
              </a:spcAft>
              <a:buNone/>
            </a:pPr>
            <a:endParaRPr/>
          </a:p>
          <a:p>
            <a:pPr marL="0" lvl="0" indent="0" algn="l" rtl="0">
              <a:spcBef>
                <a:spcPts val="0"/>
              </a:spcBef>
              <a:spcAft>
                <a:spcPts val="0"/>
              </a:spcAft>
              <a:buNone/>
            </a:pPr>
            <a:r>
              <a:rPr lang="en-GB"/>
              <a:t>ACTIVITY: Add a coloured piece of paper to each 4 walls of the room for each of the zones. Facilitator reads out scenarios and group members choose where to stand stand in the room to show which zone they think they would be in during this scenario.</a:t>
            </a:r>
            <a:endParaRPr/>
          </a:p>
          <a:p>
            <a:pPr marL="0" lvl="0" indent="0" algn="l" rtl="0">
              <a:spcBef>
                <a:spcPts val="0"/>
              </a:spcBef>
              <a:spcAft>
                <a:spcPts val="0"/>
              </a:spcAft>
              <a:buNone/>
            </a:pPr>
            <a:endParaRPr/>
          </a:p>
          <a:p>
            <a:pPr marL="0" lvl="0" indent="0" algn="l" rtl="0">
              <a:spcBef>
                <a:spcPts val="0"/>
              </a:spcBef>
              <a:spcAft>
                <a:spcPts val="0"/>
              </a:spcAft>
              <a:buNone/>
            </a:pPr>
            <a:r>
              <a:rPr lang="en-GB"/>
              <a:t>What zone are you in now? </a:t>
            </a:r>
            <a:endParaRPr/>
          </a:p>
          <a:p>
            <a:pPr marL="0" lvl="0" indent="0" algn="l" rtl="0">
              <a:spcBef>
                <a:spcPts val="0"/>
              </a:spcBef>
              <a:spcAft>
                <a:spcPts val="0"/>
              </a:spcAft>
              <a:buNone/>
            </a:pPr>
            <a:endParaRPr/>
          </a:p>
          <a:p>
            <a:pPr marL="457200" lvl="0" indent="-298450" algn="l" rtl="0">
              <a:spcBef>
                <a:spcPts val="0"/>
              </a:spcBef>
              <a:spcAft>
                <a:spcPts val="0"/>
              </a:spcAft>
              <a:buSzPts val="1100"/>
              <a:buAutoNum type="arabicPeriod"/>
            </a:pPr>
            <a:r>
              <a:rPr lang="en-GB"/>
              <a:t>You are watching your favourite TV programme.</a:t>
            </a:r>
            <a:endParaRPr/>
          </a:p>
          <a:p>
            <a:pPr marL="457200" lvl="0" indent="-298450" algn="l" rtl="0">
              <a:spcBef>
                <a:spcPts val="0"/>
              </a:spcBef>
              <a:spcAft>
                <a:spcPts val="0"/>
              </a:spcAft>
              <a:buSzPts val="1100"/>
              <a:buAutoNum type="arabicPeriod"/>
            </a:pPr>
            <a:r>
              <a:rPr lang="en-GB"/>
              <a:t>You are in a lesson you find boring.</a:t>
            </a:r>
            <a:endParaRPr/>
          </a:p>
          <a:p>
            <a:pPr marL="457200" lvl="0" indent="-298450" algn="l" rtl="0">
              <a:spcBef>
                <a:spcPts val="0"/>
              </a:spcBef>
              <a:spcAft>
                <a:spcPts val="0"/>
              </a:spcAft>
              <a:buSzPts val="1100"/>
              <a:buAutoNum type="arabicPeriod"/>
            </a:pPr>
            <a:r>
              <a:rPr lang="en-GB"/>
              <a:t>You are waiting to go into an important exam.</a:t>
            </a:r>
            <a:endParaRPr/>
          </a:p>
          <a:p>
            <a:pPr marL="457200" lvl="0" indent="-298450" algn="l" rtl="0">
              <a:spcBef>
                <a:spcPts val="0"/>
              </a:spcBef>
              <a:spcAft>
                <a:spcPts val="0"/>
              </a:spcAft>
              <a:buSzPts val="1100"/>
              <a:buAutoNum type="arabicPeriod"/>
            </a:pPr>
            <a:r>
              <a:rPr lang="en-GB"/>
              <a:t>Someone pushed you in the corridor.</a:t>
            </a:r>
            <a:endParaRPr/>
          </a:p>
          <a:p>
            <a:pPr marL="457200" lvl="0" indent="-298450" algn="l" rtl="0">
              <a:spcBef>
                <a:spcPts val="0"/>
              </a:spcBef>
              <a:spcAft>
                <a:spcPts val="0"/>
              </a:spcAft>
              <a:buSzPts val="1100"/>
              <a:buAutoNum type="arabicPeriod"/>
            </a:pPr>
            <a:r>
              <a:rPr lang="en-GB"/>
              <a:t>You just won an award for something you worked hard on.</a:t>
            </a:r>
            <a:endParaRPr/>
          </a:p>
          <a:p>
            <a:pPr marL="457200" lvl="0" indent="-298450" algn="l" rtl="0">
              <a:spcBef>
                <a:spcPts val="0"/>
              </a:spcBef>
              <a:spcAft>
                <a:spcPts val="0"/>
              </a:spcAft>
              <a:buSzPts val="1100"/>
              <a:buAutoNum type="arabicPeriod"/>
            </a:pPr>
            <a:r>
              <a:rPr lang="en-GB"/>
              <a:t>You are in a crowded shopping centre.</a:t>
            </a:r>
            <a:endParaRPr/>
          </a:p>
          <a:p>
            <a:pPr marL="457200" lvl="0" indent="-298450" algn="l" rtl="0">
              <a:spcBef>
                <a:spcPts val="0"/>
              </a:spcBef>
              <a:spcAft>
                <a:spcPts val="0"/>
              </a:spcAft>
              <a:buSzPts val="1100"/>
              <a:buAutoNum type="arabicPeriod"/>
            </a:pPr>
            <a:r>
              <a:rPr lang="en-GB"/>
              <a:t>You are playing with a pet.</a:t>
            </a:r>
            <a:endParaRPr/>
          </a:p>
          <a:p>
            <a:pPr marL="457200" lvl="0" indent="-298450" algn="l" rtl="0">
              <a:spcBef>
                <a:spcPts val="0"/>
              </a:spcBef>
              <a:spcAft>
                <a:spcPts val="0"/>
              </a:spcAft>
              <a:buSzPts val="1100"/>
              <a:buAutoNum type="arabicPeriod"/>
            </a:pPr>
            <a:r>
              <a:rPr lang="en-GB"/>
              <a:t>Someone just broke something that belongs to you.</a:t>
            </a:r>
            <a:endParaRPr/>
          </a:p>
          <a:p>
            <a:pPr marL="457200" lvl="0" indent="-298450" algn="l" rtl="0">
              <a:spcBef>
                <a:spcPts val="0"/>
              </a:spcBef>
              <a:spcAft>
                <a:spcPts val="0"/>
              </a:spcAft>
              <a:buSzPts val="1100"/>
              <a:buAutoNum type="arabicPeriod"/>
            </a:pPr>
            <a:r>
              <a:rPr lang="en-GB"/>
              <a:t>You are really hungry.</a:t>
            </a:r>
            <a:endParaRPr/>
          </a:p>
          <a:p>
            <a:pPr marL="457200" lvl="0" indent="-298450" algn="l" rtl="0">
              <a:spcBef>
                <a:spcPts val="0"/>
              </a:spcBef>
              <a:spcAft>
                <a:spcPts val="0"/>
              </a:spcAft>
              <a:buSzPts val="1100"/>
              <a:buAutoNum type="arabicPeriod"/>
            </a:pPr>
            <a:r>
              <a:rPr lang="en-GB"/>
              <a:t>You got a test result back and you are disappointed with the result.</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27b2e56dc8d_0_8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 name="Google Shape;165;g27b2e56dc8d_0_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GB" sz="1200">
                <a:solidFill>
                  <a:schemeClr val="dk1"/>
                </a:solidFill>
                <a:latin typeface="Calibri"/>
                <a:ea typeface="Calibri"/>
                <a:cs typeface="Calibri"/>
                <a:sym typeface="Calibri"/>
              </a:rPr>
              <a:t>Can occur when:</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GB" sz="1200">
                <a:solidFill>
                  <a:schemeClr val="dk1"/>
                </a:solidFill>
                <a:latin typeface="Calibri"/>
                <a:ea typeface="Calibri"/>
                <a:cs typeface="Calibri"/>
                <a:sym typeface="Calibri"/>
              </a:rPr>
              <a:t>-We have difficulties making friends</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GB" sz="1200">
                <a:solidFill>
                  <a:schemeClr val="dk1"/>
                </a:solidFill>
                <a:latin typeface="Calibri"/>
                <a:ea typeface="Calibri"/>
                <a:cs typeface="Calibri"/>
                <a:sym typeface="Calibri"/>
              </a:rPr>
              <a:t>-There is a sudden change</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GB" sz="1200">
                <a:solidFill>
                  <a:schemeClr val="dk1"/>
                </a:solidFill>
                <a:latin typeface="Calibri"/>
                <a:ea typeface="Calibri"/>
                <a:cs typeface="Calibri"/>
                <a:sym typeface="Calibri"/>
              </a:rPr>
              <a:t>-We have to do something new</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GB" sz="1200">
                <a:solidFill>
                  <a:schemeClr val="dk1"/>
                </a:solidFill>
                <a:latin typeface="Calibri"/>
                <a:ea typeface="Calibri"/>
                <a:cs typeface="Calibri"/>
                <a:sym typeface="Calibri"/>
              </a:rPr>
              <a:t>-We are somewhere that is too loud/noisy/busy</a:t>
            </a: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27b2e56dc8d_0_9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 name="Google Shape;171;g27b2e56dc8d_0_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Group anxiety body map exercise : Experiencing anxiety can feel scary and unpleasant, you might recognise some of these physical sensations when you are anxious.</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27b2e56dc8d_0_9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 name="Google Shape;177;g27b2e56dc8d_0_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Discuss video</a:t>
            </a:r>
            <a:endParaRPr/>
          </a:p>
          <a:p>
            <a:pPr marL="0" lvl="0" indent="0" algn="l" rtl="0">
              <a:spcBef>
                <a:spcPts val="0"/>
              </a:spcBef>
              <a:spcAft>
                <a:spcPts val="0"/>
              </a:spcAft>
              <a:buNone/>
            </a:pPr>
            <a:r>
              <a:rPr lang="en-GB" u="sng">
                <a:solidFill>
                  <a:schemeClr val="hlink"/>
                </a:solidFill>
                <a:hlinkClick r:id="rId3"/>
              </a:rPr>
              <a:t>(235) Fight Flight Freeze – A Guide to Anxiety for Kids - YouTube</a:t>
            </a:r>
            <a:endParaRPr/>
          </a:p>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27b2e56dc8d_0_10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 name="Google Shape;183;g27b2e56dc8d_0_1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27b2e56dc8d_0_10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 name="Google Shape;189;g27b2e56dc8d_0_1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27b2e56dc8d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27b2e56dc8d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Add names for practitioners attending</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27b2e56dc8d_0_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27b2e56dc8d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27b2e56dc8d_0_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27b2e56dc8d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27b4d791ba7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27b4d791ba7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27b2e56dc8d_0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 name="Google Shape;111;g27b2e56dc8d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27b2e56dc8d_0_5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27b2e56dc8d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27b2e56dc8d_0_6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g27b2e56dc8d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GB" sz="1200">
                <a:solidFill>
                  <a:schemeClr val="dk1"/>
                </a:solidFill>
                <a:latin typeface="Calibri"/>
                <a:ea typeface="Calibri"/>
                <a:cs typeface="Calibri"/>
                <a:sym typeface="Calibri"/>
              </a:rPr>
              <a:t>Explain that the way in which world has been set up can make it a difficult environment for autistic people and this can bring up feelings of anxiey, stress or low mood </a:t>
            </a: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27b2e56dc8d_0_6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27b2e56dc8d_0_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GB" sz="1200">
                <a:solidFill>
                  <a:schemeClr val="dk1"/>
                </a:solidFill>
                <a:latin typeface="Calibri"/>
                <a:ea typeface="Calibri"/>
                <a:cs typeface="Calibri"/>
                <a:sym typeface="Calibri"/>
              </a:rPr>
              <a:t>The word emotion has ‘motion’ in it as our emotions get us to act and do things.</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GB" sz="1200">
                <a:solidFill>
                  <a:schemeClr val="dk1"/>
                </a:solidFill>
                <a:latin typeface="Calibri"/>
                <a:ea typeface="Calibri"/>
                <a:cs typeface="Calibri"/>
                <a:sym typeface="Calibri"/>
              </a:rPr>
              <a:t>For example, back in the cave man times, if a saber tooth tiger walked into your mud hut, this would cause fear, and the action would be to run away or hide</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GB" sz="1200">
                <a:solidFill>
                  <a:schemeClr val="dk1"/>
                </a:solidFill>
                <a:latin typeface="Calibri"/>
                <a:ea typeface="Calibri"/>
                <a:cs typeface="Calibri"/>
                <a:sym typeface="Calibri"/>
              </a:rPr>
              <a:t>Our emotions are there for our survival, even in todays times when we don’t have threats like saber tooth tigers</a:t>
            </a: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cxnSp>
        <p:nvCxnSpPr>
          <p:cNvPr id="10" name="Google Shape;10;p2"/>
          <p:cNvCxnSpPr/>
          <p:nvPr/>
        </p:nvCxnSpPr>
        <p:spPr>
          <a:xfrm>
            <a:off x="7007735" y="3176888"/>
            <a:ext cx="562200" cy="0"/>
          </a:xfrm>
          <a:prstGeom prst="straightConnector1">
            <a:avLst/>
          </a:prstGeom>
          <a:noFill/>
          <a:ln w="76200" cap="flat" cmpd="sng">
            <a:solidFill>
              <a:schemeClr val="lt2"/>
            </a:solidFill>
            <a:prstDash val="solid"/>
            <a:round/>
            <a:headEnd type="none" w="sm" len="sm"/>
            <a:tailEnd type="none" w="sm" len="sm"/>
          </a:ln>
        </p:spPr>
      </p:cxnSp>
      <p:cxnSp>
        <p:nvCxnSpPr>
          <p:cNvPr id="11" name="Google Shape;11;p2"/>
          <p:cNvCxnSpPr/>
          <p:nvPr/>
        </p:nvCxnSpPr>
        <p:spPr>
          <a:xfrm>
            <a:off x="1575035" y="3158252"/>
            <a:ext cx="562200" cy="0"/>
          </a:xfrm>
          <a:prstGeom prst="straightConnector1">
            <a:avLst/>
          </a:prstGeom>
          <a:noFill/>
          <a:ln w="76200" cap="flat" cmpd="sng">
            <a:solidFill>
              <a:schemeClr val="lt2"/>
            </a:solidFill>
            <a:prstDash val="solid"/>
            <a:round/>
            <a:headEnd type="none" w="sm" len="sm"/>
            <a:tailEnd type="none" w="sm" len="sm"/>
          </a:ln>
        </p:spPr>
      </p:cxnSp>
      <p:grpSp>
        <p:nvGrpSpPr>
          <p:cNvPr id="12" name="Google Shape;12;p2"/>
          <p:cNvGrpSpPr/>
          <p:nvPr/>
        </p:nvGrpSpPr>
        <p:grpSpPr>
          <a:xfrm>
            <a:off x="1004144" y="1022025"/>
            <a:ext cx="7136668" cy="152400"/>
            <a:chOff x="1346429" y="1011300"/>
            <a:chExt cx="6452100" cy="152400"/>
          </a:xfrm>
        </p:grpSpPr>
        <p:cxnSp>
          <p:nvCxnSpPr>
            <p:cNvPr id="13" name="Google Shape;13;p2"/>
            <p:cNvCxnSpPr/>
            <p:nvPr/>
          </p:nvCxnSpPr>
          <p:spPr>
            <a:xfrm rot="10800000">
              <a:off x="1346429" y="1011300"/>
              <a:ext cx="6452100" cy="0"/>
            </a:xfrm>
            <a:prstGeom prst="straightConnector1">
              <a:avLst/>
            </a:prstGeom>
            <a:noFill/>
            <a:ln w="76200" cap="flat" cmpd="sng">
              <a:solidFill>
                <a:schemeClr val="accent3"/>
              </a:solidFill>
              <a:prstDash val="solid"/>
              <a:round/>
              <a:headEnd type="none" w="sm" len="sm"/>
              <a:tailEnd type="none" w="sm" len="sm"/>
            </a:ln>
          </p:spPr>
        </p:cxnSp>
        <p:cxnSp>
          <p:nvCxnSpPr>
            <p:cNvPr id="14" name="Google Shape;14;p2"/>
            <p:cNvCxnSpPr/>
            <p:nvPr/>
          </p:nvCxnSpPr>
          <p:spPr>
            <a:xfrm rot="10800000">
              <a:off x="1346429" y="1163700"/>
              <a:ext cx="6452100" cy="0"/>
            </a:xfrm>
            <a:prstGeom prst="straightConnector1">
              <a:avLst/>
            </a:prstGeom>
            <a:noFill/>
            <a:ln w="9525" cap="flat" cmpd="sng">
              <a:solidFill>
                <a:schemeClr val="accent3"/>
              </a:solidFill>
              <a:prstDash val="solid"/>
              <a:round/>
              <a:headEnd type="none" w="sm" len="sm"/>
              <a:tailEnd type="none" w="sm" len="sm"/>
            </a:ln>
          </p:spPr>
        </p:cxnSp>
      </p:grpSp>
      <p:grpSp>
        <p:nvGrpSpPr>
          <p:cNvPr id="15" name="Google Shape;15;p2"/>
          <p:cNvGrpSpPr/>
          <p:nvPr/>
        </p:nvGrpSpPr>
        <p:grpSpPr>
          <a:xfrm>
            <a:off x="1004151" y="3969100"/>
            <a:ext cx="7136668" cy="152400"/>
            <a:chOff x="1346435" y="3969088"/>
            <a:chExt cx="6452100" cy="152400"/>
          </a:xfrm>
        </p:grpSpPr>
        <p:cxnSp>
          <p:nvCxnSpPr>
            <p:cNvPr id="16" name="Google Shape;16;p2"/>
            <p:cNvCxnSpPr/>
            <p:nvPr/>
          </p:nvCxnSpPr>
          <p:spPr>
            <a:xfrm>
              <a:off x="1346435" y="4121488"/>
              <a:ext cx="6452100" cy="0"/>
            </a:xfrm>
            <a:prstGeom prst="straightConnector1">
              <a:avLst/>
            </a:prstGeom>
            <a:noFill/>
            <a:ln w="76200" cap="flat" cmpd="sng">
              <a:solidFill>
                <a:schemeClr val="accent3"/>
              </a:solidFill>
              <a:prstDash val="solid"/>
              <a:round/>
              <a:headEnd type="none" w="sm" len="sm"/>
              <a:tailEnd type="none" w="sm" len="sm"/>
            </a:ln>
          </p:spPr>
        </p:cxnSp>
        <p:cxnSp>
          <p:nvCxnSpPr>
            <p:cNvPr id="17" name="Google Shape;17;p2"/>
            <p:cNvCxnSpPr/>
            <p:nvPr/>
          </p:nvCxnSpPr>
          <p:spPr>
            <a:xfrm>
              <a:off x="1346435" y="3969088"/>
              <a:ext cx="6452100" cy="0"/>
            </a:xfrm>
            <a:prstGeom prst="straightConnector1">
              <a:avLst/>
            </a:prstGeom>
            <a:noFill/>
            <a:ln w="9525" cap="flat" cmpd="sng">
              <a:solidFill>
                <a:schemeClr val="accent3"/>
              </a:solidFill>
              <a:prstDash val="solid"/>
              <a:round/>
              <a:headEnd type="none" w="sm" len="sm"/>
              <a:tailEnd type="none" w="sm" len="sm"/>
            </a:ln>
          </p:spPr>
        </p:cxnSp>
      </p:grpSp>
      <p:sp>
        <p:nvSpPr>
          <p:cNvPr id="18" name="Google Shape;18;p2"/>
          <p:cNvSpPr txBox="1">
            <a:spLocks noGrp="1"/>
          </p:cNvSpPr>
          <p:nvPr>
            <p:ph type="ctrTitle"/>
          </p:nvPr>
        </p:nvSpPr>
        <p:spPr>
          <a:xfrm>
            <a:off x="1004150" y="1751764"/>
            <a:ext cx="7136700" cy="1022400"/>
          </a:xfrm>
          <a:prstGeom prst="rect">
            <a:avLst/>
          </a:prstGeom>
        </p:spPr>
        <p:txBody>
          <a:bodyPr spcFirstLastPara="1" wrap="square" lIns="91425" tIns="91425" rIns="91425" bIns="91425" anchor="b" anchorCtr="0">
            <a:normAutofit/>
          </a:bodyPr>
          <a:lstStyle>
            <a:lvl1pPr lvl="0" algn="ctr">
              <a:spcBef>
                <a:spcPts val="0"/>
              </a:spcBef>
              <a:spcAft>
                <a:spcPts val="0"/>
              </a:spcAft>
              <a:buSzPts val="5400"/>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a:endParaRPr/>
          </a:p>
        </p:txBody>
      </p:sp>
      <p:sp>
        <p:nvSpPr>
          <p:cNvPr id="19" name="Google Shape;19;p2"/>
          <p:cNvSpPr txBox="1">
            <a:spLocks noGrp="1"/>
          </p:cNvSpPr>
          <p:nvPr>
            <p:ph type="subTitle" idx="1"/>
          </p:nvPr>
        </p:nvSpPr>
        <p:spPr>
          <a:xfrm>
            <a:off x="2137225" y="2850039"/>
            <a:ext cx="48705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400"/>
              <a:buNone/>
              <a:defRPr sz="2400"/>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a:endParaRPr/>
          </a:p>
        </p:txBody>
      </p:sp>
      <p:sp>
        <p:nvSpPr>
          <p:cNvPr id="20" name="Google Shape;20;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5"/>
        <p:cNvGrpSpPr/>
        <p:nvPr/>
      </p:nvGrpSpPr>
      <p:grpSpPr>
        <a:xfrm>
          <a:off x="0" y="0"/>
          <a:ext cx="0" cy="0"/>
          <a:chOff x="0" y="0"/>
          <a:chExt cx="0" cy="0"/>
        </a:xfrm>
      </p:grpSpPr>
      <p:sp>
        <p:nvSpPr>
          <p:cNvPr id="56" name="Google Shape;56;p11"/>
          <p:cNvSpPr/>
          <p:nvPr/>
        </p:nvSpPr>
        <p:spPr>
          <a:xfrm>
            <a:off x="-75"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11"/>
          <p:cNvSpPr txBox="1">
            <a:spLocks noGrp="1"/>
          </p:cNvSpPr>
          <p:nvPr>
            <p:ph type="title" hasCustomPrompt="1"/>
          </p:nvPr>
        </p:nvSpPr>
        <p:spPr>
          <a:xfrm>
            <a:off x="311700" y="1304850"/>
            <a:ext cx="8520600" cy="1538400"/>
          </a:xfrm>
          <a:prstGeom prst="rect">
            <a:avLst/>
          </a:prstGeom>
        </p:spPr>
        <p:txBody>
          <a:bodyPr spcFirstLastPara="1" wrap="square" lIns="91425" tIns="91425" rIns="91425" bIns="91425" anchor="ctr" anchorCtr="0">
            <a:normAutofit/>
          </a:bodyPr>
          <a:lstStyle>
            <a:lvl1pPr lvl="0" algn="ctr">
              <a:spcBef>
                <a:spcPts val="0"/>
              </a:spcBef>
              <a:spcAft>
                <a:spcPts val="0"/>
              </a:spcAft>
              <a:buClr>
                <a:schemeClr val="accent3"/>
              </a:buClr>
              <a:buSzPts val="13000"/>
              <a:buNone/>
              <a:defRPr sz="13000">
                <a:solidFill>
                  <a:schemeClr val="accent3"/>
                </a:solidFill>
              </a:defRPr>
            </a:lvl1pPr>
            <a:lvl2pPr lvl="1" algn="ctr">
              <a:spcBef>
                <a:spcPts val="0"/>
              </a:spcBef>
              <a:spcAft>
                <a:spcPts val="0"/>
              </a:spcAft>
              <a:buClr>
                <a:schemeClr val="accent3"/>
              </a:buClr>
              <a:buSzPts val="13000"/>
              <a:buNone/>
              <a:defRPr sz="13000">
                <a:solidFill>
                  <a:schemeClr val="accent3"/>
                </a:solidFill>
              </a:defRPr>
            </a:lvl2pPr>
            <a:lvl3pPr lvl="2" algn="ctr">
              <a:spcBef>
                <a:spcPts val="0"/>
              </a:spcBef>
              <a:spcAft>
                <a:spcPts val="0"/>
              </a:spcAft>
              <a:buClr>
                <a:schemeClr val="accent3"/>
              </a:buClr>
              <a:buSzPts val="13000"/>
              <a:buNone/>
              <a:defRPr sz="13000">
                <a:solidFill>
                  <a:schemeClr val="accent3"/>
                </a:solidFill>
              </a:defRPr>
            </a:lvl3pPr>
            <a:lvl4pPr lvl="3" algn="ctr">
              <a:spcBef>
                <a:spcPts val="0"/>
              </a:spcBef>
              <a:spcAft>
                <a:spcPts val="0"/>
              </a:spcAft>
              <a:buClr>
                <a:schemeClr val="accent3"/>
              </a:buClr>
              <a:buSzPts val="13000"/>
              <a:buNone/>
              <a:defRPr sz="13000">
                <a:solidFill>
                  <a:schemeClr val="accent3"/>
                </a:solidFill>
              </a:defRPr>
            </a:lvl4pPr>
            <a:lvl5pPr lvl="4" algn="ctr">
              <a:spcBef>
                <a:spcPts val="0"/>
              </a:spcBef>
              <a:spcAft>
                <a:spcPts val="0"/>
              </a:spcAft>
              <a:buClr>
                <a:schemeClr val="accent3"/>
              </a:buClr>
              <a:buSzPts val="13000"/>
              <a:buNone/>
              <a:defRPr sz="13000">
                <a:solidFill>
                  <a:schemeClr val="accent3"/>
                </a:solidFill>
              </a:defRPr>
            </a:lvl5pPr>
            <a:lvl6pPr lvl="5" algn="ctr">
              <a:spcBef>
                <a:spcPts val="0"/>
              </a:spcBef>
              <a:spcAft>
                <a:spcPts val="0"/>
              </a:spcAft>
              <a:buClr>
                <a:schemeClr val="accent3"/>
              </a:buClr>
              <a:buSzPts val="13000"/>
              <a:buNone/>
              <a:defRPr sz="13000">
                <a:solidFill>
                  <a:schemeClr val="accent3"/>
                </a:solidFill>
              </a:defRPr>
            </a:lvl6pPr>
            <a:lvl7pPr lvl="6" algn="ctr">
              <a:spcBef>
                <a:spcPts val="0"/>
              </a:spcBef>
              <a:spcAft>
                <a:spcPts val="0"/>
              </a:spcAft>
              <a:buClr>
                <a:schemeClr val="accent3"/>
              </a:buClr>
              <a:buSzPts val="13000"/>
              <a:buNone/>
              <a:defRPr sz="13000">
                <a:solidFill>
                  <a:schemeClr val="accent3"/>
                </a:solidFill>
              </a:defRPr>
            </a:lvl7pPr>
            <a:lvl8pPr lvl="7" algn="ctr">
              <a:spcBef>
                <a:spcPts val="0"/>
              </a:spcBef>
              <a:spcAft>
                <a:spcPts val="0"/>
              </a:spcAft>
              <a:buClr>
                <a:schemeClr val="accent3"/>
              </a:buClr>
              <a:buSzPts val="13000"/>
              <a:buNone/>
              <a:defRPr sz="13000">
                <a:solidFill>
                  <a:schemeClr val="accent3"/>
                </a:solidFill>
              </a:defRPr>
            </a:lvl8pPr>
            <a:lvl9pPr lvl="8" algn="ctr">
              <a:spcBef>
                <a:spcPts val="0"/>
              </a:spcBef>
              <a:spcAft>
                <a:spcPts val="0"/>
              </a:spcAft>
              <a:buClr>
                <a:schemeClr val="accent3"/>
              </a:buClr>
              <a:buSzPts val="13000"/>
              <a:buNone/>
              <a:defRPr sz="13000">
                <a:solidFill>
                  <a:schemeClr val="accent3"/>
                </a:solidFill>
              </a:defRPr>
            </a:lvl9pPr>
          </a:lstStyle>
          <a:p>
            <a:r>
              <a:t>xx%</a:t>
            </a:r>
          </a:p>
        </p:txBody>
      </p:sp>
      <p:sp>
        <p:nvSpPr>
          <p:cNvPr id="58" name="Google Shape;58;p11"/>
          <p:cNvSpPr txBox="1">
            <a:spLocks noGrp="1"/>
          </p:cNvSpPr>
          <p:nvPr>
            <p:ph type="body" idx="1"/>
          </p:nvPr>
        </p:nvSpPr>
        <p:spPr>
          <a:xfrm>
            <a:off x="311700" y="2995650"/>
            <a:ext cx="8520600" cy="10716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59" name="Google Shape;59;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0"/>
        <p:cNvGrpSpPr/>
        <p:nvPr/>
      </p:nvGrpSpPr>
      <p:grpSpPr>
        <a:xfrm>
          <a:off x="0" y="0"/>
          <a:ext cx="0" cy="0"/>
          <a:chOff x="0" y="0"/>
          <a:chExt cx="0" cy="0"/>
        </a:xfrm>
      </p:grpSpPr>
      <p:sp>
        <p:nvSpPr>
          <p:cNvPr id="61" name="Google Shape;61;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1"/>
        <p:cNvGrpSpPr/>
        <p:nvPr/>
      </p:nvGrpSpPr>
      <p:grpSpPr>
        <a:xfrm>
          <a:off x="0" y="0"/>
          <a:ext cx="0" cy="0"/>
          <a:chOff x="0" y="0"/>
          <a:chExt cx="0" cy="0"/>
        </a:xfrm>
      </p:grpSpPr>
      <p:sp>
        <p:nvSpPr>
          <p:cNvPr id="22" name="Google Shape;22;p3"/>
          <p:cNvSpPr/>
          <p:nvPr/>
        </p:nvSpPr>
        <p:spPr>
          <a:xfrm>
            <a:off x="-50" y="2571900"/>
            <a:ext cx="9144000" cy="25716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3"/>
          <p:cNvSpPr txBox="1">
            <a:spLocks noGrp="1"/>
          </p:cNvSpPr>
          <p:nvPr>
            <p:ph type="title"/>
          </p:nvPr>
        </p:nvSpPr>
        <p:spPr>
          <a:xfrm>
            <a:off x="311700" y="814800"/>
            <a:ext cx="8571300" cy="9420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a:lvl1pPr>
            <a:lvl2pPr lvl="1" algn="ctr">
              <a:spcBef>
                <a:spcPts val="0"/>
              </a:spcBef>
              <a:spcAft>
                <a:spcPts val="0"/>
              </a:spcAft>
              <a:buSzPts val="3600"/>
              <a:buNone/>
              <a:defRPr/>
            </a:lvl2pPr>
            <a:lvl3pPr lvl="2" algn="ctr">
              <a:spcBef>
                <a:spcPts val="0"/>
              </a:spcBef>
              <a:spcAft>
                <a:spcPts val="0"/>
              </a:spcAft>
              <a:buSzPts val="3600"/>
              <a:buNone/>
              <a:defRPr/>
            </a:lvl3pPr>
            <a:lvl4pPr lvl="3" algn="ctr">
              <a:spcBef>
                <a:spcPts val="0"/>
              </a:spcBef>
              <a:spcAft>
                <a:spcPts val="0"/>
              </a:spcAft>
              <a:buSzPts val="3600"/>
              <a:buNone/>
              <a:defRPr/>
            </a:lvl4pPr>
            <a:lvl5pPr lvl="4" algn="ctr">
              <a:spcBef>
                <a:spcPts val="0"/>
              </a:spcBef>
              <a:spcAft>
                <a:spcPts val="0"/>
              </a:spcAft>
              <a:buSzPts val="3600"/>
              <a:buNone/>
              <a:defRPr/>
            </a:lvl5pPr>
            <a:lvl6pPr lvl="5" algn="ctr">
              <a:spcBef>
                <a:spcPts val="0"/>
              </a:spcBef>
              <a:spcAft>
                <a:spcPts val="0"/>
              </a:spcAft>
              <a:buSzPts val="3600"/>
              <a:buNone/>
              <a:defRPr/>
            </a:lvl6pPr>
            <a:lvl7pPr lvl="6" algn="ctr">
              <a:spcBef>
                <a:spcPts val="0"/>
              </a:spcBef>
              <a:spcAft>
                <a:spcPts val="0"/>
              </a:spcAft>
              <a:buSzPts val="3600"/>
              <a:buNone/>
              <a:defRPr/>
            </a:lvl7pPr>
            <a:lvl8pPr lvl="7" algn="ctr">
              <a:spcBef>
                <a:spcPts val="0"/>
              </a:spcBef>
              <a:spcAft>
                <a:spcPts val="0"/>
              </a:spcAft>
              <a:buSzPts val="3600"/>
              <a:buNone/>
              <a:defRPr/>
            </a:lvl8pPr>
            <a:lvl9pPr lvl="8" algn="ctr">
              <a:spcBef>
                <a:spcPts val="0"/>
              </a:spcBef>
              <a:spcAft>
                <a:spcPts val="0"/>
              </a:spcAft>
              <a:buSzPts val="3600"/>
              <a:buNone/>
              <a:defRPr/>
            </a:lvl9pPr>
          </a:lstStyle>
          <a:p>
            <a:endParaRPr/>
          </a:p>
        </p:txBody>
      </p:sp>
      <p:sp>
        <p:nvSpPr>
          <p:cNvPr id="24" name="Google Shape;24;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5"/>
        <p:cNvGrpSpPr/>
        <p:nvPr/>
      </p:nvGrpSpPr>
      <p:grpSpPr>
        <a:xfrm>
          <a:off x="0" y="0"/>
          <a:ext cx="0" cy="0"/>
          <a:chOff x="0" y="0"/>
          <a:chExt cx="0" cy="0"/>
        </a:xfrm>
      </p:grpSpPr>
      <p:sp>
        <p:nvSpPr>
          <p:cNvPr id="26" name="Google Shape;26;p4"/>
          <p:cNvSpPr/>
          <p:nvPr/>
        </p:nvSpPr>
        <p:spPr>
          <a:xfrm>
            <a:off x="-75" y="5045700"/>
            <a:ext cx="9144000" cy="978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4"/>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28" name="Google Shape;28;p4"/>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29" name="Google Shape;2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0"/>
        <p:cNvGrpSpPr/>
        <p:nvPr/>
      </p:nvGrpSpPr>
      <p:grpSpPr>
        <a:xfrm>
          <a:off x="0" y="0"/>
          <a:ext cx="0" cy="0"/>
          <a:chOff x="0" y="0"/>
          <a:chExt cx="0" cy="0"/>
        </a:xfrm>
      </p:grpSpPr>
      <p:sp>
        <p:nvSpPr>
          <p:cNvPr id="31" name="Google Shape;31;p5"/>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32" name="Google Shape;32;p5"/>
          <p:cNvSpPr txBox="1">
            <a:spLocks noGrp="1"/>
          </p:cNvSpPr>
          <p:nvPr>
            <p:ph type="body" idx="1"/>
          </p:nvPr>
        </p:nvSpPr>
        <p:spPr>
          <a:xfrm>
            <a:off x="311700" y="1266175"/>
            <a:ext cx="3999900" cy="33027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3" name="Google Shape;33;p5"/>
          <p:cNvSpPr txBox="1">
            <a:spLocks noGrp="1"/>
          </p:cNvSpPr>
          <p:nvPr>
            <p:ph type="body" idx="2"/>
          </p:nvPr>
        </p:nvSpPr>
        <p:spPr>
          <a:xfrm>
            <a:off x="4832400" y="1266175"/>
            <a:ext cx="3999900" cy="33027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4" name="Google Shape;3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5"/>
        <p:cNvGrpSpPr/>
        <p:nvPr/>
      </p:nvGrpSpPr>
      <p:grpSpPr>
        <a:xfrm>
          <a:off x="0" y="0"/>
          <a:ext cx="0" cy="0"/>
          <a:chOff x="0" y="0"/>
          <a:chExt cx="0" cy="0"/>
        </a:xfrm>
      </p:grpSpPr>
      <p:sp>
        <p:nvSpPr>
          <p:cNvPr id="36" name="Google Shape;36;p6"/>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37" name="Google Shape;3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8"/>
        <p:cNvGrpSpPr/>
        <p:nvPr/>
      </p:nvGrpSpPr>
      <p:grpSpPr>
        <a:xfrm>
          <a:off x="0" y="0"/>
          <a:ext cx="0" cy="0"/>
          <a:chOff x="0" y="0"/>
          <a:chExt cx="0" cy="0"/>
        </a:xfrm>
      </p:grpSpPr>
      <p:sp>
        <p:nvSpPr>
          <p:cNvPr id="39" name="Google Shape;3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40" name="Google Shape;4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41" name="Google Shape;4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6"/>
        </a:solidFill>
        <a:effectLst/>
      </p:bgPr>
    </p:bg>
    <p:spTree>
      <p:nvGrpSpPr>
        <p:cNvPr id="1" name="Shape 42"/>
        <p:cNvGrpSpPr/>
        <p:nvPr/>
      </p:nvGrpSpPr>
      <p:grpSpPr>
        <a:xfrm>
          <a:off x="0" y="0"/>
          <a:ext cx="0" cy="0"/>
          <a:chOff x="0" y="0"/>
          <a:chExt cx="0" cy="0"/>
        </a:xfrm>
      </p:grpSpPr>
      <p:sp>
        <p:nvSpPr>
          <p:cNvPr id="43" name="Google Shape;43;p8"/>
          <p:cNvSpPr txBox="1">
            <a:spLocks noGrp="1"/>
          </p:cNvSpPr>
          <p:nvPr>
            <p:ph type="title"/>
          </p:nvPr>
        </p:nvSpPr>
        <p:spPr>
          <a:xfrm>
            <a:off x="490250" y="526350"/>
            <a:ext cx="5613600" cy="40908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dk2"/>
              </a:buClr>
              <a:buSzPts val="5400"/>
              <a:buNone/>
              <a:defRPr sz="5400" b="0">
                <a:solidFill>
                  <a:schemeClr val="dk2"/>
                </a:solidFill>
              </a:defRPr>
            </a:lvl1pPr>
            <a:lvl2pPr lvl="1">
              <a:spcBef>
                <a:spcPts val="0"/>
              </a:spcBef>
              <a:spcAft>
                <a:spcPts val="0"/>
              </a:spcAft>
              <a:buClr>
                <a:schemeClr val="dk2"/>
              </a:buClr>
              <a:buSzPts val="5400"/>
              <a:buNone/>
              <a:defRPr sz="5400" b="0">
                <a:solidFill>
                  <a:schemeClr val="dk2"/>
                </a:solidFill>
              </a:defRPr>
            </a:lvl2pPr>
            <a:lvl3pPr lvl="2">
              <a:spcBef>
                <a:spcPts val="0"/>
              </a:spcBef>
              <a:spcAft>
                <a:spcPts val="0"/>
              </a:spcAft>
              <a:buClr>
                <a:schemeClr val="dk2"/>
              </a:buClr>
              <a:buSzPts val="5400"/>
              <a:buNone/>
              <a:defRPr sz="5400" b="0">
                <a:solidFill>
                  <a:schemeClr val="dk2"/>
                </a:solidFill>
              </a:defRPr>
            </a:lvl3pPr>
            <a:lvl4pPr lvl="3">
              <a:spcBef>
                <a:spcPts val="0"/>
              </a:spcBef>
              <a:spcAft>
                <a:spcPts val="0"/>
              </a:spcAft>
              <a:buClr>
                <a:schemeClr val="dk2"/>
              </a:buClr>
              <a:buSzPts val="5400"/>
              <a:buNone/>
              <a:defRPr sz="5400" b="0">
                <a:solidFill>
                  <a:schemeClr val="dk2"/>
                </a:solidFill>
              </a:defRPr>
            </a:lvl4pPr>
            <a:lvl5pPr lvl="4">
              <a:spcBef>
                <a:spcPts val="0"/>
              </a:spcBef>
              <a:spcAft>
                <a:spcPts val="0"/>
              </a:spcAft>
              <a:buClr>
                <a:schemeClr val="dk2"/>
              </a:buClr>
              <a:buSzPts val="5400"/>
              <a:buNone/>
              <a:defRPr sz="5400" b="0">
                <a:solidFill>
                  <a:schemeClr val="dk2"/>
                </a:solidFill>
              </a:defRPr>
            </a:lvl5pPr>
            <a:lvl6pPr lvl="5">
              <a:spcBef>
                <a:spcPts val="0"/>
              </a:spcBef>
              <a:spcAft>
                <a:spcPts val="0"/>
              </a:spcAft>
              <a:buClr>
                <a:schemeClr val="dk2"/>
              </a:buClr>
              <a:buSzPts val="5400"/>
              <a:buNone/>
              <a:defRPr sz="5400" b="0">
                <a:solidFill>
                  <a:schemeClr val="dk2"/>
                </a:solidFill>
              </a:defRPr>
            </a:lvl6pPr>
            <a:lvl7pPr lvl="6">
              <a:spcBef>
                <a:spcPts val="0"/>
              </a:spcBef>
              <a:spcAft>
                <a:spcPts val="0"/>
              </a:spcAft>
              <a:buClr>
                <a:schemeClr val="dk2"/>
              </a:buClr>
              <a:buSzPts val="5400"/>
              <a:buNone/>
              <a:defRPr sz="5400" b="0">
                <a:solidFill>
                  <a:schemeClr val="dk2"/>
                </a:solidFill>
              </a:defRPr>
            </a:lvl7pPr>
            <a:lvl8pPr lvl="7">
              <a:spcBef>
                <a:spcPts val="0"/>
              </a:spcBef>
              <a:spcAft>
                <a:spcPts val="0"/>
              </a:spcAft>
              <a:buClr>
                <a:schemeClr val="dk2"/>
              </a:buClr>
              <a:buSzPts val="5400"/>
              <a:buNone/>
              <a:defRPr sz="5400" b="0">
                <a:solidFill>
                  <a:schemeClr val="dk2"/>
                </a:solidFill>
              </a:defRPr>
            </a:lvl8pPr>
            <a:lvl9pPr lvl="8">
              <a:spcBef>
                <a:spcPts val="0"/>
              </a:spcBef>
              <a:spcAft>
                <a:spcPts val="0"/>
              </a:spcAft>
              <a:buClr>
                <a:schemeClr val="dk2"/>
              </a:buClr>
              <a:buSzPts val="5400"/>
              <a:buNone/>
              <a:defRPr sz="5400" b="0">
                <a:solidFill>
                  <a:schemeClr val="dk2"/>
                </a:solidFill>
              </a:defRPr>
            </a:lvl9pPr>
          </a:lstStyle>
          <a:p>
            <a:endParaRPr/>
          </a:p>
        </p:txBody>
      </p:sp>
      <p:sp>
        <p:nvSpPr>
          <p:cNvPr id="44" name="Google Shape;4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5"/>
        <p:cNvGrpSpPr/>
        <p:nvPr/>
      </p:nvGrpSpPr>
      <p:grpSpPr>
        <a:xfrm>
          <a:off x="0" y="0"/>
          <a:ext cx="0" cy="0"/>
          <a:chOff x="0" y="0"/>
          <a:chExt cx="0" cy="0"/>
        </a:xfrm>
      </p:grpSpPr>
      <p:sp>
        <p:nvSpPr>
          <p:cNvPr id="46" name="Google Shape;46;p9"/>
          <p:cNvSpPr/>
          <p:nvPr/>
        </p:nvSpPr>
        <p:spPr>
          <a:xfrm>
            <a:off x="4572000" y="0"/>
            <a:ext cx="4572000" cy="51435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7" name="Google Shape;47;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48" name="Google Shape;48;p9"/>
          <p:cNvSpPr txBox="1">
            <a:spLocks noGrp="1"/>
          </p:cNvSpPr>
          <p:nvPr>
            <p:ph type="title"/>
          </p:nvPr>
        </p:nvSpPr>
        <p:spPr>
          <a:xfrm>
            <a:off x="265500" y="1039675"/>
            <a:ext cx="4045200" cy="16758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9" name="Google Shape;49;p9"/>
          <p:cNvSpPr txBox="1">
            <a:spLocks noGrp="1"/>
          </p:cNvSpPr>
          <p:nvPr>
            <p:ph type="subTitle" idx="1"/>
          </p:nvPr>
        </p:nvSpPr>
        <p:spPr>
          <a:xfrm>
            <a:off x="265500" y="27268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50" name="Google Shape;50;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0"/>
              </a:spcBef>
              <a:spcAft>
                <a:spcPts val="0"/>
              </a:spcAft>
              <a:buClr>
                <a:schemeClr val="lt1"/>
              </a:buClr>
              <a:buSzPts val="1400"/>
              <a:buChar char="○"/>
              <a:defRPr>
                <a:solidFill>
                  <a:schemeClr val="lt1"/>
                </a:solidFill>
              </a:defRPr>
            </a:lvl2pPr>
            <a:lvl3pPr marL="1371600" lvl="2" indent="-317500">
              <a:spcBef>
                <a:spcPts val="0"/>
              </a:spcBef>
              <a:spcAft>
                <a:spcPts val="0"/>
              </a:spcAft>
              <a:buClr>
                <a:schemeClr val="lt1"/>
              </a:buClr>
              <a:buSzPts val="1400"/>
              <a:buChar char="■"/>
              <a:defRPr>
                <a:solidFill>
                  <a:schemeClr val="lt1"/>
                </a:solidFill>
              </a:defRPr>
            </a:lvl3pPr>
            <a:lvl4pPr marL="1828800" lvl="3" indent="-317500">
              <a:spcBef>
                <a:spcPts val="0"/>
              </a:spcBef>
              <a:spcAft>
                <a:spcPts val="0"/>
              </a:spcAft>
              <a:buClr>
                <a:schemeClr val="lt1"/>
              </a:buClr>
              <a:buSzPts val="1400"/>
              <a:buChar char="●"/>
              <a:defRPr>
                <a:solidFill>
                  <a:schemeClr val="lt1"/>
                </a:solidFill>
              </a:defRPr>
            </a:lvl4pPr>
            <a:lvl5pPr marL="2286000" lvl="4" indent="-317500">
              <a:spcBef>
                <a:spcPts val="0"/>
              </a:spcBef>
              <a:spcAft>
                <a:spcPts val="0"/>
              </a:spcAft>
              <a:buClr>
                <a:schemeClr val="lt1"/>
              </a:buClr>
              <a:buSzPts val="1400"/>
              <a:buChar char="○"/>
              <a:defRPr>
                <a:solidFill>
                  <a:schemeClr val="lt1"/>
                </a:solidFill>
              </a:defRPr>
            </a:lvl5pPr>
            <a:lvl6pPr marL="2743200" lvl="5" indent="-317500">
              <a:spcBef>
                <a:spcPts val="0"/>
              </a:spcBef>
              <a:spcAft>
                <a:spcPts val="0"/>
              </a:spcAft>
              <a:buClr>
                <a:schemeClr val="lt1"/>
              </a:buClr>
              <a:buSzPts val="1400"/>
              <a:buChar char="■"/>
              <a:defRPr>
                <a:solidFill>
                  <a:schemeClr val="lt1"/>
                </a:solidFill>
              </a:defRPr>
            </a:lvl6pPr>
            <a:lvl7pPr marL="3200400" lvl="6" indent="-317500">
              <a:spcBef>
                <a:spcPts val="0"/>
              </a:spcBef>
              <a:spcAft>
                <a:spcPts val="0"/>
              </a:spcAft>
              <a:buClr>
                <a:schemeClr val="lt1"/>
              </a:buClr>
              <a:buSzPts val="1400"/>
              <a:buChar char="●"/>
              <a:defRPr>
                <a:solidFill>
                  <a:schemeClr val="lt1"/>
                </a:solidFill>
              </a:defRPr>
            </a:lvl7pPr>
            <a:lvl8pPr marL="3657600" lvl="7" indent="-317500">
              <a:spcBef>
                <a:spcPts val="0"/>
              </a:spcBef>
              <a:spcAft>
                <a:spcPts val="0"/>
              </a:spcAft>
              <a:buClr>
                <a:schemeClr val="lt1"/>
              </a:buClr>
              <a:buSzPts val="1400"/>
              <a:buChar char="○"/>
              <a:defRPr>
                <a:solidFill>
                  <a:schemeClr val="lt1"/>
                </a:solidFill>
              </a:defRPr>
            </a:lvl8pPr>
            <a:lvl9pPr marL="4114800" lvl="8" indent="-317500">
              <a:spcBef>
                <a:spcPts val="0"/>
              </a:spcBef>
              <a:spcAft>
                <a:spcPts val="0"/>
              </a:spcAft>
              <a:buClr>
                <a:schemeClr val="lt1"/>
              </a:buClr>
              <a:buSzPts val="1400"/>
              <a:buChar char="■"/>
              <a:defRPr>
                <a:solidFill>
                  <a:schemeClr val="lt1"/>
                </a:solidFill>
              </a:defRPr>
            </a:lvl9pPr>
          </a:lstStyle>
          <a:p>
            <a:endParaRPr/>
          </a:p>
        </p:txBody>
      </p:sp>
      <p:sp>
        <p:nvSpPr>
          <p:cNvPr id="51" name="Google Shape;51;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2"/>
        <p:cNvGrpSpPr/>
        <p:nvPr/>
      </p:nvGrpSpPr>
      <p:grpSpPr>
        <a:xfrm>
          <a:off x="0" y="0"/>
          <a:ext cx="0" cy="0"/>
          <a:chOff x="0" y="0"/>
          <a:chExt cx="0" cy="0"/>
        </a:xfrm>
      </p:grpSpPr>
      <p:sp>
        <p:nvSpPr>
          <p:cNvPr id="53" name="Google Shape;53;p10"/>
          <p:cNvSpPr txBox="1">
            <a:spLocks noGrp="1"/>
          </p:cNvSpPr>
          <p:nvPr>
            <p:ph type="body" idx="1"/>
          </p:nvPr>
        </p:nvSpPr>
        <p:spPr>
          <a:xfrm>
            <a:off x="311700" y="4230725"/>
            <a:ext cx="5998800" cy="5988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2400"/>
              <a:buFont typeface="PT Sans Narrow"/>
              <a:buNone/>
              <a:defRPr sz="2400">
                <a:latin typeface="PT Sans Narrow"/>
                <a:ea typeface="PT Sans Narrow"/>
                <a:cs typeface="PT Sans Narrow"/>
                <a:sym typeface="PT Sans Narrow"/>
              </a:defRPr>
            </a:lvl1pPr>
          </a:lstStyle>
          <a:p>
            <a:endParaRPr/>
          </a:p>
        </p:txBody>
      </p:sp>
      <p:sp>
        <p:nvSpPr>
          <p:cNvPr id="54" name="Google Shape;54;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tropic">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7074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1pPr>
            <a:lvl2pPr lvl="1">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2pPr>
            <a:lvl3pPr lvl="2">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3pPr>
            <a:lvl4pPr lvl="3">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4pPr>
            <a:lvl5pPr lvl="4">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5pPr>
            <a:lvl6pPr lvl="5">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6pPr>
            <a:lvl7pPr lvl="6">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7pPr>
            <a:lvl8pPr lvl="7">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8pPr>
            <a:lvl9pPr lvl="8">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9pPr>
          </a:lstStyle>
          <a:p>
            <a:endParaRPr/>
          </a:p>
        </p:txBody>
      </p:sp>
      <p:sp>
        <p:nvSpPr>
          <p:cNvPr id="7" name="Google Shape;7;p1"/>
          <p:cNvSpPr txBox="1">
            <a:spLocks noGrp="1"/>
          </p:cNvSpPr>
          <p:nvPr>
            <p:ph type="body" idx="1"/>
          </p:nvPr>
        </p:nvSpPr>
        <p:spPr>
          <a:xfrm>
            <a:off x="311700" y="1266325"/>
            <a:ext cx="8520600" cy="33027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Font typeface="Open Sans"/>
              <a:buChar char="●"/>
              <a:defRPr sz="1800">
                <a:solidFill>
                  <a:schemeClr val="dk2"/>
                </a:solidFill>
                <a:latin typeface="Open Sans"/>
                <a:ea typeface="Open Sans"/>
                <a:cs typeface="Open Sans"/>
                <a:sym typeface="Open Sans"/>
              </a:defRPr>
            </a:lvl1pPr>
            <a:lvl2pPr marL="914400" lvl="1"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2pPr>
            <a:lvl3pPr marL="1371600" lvl="2"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3pPr>
            <a:lvl4pPr marL="1828800" lvl="3"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4pPr>
            <a:lvl5pPr marL="2286000" lvl="4"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5pPr>
            <a:lvl6pPr marL="2743200" lvl="5"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6pPr>
            <a:lvl7pPr marL="3200400" lvl="6"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7pPr>
            <a:lvl8pPr marL="3657600" lvl="7"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8pPr>
            <a:lvl9pPr marL="4114800" lvl="8"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latin typeface="Open Sans"/>
                <a:ea typeface="Open Sans"/>
                <a:cs typeface="Open Sans"/>
                <a:sym typeface="Open Sans"/>
              </a:defRPr>
            </a:lvl1pPr>
            <a:lvl2pPr lvl="1" algn="r">
              <a:buNone/>
              <a:defRPr sz="1000">
                <a:solidFill>
                  <a:schemeClr val="dk2"/>
                </a:solidFill>
                <a:latin typeface="Open Sans"/>
                <a:ea typeface="Open Sans"/>
                <a:cs typeface="Open Sans"/>
                <a:sym typeface="Open Sans"/>
              </a:defRPr>
            </a:lvl2pPr>
            <a:lvl3pPr lvl="2" algn="r">
              <a:buNone/>
              <a:defRPr sz="1000">
                <a:solidFill>
                  <a:schemeClr val="dk2"/>
                </a:solidFill>
                <a:latin typeface="Open Sans"/>
                <a:ea typeface="Open Sans"/>
                <a:cs typeface="Open Sans"/>
                <a:sym typeface="Open Sans"/>
              </a:defRPr>
            </a:lvl3pPr>
            <a:lvl4pPr lvl="3" algn="r">
              <a:buNone/>
              <a:defRPr sz="1000">
                <a:solidFill>
                  <a:schemeClr val="dk2"/>
                </a:solidFill>
                <a:latin typeface="Open Sans"/>
                <a:ea typeface="Open Sans"/>
                <a:cs typeface="Open Sans"/>
                <a:sym typeface="Open Sans"/>
              </a:defRPr>
            </a:lvl4pPr>
            <a:lvl5pPr lvl="4" algn="r">
              <a:buNone/>
              <a:defRPr sz="1000">
                <a:solidFill>
                  <a:schemeClr val="dk2"/>
                </a:solidFill>
                <a:latin typeface="Open Sans"/>
                <a:ea typeface="Open Sans"/>
                <a:cs typeface="Open Sans"/>
                <a:sym typeface="Open Sans"/>
              </a:defRPr>
            </a:lvl5pPr>
            <a:lvl6pPr lvl="5" algn="r">
              <a:buNone/>
              <a:defRPr sz="1000">
                <a:solidFill>
                  <a:schemeClr val="dk2"/>
                </a:solidFill>
                <a:latin typeface="Open Sans"/>
                <a:ea typeface="Open Sans"/>
                <a:cs typeface="Open Sans"/>
                <a:sym typeface="Open Sans"/>
              </a:defRPr>
            </a:lvl6pPr>
            <a:lvl7pPr lvl="6" algn="r">
              <a:buNone/>
              <a:defRPr sz="1000">
                <a:solidFill>
                  <a:schemeClr val="dk2"/>
                </a:solidFill>
                <a:latin typeface="Open Sans"/>
                <a:ea typeface="Open Sans"/>
                <a:cs typeface="Open Sans"/>
                <a:sym typeface="Open Sans"/>
              </a:defRPr>
            </a:lvl7pPr>
            <a:lvl8pPr lvl="7" algn="r">
              <a:buNone/>
              <a:defRPr sz="1000">
                <a:solidFill>
                  <a:schemeClr val="dk2"/>
                </a:solidFill>
                <a:latin typeface="Open Sans"/>
                <a:ea typeface="Open Sans"/>
                <a:cs typeface="Open Sans"/>
                <a:sym typeface="Open Sans"/>
              </a:defRPr>
            </a:lvl8pPr>
            <a:lvl9pPr lvl="8" algn="r">
              <a:buNone/>
              <a:defRPr sz="1000">
                <a:solidFill>
                  <a:schemeClr val="dk2"/>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hyperlink" Target="https://www.youtube.com/watch?v=FfSbWc3O_5M" TargetMode="External"/><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 Id="rId9"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3"/>
          <p:cNvSpPr txBox="1">
            <a:spLocks noGrp="1"/>
          </p:cNvSpPr>
          <p:nvPr>
            <p:ph type="ctrTitle"/>
          </p:nvPr>
        </p:nvSpPr>
        <p:spPr>
          <a:xfrm>
            <a:off x="1004150" y="1751764"/>
            <a:ext cx="7136700" cy="1022400"/>
          </a:xfrm>
          <a:prstGeom prst="rect">
            <a:avLst/>
          </a:prstGeom>
        </p:spPr>
        <p:txBody>
          <a:bodyPr spcFirstLastPara="1" wrap="square" lIns="91425" tIns="91425" rIns="91425" bIns="91425" anchor="b" anchorCtr="0">
            <a:normAutofit fontScale="90000"/>
          </a:bodyPr>
          <a:lstStyle/>
          <a:p>
            <a:pPr marL="0" lvl="0" indent="0" algn="ctr" rtl="0">
              <a:spcBef>
                <a:spcPts val="0"/>
              </a:spcBef>
              <a:spcAft>
                <a:spcPts val="0"/>
              </a:spcAft>
              <a:buNone/>
            </a:pPr>
            <a:r>
              <a:rPr lang="en-GB">
                <a:latin typeface="Arial"/>
                <a:ea typeface="Arial"/>
                <a:cs typeface="Arial"/>
                <a:sym typeface="Arial"/>
              </a:rPr>
              <a:t>Understanding Autism Group</a:t>
            </a:r>
            <a:endParaRPr>
              <a:latin typeface="Arial"/>
              <a:ea typeface="Arial"/>
              <a:cs typeface="Arial"/>
              <a:sym typeface="Arial"/>
            </a:endParaRPr>
          </a:p>
        </p:txBody>
      </p:sp>
      <p:sp>
        <p:nvSpPr>
          <p:cNvPr id="67" name="Google Shape;67;p13"/>
          <p:cNvSpPr txBox="1">
            <a:spLocks noGrp="1"/>
          </p:cNvSpPr>
          <p:nvPr>
            <p:ph type="subTitle" idx="1"/>
          </p:nvPr>
        </p:nvSpPr>
        <p:spPr>
          <a:xfrm>
            <a:off x="2137225" y="2850039"/>
            <a:ext cx="4870500" cy="7926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GB"/>
              <a:t>Session 4</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22"/>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latin typeface="Arial"/>
                <a:ea typeface="Arial"/>
                <a:cs typeface="Arial"/>
                <a:sym typeface="Arial"/>
              </a:rPr>
              <a:t>Emotion Wheel</a:t>
            </a:r>
            <a:endParaRPr>
              <a:latin typeface="Arial"/>
              <a:ea typeface="Arial"/>
              <a:cs typeface="Arial"/>
              <a:sym typeface="Arial"/>
            </a:endParaRPr>
          </a:p>
        </p:txBody>
      </p:sp>
      <p:pic>
        <p:nvPicPr>
          <p:cNvPr id="148" name="Google Shape;148;p22"/>
          <p:cNvPicPr preferRelativeResize="0"/>
          <p:nvPr/>
        </p:nvPicPr>
        <p:blipFill>
          <a:blip r:embed="rId3">
            <a:alphaModFix/>
          </a:blip>
          <a:stretch>
            <a:fillRect/>
          </a:stretch>
        </p:blipFill>
        <p:spPr>
          <a:xfrm>
            <a:off x="3655441" y="129212"/>
            <a:ext cx="5068284" cy="4885076"/>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23"/>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latin typeface="Arial"/>
                <a:ea typeface="Arial"/>
                <a:cs typeface="Arial"/>
                <a:sym typeface="Arial"/>
              </a:rPr>
              <a:t>Zones of Regulation</a:t>
            </a:r>
            <a:endParaRPr>
              <a:latin typeface="Arial"/>
              <a:ea typeface="Arial"/>
              <a:cs typeface="Arial"/>
              <a:sym typeface="Arial"/>
            </a:endParaRPr>
          </a:p>
        </p:txBody>
      </p:sp>
      <p:pic>
        <p:nvPicPr>
          <p:cNvPr id="154" name="Google Shape;154;p23"/>
          <p:cNvPicPr preferRelativeResize="0"/>
          <p:nvPr/>
        </p:nvPicPr>
        <p:blipFill rotWithShape="1">
          <a:blip r:embed="rId3">
            <a:alphaModFix/>
          </a:blip>
          <a:srcRect t="12464"/>
          <a:stretch/>
        </p:blipFill>
        <p:spPr>
          <a:xfrm>
            <a:off x="125150" y="1321775"/>
            <a:ext cx="7219225" cy="3557774"/>
          </a:xfrm>
          <a:prstGeom prst="rect">
            <a:avLst/>
          </a:prstGeom>
          <a:noFill/>
          <a:ln>
            <a:noFill/>
          </a:ln>
        </p:spPr>
      </p:pic>
      <p:sp>
        <p:nvSpPr>
          <p:cNvPr id="155" name="Google Shape;155;p23"/>
          <p:cNvSpPr txBox="1"/>
          <p:nvPr/>
        </p:nvSpPr>
        <p:spPr>
          <a:xfrm>
            <a:off x="10036050" y="2709675"/>
            <a:ext cx="76752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Open Sans"/>
              <a:ea typeface="Open Sans"/>
              <a:cs typeface="Open Sans"/>
              <a:sym typeface="Open Sans"/>
            </a:endParaRPr>
          </a:p>
        </p:txBody>
      </p:sp>
      <p:sp>
        <p:nvSpPr>
          <p:cNvPr id="156" name="Google Shape;156;p23"/>
          <p:cNvSpPr txBox="1"/>
          <p:nvPr/>
        </p:nvSpPr>
        <p:spPr>
          <a:xfrm>
            <a:off x="7344375" y="2571750"/>
            <a:ext cx="1679100" cy="1996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2100" b="1">
                <a:solidFill>
                  <a:schemeClr val="accent1"/>
                </a:solidFill>
                <a:latin typeface="Open Sans"/>
                <a:ea typeface="Open Sans"/>
                <a:cs typeface="Open Sans"/>
                <a:sym typeface="Open Sans"/>
              </a:rPr>
              <a:t>Discuss: What are the face and body clues for each zone?</a:t>
            </a:r>
            <a:endParaRPr sz="2100">
              <a:latin typeface="Open Sans"/>
              <a:ea typeface="Open Sans"/>
              <a:cs typeface="Open Sans"/>
              <a:sym typeface="Open San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24"/>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latin typeface="Arial"/>
                <a:ea typeface="Arial"/>
                <a:cs typeface="Arial"/>
                <a:sym typeface="Arial"/>
              </a:rPr>
              <a:t>Activity: Which zone would I be in?</a:t>
            </a:r>
            <a:endParaRPr>
              <a:latin typeface="Arial"/>
              <a:ea typeface="Arial"/>
              <a:cs typeface="Arial"/>
              <a:sym typeface="Arial"/>
            </a:endParaRPr>
          </a:p>
        </p:txBody>
      </p:sp>
      <p:pic>
        <p:nvPicPr>
          <p:cNvPr id="162" name="Google Shape;162;p24"/>
          <p:cNvPicPr preferRelativeResize="0"/>
          <p:nvPr/>
        </p:nvPicPr>
        <p:blipFill rotWithShape="1">
          <a:blip r:embed="rId3">
            <a:alphaModFix/>
          </a:blip>
          <a:srcRect l="1029" t="38349" b="3136"/>
          <a:stretch/>
        </p:blipFill>
        <p:spPr>
          <a:xfrm>
            <a:off x="1688987" y="1076850"/>
            <a:ext cx="5766025" cy="3849326"/>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25"/>
          <p:cNvSpPr txBox="1">
            <a:spLocks noGrp="1"/>
          </p:cNvSpPr>
          <p:nvPr>
            <p:ph type="ctrTitle"/>
          </p:nvPr>
        </p:nvSpPr>
        <p:spPr>
          <a:xfrm>
            <a:off x="1003650" y="1563754"/>
            <a:ext cx="7136700" cy="1426800"/>
          </a:xfrm>
          <a:prstGeom prst="rect">
            <a:avLst/>
          </a:prstGeom>
        </p:spPr>
        <p:txBody>
          <a:bodyPr spcFirstLastPara="1" wrap="square" lIns="91425" tIns="91425" rIns="91425" bIns="91425" anchor="b" anchorCtr="0">
            <a:normAutofit fontScale="90000"/>
          </a:bodyPr>
          <a:lstStyle/>
          <a:p>
            <a:pPr marL="0" lvl="0" indent="0" algn="ctr" rtl="0">
              <a:spcBef>
                <a:spcPts val="0"/>
              </a:spcBef>
              <a:spcAft>
                <a:spcPts val="0"/>
              </a:spcAft>
              <a:buNone/>
            </a:pPr>
            <a:r>
              <a:rPr lang="en-GB" sz="4600" b="0">
                <a:latin typeface="Arial"/>
                <a:ea typeface="Arial"/>
                <a:cs typeface="Arial"/>
                <a:sym typeface="Arial"/>
              </a:rPr>
              <a:t>What types of feelings can be difficult to cope with?</a:t>
            </a:r>
            <a:endParaRPr>
              <a:latin typeface="Arial"/>
              <a:ea typeface="Arial"/>
              <a:cs typeface="Arial"/>
              <a:sym typeface="Arial"/>
            </a:endParaRPr>
          </a:p>
        </p:txBody>
      </p:sp>
      <p:sp>
        <p:nvSpPr>
          <p:cNvPr id="168" name="Google Shape;168;p25"/>
          <p:cNvSpPr txBox="1"/>
          <p:nvPr/>
        </p:nvSpPr>
        <p:spPr>
          <a:xfrm>
            <a:off x="1004150" y="490575"/>
            <a:ext cx="3794100" cy="575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2200" b="1">
                <a:solidFill>
                  <a:schemeClr val="accent1"/>
                </a:solidFill>
              </a:rPr>
              <a:t>Group Discussion</a:t>
            </a:r>
            <a:endParaRPr sz="2200" b="1">
              <a:solidFill>
                <a:schemeClr val="accent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26"/>
          <p:cNvSpPr txBox="1">
            <a:spLocks noGrp="1"/>
          </p:cNvSpPr>
          <p:nvPr>
            <p:ph type="title"/>
          </p:nvPr>
        </p:nvSpPr>
        <p:spPr>
          <a:xfrm>
            <a:off x="245325" y="279125"/>
            <a:ext cx="3747000" cy="13509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latin typeface="Arial"/>
                <a:ea typeface="Arial"/>
                <a:cs typeface="Arial"/>
                <a:sym typeface="Arial"/>
              </a:rPr>
              <a:t>How does anxiety feel </a:t>
            </a:r>
            <a:endParaRPr>
              <a:latin typeface="Arial"/>
              <a:ea typeface="Arial"/>
              <a:cs typeface="Arial"/>
              <a:sym typeface="Arial"/>
            </a:endParaRPr>
          </a:p>
          <a:p>
            <a:pPr marL="0" lvl="0" indent="0" algn="l" rtl="0">
              <a:spcBef>
                <a:spcPts val="0"/>
              </a:spcBef>
              <a:spcAft>
                <a:spcPts val="0"/>
              </a:spcAft>
              <a:buNone/>
            </a:pPr>
            <a:r>
              <a:rPr lang="en-GB">
                <a:latin typeface="Arial"/>
                <a:ea typeface="Arial"/>
                <a:cs typeface="Arial"/>
                <a:sym typeface="Arial"/>
              </a:rPr>
              <a:t>in the body?</a:t>
            </a:r>
            <a:endParaRPr>
              <a:latin typeface="Arial"/>
              <a:ea typeface="Arial"/>
              <a:cs typeface="Arial"/>
              <a:sym typeface="Arial"/>
            </a:endParaRPr>
          </a:p>
        </p:txBody>
      </p:sp>
      <p:pic>
        <p:nvPicPr>
          <p:cNvPr id="174" name="Google Shape;174;p26"/>
          <p:cNvPicPr preferRelativeResize="0"/>
          <p:nvPr/>
        </p:nvPicPr>
        <p:blipFill>
          <a:blip r:embed="rId3">
            <a:alphaModFix/>
          </a:blip>
          <a:stretch>
            <a:fillRect/>
          </a:stretch>
        </p:blipFill>
        <p:spPr>
          <a:xfrm>
            <a:off x="4077300" y="180575"/>
            <a:ext cx="4519199" cy="478235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27"/>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latin typeface="Arial"/>
                <a:ea typeface="Arial"/>
                <a:cs typeface="Arial"/>
                <a:sym typeface="Arial"/>
              </a:rPr>
              <a:t>Why do we experience anxiety?</a:t>
            </a:r>
            <a:endParaRPr>
              <a:latin typeface="Arial"/>
              <a:ea typeface="Arial"/>
              <a:cs typeface="Arial"/>
              <a:sym typeface="Arial"/>
            </a:endParaRPr>
          </a:p>
        </p:txBody>
      </p:sp>
      <p:sp>
        <p:nvSpPr>
          <p:cNvPr id="180" name="Google Shape;180;p27"/>
          <p:cNvSpPr txBox="1">
            <a:spLocks noGrp="1"/>
          </p:cNvSpPr>
          <p:nvPr>
            <p:ph type="body" idx="1"/>
          </p:nvPr>
        </p:nvSpPr>
        <p:spPr>
          <a:xfrm>
            <a:off x="311700" y="3886425"/>
            <a:ext cx="7842300" cy="8739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GB" sz="2000" u="sng">
                <a:solidFill>
                  <a:schemeClr val="accent1"/>
                </a:solidFill>
                <a:latin typeface="Arial"/>
                <a:ea typeface="Arial"/>
                <a:cs typeface="Arial"/>
                <a:sym typeface="Arial"/>
                <a:hlinkClick r:id="rId3">
                  <a:extLst>
                    <a:ext uri="{A12FA001-AC4F-418D-AE19-62706E023703}">
                      <ahyp:hlinkClr xmlns:ahyp="http://schemas.microsoft.com/office/drawing/2018/hyperlinkcolor" val="tx"/>
                    </a:ext>
                  </a:extLst>
                </a:hlinkClick>
              </a:rPr>
              <a:t>(235) Fight Flight Freeze – A Guide to Anxiety for Kids - YouTube</a:t>
            </a:r>
            <a:endParaRPr sz="2700">
              <a:solidFill>
                <a:schemeClr val="accent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28"/>
          <p:cNvSpPr txBox="1">
            <a:spLocks noGrp="1"/>
          </p:cNvSpPr>
          <p:nvPr>
            <p:ph type="title"/>
          </p:nvPr>
        </p:nvSpPr>
        <p:spPr>
          <a:xfrm>
            <a:off x="311700" y="124625"/>
            <a:ext cx="8520600" cy="707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latin typeface="Arial"/>
                <a:ea typeface="Arial"/>
                <a:cs typeface="Arial"/>
                <a:sym typeface="Arial"/>
              </a:rPr>
              <a:t>How was today?</a:t>
            </a:r>
            <a:endParaRPr>
              <a:latin typeface="Arial"/>
              <a:ea typeface="Arial"/>
              <a:cs typeface="Arial"/>
              <a:sym typeface="Arial"/>
            </a:endParaRPr>
          </a:p>
        </p:txBody>
      </p:sp>
      <p:pic>
        <p:nvPicPr>
          <p:cNvPr id="186" name="Google Shape;186;p28"/>
          <p:cNvPicPr preferRelativeResize="0"/>
          <p:nvPr/>
        </p:nvPicPr>
        <p:blipFill rotWithShape="1">
          <a:blip r:embed="rId3">
            <a:alphaModFix/>
          </a:blip>
          <a:srcRect b="8273"/>
          <a:stretch/>
        </p:blipFill>
        <p:spPr>
          <a:xfrm>
            <a:off x="-48238" y="1404750"/>
            <a:ext cx="9240475" cy="1935761"/>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29"/>
          <p:cNvSpPr txBox="1">
            <a:spLocks noGrp="1"/>
          </p:cNvSpPr>
          <p:nvPr>
            <p:ph type="title"/>
          </p:nvPr>
        </p:nvSpPr>
        <p:spPr>
          <a:xfrm>
            <a:off x="311700" y="124625"/>
            <a:ext cx="8520600" cy="707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latin typeface="Arial"/>
                <a:ea typeface="Arial"/>
                <a:cs typeface="Arial"/>
                <a:sym typeface="Arial"/>
              </a:rPr>
              <a:t>Next week</a:t>
            </a:r>
            <a:endParaRPr>
              <a:latin typeface="Arial"/>
              <a:ea typeface="Arial"/>
              <a:cs typeface="Arial"/>
              <a:sym typeface="Arial"/>
            </a:endParaRPr>
          </a:p>
        </p:txBody>
      </p:sp>
      <p:sp>
        <p:nvSpPr>
          <p:cNvPr id="192" name="Google Shape;192;p29"/>
          <p:cNvSpPr txBox="1"/>
          <p:nvPr/>
        </p:nvSpPr>
        <p:spPr>
          <a:xfrm>
            <a:off x="499975" y="1055250"/>
            <a:ext cx="7964100" cy="3108300"/>
          </a:xfrm>
          <a:prstGeom prst="rect">
            <a:avLst/>
          </a:prstGeom>
          <a:noFill/>
          <a:ln>
            <a:noFill/>
          </a:ln>
        </p:spPr>
        <p:txBody>
          <a:bodyPr spcFirstLastPara="1" wrap="square" lIns="91425" tIns="91425" rIns="91425" bIns="91425" anchor="t" anchorCtr="0">
            <a:noAutofit/>
          </a:bodyPr>
          <a:lstStyle/>
          <a:p>
            <a:pPr marL="457200" lvl="0" indent="-342900" algn="l" rtl="0">
              <a:lnSpc>
                <a:spcPct val="150000"/>
              </a:lnSpc>
              <a:spcBef>
                <a:spcPts val="0"/>
              </a:spcBef>
              <a:spcAft>
                <a:spcPts val="0"/>
              </a:spcAft>
              <a:buClr>
                <a:schemeClr val="dk2"/>
              </a:buClr>
              <a:buSzPts val="1800"/>
              <a:buChar char="●"/>
            </a:pPr>
            <a:r>
              <a:rPr lang="en-GB" sz="1800"/>
              <a:t>Looking after our emotions </a:t>
            </a:r>
            <a:endParaRPr sz="1800"/>
          </a:p>
          <a:p>
            <a:pPr marL="457200" lvl="0" indent="-342900" algn="l" rtl="0">
              <a:lnSpc>
                <a:spcPct val="150000"/>
              </a:lnSpc>
              <a:spcBef>
                <a:spcPts val="0"/>
              </a:spcBef>
              <a:spcAft>
                <a:spcPts val="0"/>
              </a:spcAft>
              <a:buClr>
                <a:schemeClr val="dk2"/>
              </a:buClr>
              <a:buSzPts val="1800"/>
              <a:buChar char="●"/>
            </a:pPr>
            <a:r>
              <a:rPr lang="en-GB" sz="1800"/>
              <a:t>Emotion regulation strategies </a:t>
            </a:r>
            <a:endParaRPr sz="1800"/>
          </a:p>
          <a:p>
            <a:pPr marL="457200" lvl="0" indent="-342900" algn="l" rtl="0">
              <a:lnSpc>
                <a:spcPct val="150000"/>
              </a:lnSpc>
              <a:spcBef>
                <a:spcPts val="0"/>
              </a:spcBef>
              <a:spcAft>
                <a:spcPts val="0"/>
              </a:spcAft>
              <a:buClr>
                <a:schemeClr val="dk2"/>
              </a:buClr>
              <a:buSzPts val="1800"/>
              <a:buChar char="●"/>
            </a:pPr>
            <a:r>
              <a:rPr lang="en-GB" sz="1800"/>
              <a:t>Alexithymia </a:t>
            </a:r>
            <a:endParaRPr sz="1800"/>
          </a:p>
          <a:p>
            <a:pPr marL="457200" lvl="0" indent="-342900" algn="l" rtl="0">
              <a:lnSpc>
                <a:spcPct val="150000"/>
              </a:lnSpc>
              <a:spcBef>
                <a:spcPts val="0"/>
              </a:spcBef>
              <a:spcAft>
                <a:spcPts val="0"/>
              </a:spcAft>
              <a:buClr>
                <a:schemeClr val="dk2"/>
              </a:buClr>
              <a:buSzPts val="1800"/>
              <a:buChar char="●"/>
            </a:pPr>
            <a:r>
              <a:rPr lang="en-GB" sz="1800"/>
              <a:t>Spoon theory</a:t>
            </a:r>
            <a:endParaRPr sz="1800"/>
          </a:p>
          <a:p>
            <a:pPr marL="457200" lvl="0" indent="-342900" algn="l" rtl="0">
              <a:lnSpc>
                <a:spcPct val="150000"/>
              </a:lnSpc>
              <a:spcBef>
                <a:spcPts val="0"/>
              </a:spcBef>
              <a:spcAft>
                <a:spcPts val="0"/>
              </a:spcAft>
              <a:buClr>
                <a:schemeClr val="dk2"/>
              </a:buClr>
              <a:buSzPts val="1800"/>
              <a:buChar char="●"/>
            </a:pPr>
            <a:r>
              <a:rPr lang="en-GB" sz="1800"/>
              <a:t>Creating a tool box </a:t>
            </a:r>
            <a:endParaRPr sz="18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4"/>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73" name="Google Shape;73;p14"/>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74" name="Google Shape;74;p14"/>
          <p:cNvPicPr preferRelativeResize="0"/>
          <p:nvPr/>
        </p:nvPicPr>
        <p:blipFill>
          <a:blip r:embed="rId3">
            <a:alphaModFix/>
          </a:blip>
          <a:stretch>
            <a:fillRect/>
          </a:stretch>
        </p:blipFill>
        <p:spPr>
          <a:xfrm>
            <a:off x="2165571" y="343859"/>
            <a:ext cx="4576750" cy="20019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15"/>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latin typeface="Arial"/>
                <a:ea typeface="Arial"/>
                <a:cs typeface="Arial"/>
                <a:sym typeface="Arial"/>
              </a:rPr>
              <a:t>Group Rules </a:t>
            </a:r>
            <a:endParaRPr>
              <a:latin typeface="Arial"/>
              <a:ea typeface="Arial"/>
              <a:cs typeface="Arial"/>
              <a:sym typeface="Arial"/>
            </a:endParaRPr>
          </a:p>
        </p:txBody>
      </p:sp>
      <p:sp>
        <p:nvSpPr>
          <p:cNvPr id="80" name="Google Shape;80;p15"/>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rmAutofit fontScale="92500"/>
          </a:bodyPr>
          <a:lstStyle/>
          <a:p>
            <a:pPr marL="457200" lvl="0" indent="-357822" algn="l" rtl="0">
              <a:spcBef>
                <a:spcPts val="1000"/>
              </a:spcBef>
              <a:spcAft>
                <a:spcPts val="0"/>
              </a:spcAft>
              <a:buClr>
                <a:srgbClr val="404040"/>
              </a:buClr>
              <a:buSzPct val="100000"/>
              <a:buFont typeface="Arial"/>
              <a:buChar char="●"/>
            </a:pPr>
            <a:r>
              <a:rPr lang="en-GB" sz="2200">
                <a:solidFill>
                  <a:srgbClr val="404040"/>
                </a:solidFill>
                <a:latin typeface="Arial"/>
                <a:ea typeface="Arial"/>
                <a:cs typeface="Arial"/>
                <a:sym typeface="Arial"/>
              </a:rPr>
              <a:t>Speak in turns</a:t>
            </a:r>
            <a:endParaRPr sz="2200">
              <a:solidFill>
                <a:srgbClr val="404040"/>
              </a:solidFill>
              <a:latin typeface="Arial"/>
              <a:ea typeface="Arial"/>
              <a:cs typeface="Arial"/>
              <a:sym typeface="Arial"/>
            </a:endParaRPr>
          </a:p>
          <a:p>
            <a:pPr marL="457200" lvl="0" indent="-357822" algn="l" rtl="0">
              <a:spcBef>
                <a:spcPts val="0"/>
              </a:spcBef>
              <a:spcAft>
                <a:spcPts val="0"/>
              </a:spcAft>
              <a:buClr>
                <a:srgbClr val="404040"/>
              </a:buClr>
              <a:buSzPct val="100000"/>
              <a:buFont typeface="Arial"/>
              <a:buChar char="●"/>
            </a:pPr>
            <a:r>
              <a:rPr lang="en-GB" sz="2200">
                <a:solidFill>
                  <a:srgbClr val="404040"/>
                </a:solidFill>
                <a:latin typeface="Arial"/>
                <a:ea typeface="Arial"/>
                <a:cs typeface="Arial"/>
                <a:sym typeface="Arial"/>
              </a:rPr>
              <a:t>Kindness</a:t>
            </a:r>
            <a:endParaRPr sz="2200">
              <a:solidFill>
                <a:srgbClr val="404040"/>
              </a:solidFill>
              <a:latin typeface="Arial"/>
              <a:ea typeface="Arial"/>
              <a:cs typeface="Arial"/>
              <a:sym typeface="Arial"/>
            </a:endParaRPr>
          </a:p>
          <a:p>
            <a:pPr marL="457200" lvl="0" indent="-357822" algn="l" rtl="0">
              <a:spcBef>
                <a:spcPts val="0"/>
              </a:spcBef>
              <a:spcAft>
                <a:spcPts val="0"/>
              </a:spcAft>
              <a:buClr>
                <a:srgbClr val="404040"/>
              </a:buClr>
              <a:buSzPct val="100000"/>
              <a:buFont typeface="Arial"/>
              <a:buChar char="●"/>
            </a:pPr>
            <a:r>
              <a:rPr lang="en-GB" sz="2200">
                <a:solidFill>
                  <a:srgbClr val="404040"/>
                </a:solidFill>
                <a:latin typeface="Arial"/>
                <a:ea typeface="Arial"/>
                <a:cs typeface="Arial"/>
                <a:sym typeface="Arial"/>
              </a:rPr>
              <a:t>Listening to each other</a:t>
            </a:r>
            <a:endParaRPr sz="2200">
              <a:solidFill>
                <a:srgbClr val="404040"/>
              </a:solidFill>
              <a:latin typeface="Arial"/>
              <a:ea typeface="Arial"/>
              <a:cs typeface="Arial"/>
              <a:sym typeface="Arial"/>
            </a:endParaRPr>
          </a:p>
          <a:p>
            <a:pPr marL="457200" lvl="0" indent="-357822" algn="l" rtl="0">
              <a:spcBef>
                <a:spcPts val="0"/>
              </a:spcBef>
              <a:spcAft>
                <a:spcPts val="0"/>
              </a:spcAft>
              <a:buClr>
                <a:srgbClr val="404040"/>
              </a:buClr>
              <a:buSzPct val="100000"/>
              <a:buFont typeface="Arial"/>
              <a:buChar char="●"/>
            </a:pPr>
            <a:r>
              <a:rPr lang="en-GB" sz="2200">
                <a:solidFill>
                  <a:srgbClr val="404040"/>
                </a:solidFill>
                <a:latin typeface="Arial"/>
                <a:ea typeface="Arial"/>
                <a:cs typeface="Arial"/>
                <a:sym typeface="Arial"/>
              </a:rPr>
              <a:t>Not having our phones out</a:t>
            </a:r>
            <a:endParaRPr sz="2200">
              <a:solidFill>
                <a:srgbClr val="404040"/>
              </a:solidFill>
              <a:latin typeface="Arial"/>
              <a:ea typeface="Arial"/>
              <a:cs typeface="Arial"/>
              <a:sym typeface="Arial"/>
            </a:endParaRPr>
          </a:p>
          <a:p>
            <a:pPr marL="457200" lvl="0" indent="-357822" algn="l" rtl="0">
              <a:spcBef>
                <a:spcPts val="0"/>
              </a:spcBef>
              <a:spcAft>
                <a:spcPts val="0"/>
              </a:spcAft>
              <a:buClr>
                <a:srgbClr val="404040"/>
              </a:buClr>
              <a:buSzPct val="100000"/>
              <a:buFont typeface="Arial"/>
              <a:buChar char="●"/>
            </a:pPr>
            <a:r>
              <a:rPr lang="en-GB" sz="2200">
                <a:solidFill>
                  <a:srgbClr val="404040"/>
                </a:solidFill>
                <a:latin typeface="Arial"/>
                <a:ea typeface="Arial"/>
                <a:cs typeface="Arial"/>
                <a:sym typeface="Arial"/>
              </a:rPr>
              <a:t>Not recording or taking pictures</a:t>
            </a:r>
            <a:endParaRPr sz="2200">
              <a:solidFill>
                <a:srgbClr val="404040"/>
              </a:solidFill>
              <a:latin typeface="Arial"/>
              <a:ea typeface="Arial"/>
              <a:cs typeface="Arial"/>
              <a:sym typeface="Arial"/>
            </a:endParaRPr>
          </a:p>
          <a:p>
            <a:pPr marL="457200" lvl="0" indent="-357822" algn="l" rtl="0">
              <a:spcBef>
                <a:spcPts val="0"/>
              </a:spcBef>
              <a:spcAft>
                <a:spcPts val="0"/>
              </a:spcAft>
              <a:buClr>
                <a:srgbClr val="404040"/>
              </a:buClr>
              <a:buSzPct val="100000"/>
              <a:buFont typeface="Arial"/>
              <a:buChar char="●"/>
            </a:pPr>
            <a:r>
              <a:rPr lang="en-GB" sz="2200">
                <a:solidFill>
                  <a:srgbClr val="404040"/>
                </a:solidFill>
                <a:latin typeface="Arial"/>
                <a:ea typeface="Arial"/>
                <a:cs typeface="Arial"/>
                <a:sym typeface="Arial"/>
              </a:rPr>
              <a:t>Not sharing things outside of the group – private and confidential</a:t>
            </a:r>
            <a:endParaRPr sz="2200">
              <a:solidFill>
                <a:srgbClr val="404040"/>
              </a:solidFill>
              <a:latin typeface="Arial"/>
              <a:ea typeface="Arial"/>
              <a:cs typeface="Arial"/>
              <a:sym typeface="Arial"/>
            </a:endParaRPr>
          </a:p>
          <a:p>
            <a:pPr marL="457200" lvl="0" indent="-357822" algn="l" rtl="0">
              <a:spcBef>
                <a:spcPts val="0"/>
              </a:spcBef>
              <a:spcAft>
                <a:spcPts val="0"/>
              </a:spcAft>
              <a:buClr>
                <a:srgbClr val="404040"/>
              </a:buClr>
              <a:buSzPct val="100000"/>
              <a:buFont typeface="Arial"/>
              <a:buChar char="●"/>
            </a:pPr>
            <a:r>
              <a:rPr lang="en-GB" sz="2200">
                <a:solidFill>
                  <a:srgbClr val="404040"/>
                </a:solidFill>
                <a:latin typeface="Arial"/>
                <a:ea typeface="Arial"/>
                <a:cs typeface="Arial"/>
                <a:sym typeface="Arial"/>
              </a:rPr>
              <a:t>Not sharing personal information inside the group (e.g. phone number / social media)</a:t>
            </a:r>
            <a:endParaRPr sz="2200">
              <a:solidFill>
                <a:srgbClr val="404040"/>
              </a:solidFill>
              <a:latin typeface="Arial"/>
              <a:ea typeface="Arial"/>
              <a:cs typeface="Arial"/>
              <a:sym typeface="Arial"/>
            </a:endParaRPr>
          </a:p>
          <a:p>
            <a:pPr marL="0" lvl="0" indent="0" algn="l" rtl="0">
              <a:spcBef>
                <a:spcPts val="0"/>
              </a:spcBef>
              <a:spcAft>
                <a:spcPts val="1200"/>
              </a:spcAft>
              <a:buNone/>
            </a:pPr>
            <a:endParaRPr>
              <a:latin typeface="Arial"/>
              <a:ea typeface="Arial"/>
              <a:cs typeface="Arial"/>
              <a:sym typeface="Arial"/>
            </a:endParaRPr>
          </a:p>
        </p:txBody>
      </p:sp>
      <p:pic>
        <p:nvPicPr>
          <p:cNvPr id="81" name="Google Shape;81;p15"/>
          <p:cNvPicPr preferRelativeResize="0"/>
          <p:nvPr/>
        </p:nvPicPr>
        <p:blipFill>
          <a:blip r:embed="rId3">
            <a:alphaModFix/>
          </a:blip>
          <a:stretch>
            <a:fillRect/>
          </a:stretch>
        </p:blipFill>
        <p:spPr>
          <a:xfrm>
            <a:off x="5672375" y="445029"/>
            <a:ext cx="2462375" cy="19216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6"/>
          <p:cNvSpPr txBox="1">
            <a:spLocks noGrp="1"/>
          </p:cNvSpPr>
          <p:nvPr>
            <p:ph type="title"/>
          </p:nvPr>
        </p:nvSpPr>
        <p:spPr>
          <a:xfrm>
            <a:off x="311700" y="124625"/>
            <a:ext cx="8520600" cy="707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latin typeface="Arial"/>
                <a:ea typeface="Arial"/>
                <a:cs typeface="Arial"/>
                <a:sym typeface="Arial"/>
              </a:rPr>
              <a:t>How are you doing today?</a:t>
            </a:r>
            <a:endParaRPr>
              <a:latin typeface="Arial"/>
              <a:ea typeface="Arial"/>
              <a:cs typeface="Arial"/>
              <a:sym typeface="Arial"/>
            </a:endParaRPr>
          </a:p>
        </p:txBody>
      </p:sp>
      <p:sp>
        <p:nvSpPr>
          <p:cNvPr id="87" name="Google Shape;87;p16"/>
          <p:cNvSpPr txBox="1">
            <a:spLocks noGrp="1"/>
          </p:cNvSpPr>
          <p:nvPr>
            <p:ph type="body" idx="1"/>
          </p:nvPr>
        </p:nvSpPr>
        <p:spPr>
          <a:xfrm>
            <a:off x="3479600" y="1233150"/>
            <a:ext cx="5409000" cy="780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b="1">
                <a:solidFill>
                  <a:srgbClr val="000000"/>
                </a:solidFill>
                <a:latin typeface="Arial"/>
                <a:ea typeface="Arial"/>
                <a:cs typeface="Arial"/>
                <a:sym typeface="Arial"/>
              </a:rPr>
              <a:t>RED- I won’t take part, but I will listen as best I can. I may need extra support or a break.</a:t>
            </a:r>
            <a:endParaRPr b="1">
              <a:solidFill>
                <a:srgbClr val="000000"/>
              </a:solidFill>
              <a:latin typeface="Arial"/>
              <a:ea typeface="Arial"/>
              <a:cs typeface="Arial"/>
              <a:sym typeface="Arial"/>
            </a:endParaRPr>
          </a:p>
          <a:p>
            <a:pPr marL="0" lvl="0" indent="0" algn="l" rtl="0">
              <a:spcBef>
                <a:spcPts val="0"/>
              </a:spcBef>
              <a:spcAft>
                <a:spcPts val="0"/>
              </a:spcAft>
              <a:buNone/>
            </a:pPr>
            <a:endParaRPr b="1">
              <a:solidFill>
                <a:srgbClr val="000000"/>
              </a:solidFill>
              <a:latin typeface="Arial"/>
              <a:ea typeface="Arial"/>
              <a:cs typeface="Arial"/>
              <a:sym typeface="Arial"/>
            </a:endParaRPr>
          </a:p>
          <a:p>
            <a:pPr marL="0" lvl="0" indent="0" algn="l" rtl="0">
              <a:spcBef>
                <a:spcPts val="0"/>
              </a:spcBef>
              <a:spcAft>
                <a:spcPts val="1200"/>
              </a:spcAft>
              <a:buNone/>
            </a:pPr>
            <a:endParaRPr>
              <a:latin typeface="Arial"/>
              <a:ea typeface="Arial"/>
              <a:cs typeface="Arial"/>
              <a:sym typeface="Arial"/>
            </a:endParaRPr>
          </a:p>
        </p:txBody>
      </p:sp>
      <p:pic>
        <p:nvPicPr>
          <p:cNvPr id="88" name="Google Shape;88;p16"/>
          <p:cNvPicPr preferRelativeResize="0"/>
          <p:nvPr/>
        </p:nvPicPr>
        <p:blipFill>
          <a:blip r:embed="rId3">
            <a:alphaModFix/>
          </a:blip>
          <a:stretch>
            <a:fillRect/>
          </a:stretch>
        </p:blipFill>
        <p:spPr>
          <a:xfrm>
            <a:off x="311700" y="832025"/>
            <a:ext cx="3167900" cy="4036526"/>
          </a:xfrm>
          <a:prstGeom prst="rect">
            <a:avLst/>
          </a:prstGeom>
          <a:noFill/>
          <a:ln>
            <a:noFill/>
          </a:ln>
        </p:spPr>
      </p:pic>
      <p:sp>
        <p:nvSpPr>
          <p:cNvPr id="89" name="Google Shape;89;p16"/>
          <p:cNvSpPr txBox="1"/>
          <p:nvPr/>
        </p:nvSpPr>
        <p:spPr>
          <a:xfrm>
            <a:off x="3479600" y="3653975"/>
            <a:ext cx="5610300" cy="461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GB" sz="1800" b="1"/>
              <a:t>GREEN- I’m feeling good. I’m able to participate.</a:t>
            </a:r>
            <a:endParaRPr sz="1800" b="1"/>
          </a:p>
        </p:txBody>
      </p:sp>
      <p:sp>
        <p:nvSpPr>
          <p:cNvPr id="90" name="Google Shape;90;p16"/>
          <p:cNvSpPr txBox="1"/>
          <p:nvPr/>
        </p:nvSpPr>
        <p:spPr>
          <a:xfrm>
            <a:off x="3479600" y="2327425"/>
            <a:ext cx="5409000" cy="7803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GB" sz="1800" b="1"/>
              <a:t>AMBER- I may find it tricky to take part but I will try my best.</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17"/>
          <p:cNvSpPr txBox="1">
            <a:spLocks noGrp="1"/>
          </p:cNvSpPr>
          <p:nvPr>
            <p:ph type="title"/>
          </p:nvPr>
        </p:nvSpPr>
        <p:spPr>
          <a:xfrm>
            <a:off x="311700" y="456050"/>
            <a:ext cx="8520600" cy="707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latin typeface="Arial"/>
                <a:ea typeface="Arial"/>
                <a:cs typeface="Arial"/>
                <a:sym typeface="Arial"/>
              </a:rPr>
              <a:t>What the group will cover</a:t>
            </a:r>
            <a:endParaRPr>
              <a:latin typeface="Arial"/>
              <a:ea typeface="Arial"/>
              <a:cs typeface="Arial"/>
              <a:sym typeface="Arial"/>
            </a:endParaRPr>
          </a:p>
        </p:txBody>
      </p:sp>
      <p:sp>
        <p:nvSpPr>
          <p:cNvPr id="96" name="Google Shape;96;p17"/>
          <p:cNvSpPr txBox="1">
            <a:spLocks noGrp="1"/>
          </p:cNvSpPr>
          <p:nvPr>
            <p:ph type="body" idx="1"/>
          </p:nvPr>
        </p:nvSpPr>
        <p:spPr>
          <a:xfrm>
            <a:off x="311700" y="1509650"/>
            <a:ext cx="4469100" cy="3302700"/>
          </a:xfrm>
          <a:prstGeom prst="rect">
            <a:avLst/>
          </a:prstGeom>
        </p:spPr>
        <p:txBody>
          <a:bodyPr spcFirstLastPara="1" wrap="square" lIns="91425" tIns="91425" rIns="91425" bIns="91425" anchor="t" anchorCtr="0">
            <a:normAutofit/>
          </a:bodyPr>
          <a:lstStyle/>
          <a:p>
            <a:pPr marL="457200" lvl="0" indent="-342900" algn="l" rtl="0">
              <a:lnSpc>
                <a:spcPct val="200000"/>
              </a:lnSpc>
              <a:spcBef>
                <a:spcPts val="0"/>
              </a:spcBef>
              <a:spcAft>
                <a:spcPts val="0"/>
              </a:spcAft>
              <a:buSzPts val="1800"/>
              <a:buFont typeface="Arial"/>
              <a:buChar char="●"/>
            </a:pPr>
            <a:r>
              <a:rPr lang="en-GB">
                <a:latin typeface="Arial"/>
                <a:ea typeface="Arial"/>
                <a:cs typeface="Arial"/>
                <a:sym typeface="Arial"/>
              </a:rPr>
              <a:t>Introduction to Autism</a:t>
            </a:r>
            <a:endParaRPr>
              <a:latin typeface="Arial"/>
              <a:ea typeface="Arial"/>
              <a:cs typeface="Arial"/>
              <a:sym typeface="Arial"/>
            </a:endParaRPr>
          </a:p>
          <a:p>
            <a:pPr marL="457200" lvl="0" indent="-342900" algn="l" rtl="0">
              <a:lnSpc>
                <a:spcPct val="200000"/>
              </a:lnSpc>
              <a:spcBef>
                <a:spcPts val="0"/>
              </a:spcBef>
              <a:spcAft>
                <a:spcPts val="0"/>
              </a:spcAft>
              <a:buSzPts val="1800"/>
              <a:buFont typeface="Arial"/>
              <a:buChar char="●"/>
            </a:pPr>
            <a:r>
              <a:rPr lang="en-GB">
                <a:latin typeface="Arial"/>
                <a:ea typeface="Arial"/>
                <a:cs typeface="Arial"/>
                <a:sym typeface="Arial"/>
              </a:rPr>
              <a:t>Masking</a:t>
            </a:r>
            <a:endParaRPr>
              <a:latin typeface="Arial"/>
              <a:ea typeface="Arial"/>
              <a:cs typeface="Arial"/>
              <a:sym typeface="Arial"/>
            </a:endParaRPr>
          </a:p>
          <a:p>
            <a:pPr marL="457200" lvl="0" indent="-342900" algn="l" rtl="0">
              <a:lnSpc>
                <a:spcPct val="200000"/>
              </a:lnSpc>
              <a:spcBef>
                <a:spcPts val="0"/>
              </a:spcBef>
              <a:spcAft>
                <a:spcPts val="0"/>
              </a:spcAft>
              <a:buSzPts val="1800"/>
              <a:buFont typeface="Arial"/>
              <a:buChar char="●"/>
            </a:pPr>
            <a:r>
              <a:rPr lang="en-GB">
                <a:latin typeface="Arial"/>
                <a:ea typeface="Arial"/>
                <a:cs typeface="Arial"/>
                <a:sym typeface="Arial"/>
              </a:rPr>
              <a:t>Stimming</a:t>
            </a:r>
            <a:endParaRPr>
              <a:latin typeface="Arial"/>
              <a:ea typeface="Arial"/>
              <a:cs typeface="Arial"/>
              <a:sym typeface="Arial"/>
            </a:endParaRPr>
          </a:p>
          <a:p>
            <a:pPr marL="457200" lvl="0" indent="-342900" algn="l" rtl="0">
              <a:lnSpc>
                <a:spcPct val="200000"/>
              </a:lnSpc>
              <a:spcBef>
                <a:spcPts val="0"/>
              </a:spcBef>
              <a:spcAft>
                <a:spcPts val="0"/>
              </a:spcAft>
              <a:buSzPts val="1800"/>
              <a:buFont typeface="Arial"/>
              <a:buChar char="●"/>
            </a:pPr>
            <a:r>
              <a:rPr lang="en-GB">
                <a:latin typeface="Arial"/>
                <a:ea typeface="Arial"/>
                <a:cs typeface="Arial"/>
                <a:sym typeface="Arial"/>
              </a:rPr>
              <a:t>Making friends </a:t>
            </a:r>
            <a:endParaRPr>
              <a:latin typeface="Arial"/>
              <a:ea typeface="Arial"/>
              <a:cs typeface="Arial"/>
              <a:sym typeface="Arial"/>
            </a:endParaRPr>
          </a:p>
          <a:p>
            <a:pPr marL="457200" lvl="0" indent="-342900" algn="l" rtl="0">
              <a:lnSpc>
                <a:spcPct val="200000"/>
              </a:lnSpc>
              <a:spcBef>
                <a:spcPts val="0"/>
              </a:spcBef>
              <a:spcAft>
                <a:spcPts val="0"/>
              </a:spcAft>
              <a:buSzPts val="1800"/>
              <a:buFont typeface="Arial"/>
              <a:buChar char="●"/>
            </a:pPr>
            <a:r>
              <a:rPr lang="en-GB">
                <a:latin typeface="Arial"/>
                <a:ea typeface="Arial"/>
                <a:cs typeface="Arial"/>
                <a:sym typeface="Arial"/>
              </a:rPr>
              <a:t>Senses</a:t>
            </a:r>
            <a:endParaRPr>
              <a:latin typeface="Arial"/>
              <a:ea typeface="Arial"/>
              <a:cs typeface="Arial"/>
              <a:sym typeface="Arial"/>
            </a:endParaRPr>
          </a:p>
          <a:p>
            <a:pPr marL="0" lvl="0" indent="0" algn="l" rtl="0">
              <a:lnSpc>
                <a:spcPct val="200000"/>
              </a:lnSpc>
              <a:spcBef>
                <a:spcPts val="1200"/>
              </a:spcBef>
              <a:spcAft>
                <a:spcPts val="1200"/>
              </a:spcAft>
              <a:buNone/>
            </a:pPr>
            <a:endParaRPr>
              <a:latin typeface="Arial"/>
              <a:ea typeface="Arial"/>
              <a:cs typeface="Arial"/>
              <a:sym typeface="Arial"/>
            </a:endParaRPr>
          </a:p>
        </p:txBody>
      </p:sp>
      <p:pic>
        <p:nvPicPr>
          <p:cNvPr id="97" name="Google Shape;97;p17"/>
          <p:cNvPicPr preferRelativeResize="0"/>
          <p:nvPr/>
        </p:nvPicPr>
        <p:blipFill>
          <a:blip r:embed="rId3">
            <a:alphaModFix/>
          </a:blip>
          <a:stretch>
            <a:fillRect/>
          </a:stretch>
        </p:blipFill>
        <p:spPr>
          <a:xfrm>
            <a:off x="3170600" y="1734667"/>
            <a:ext cx="756225" cy="354732"/>
          </a:xfrm>
          <a:prstGeom prst="rect">
            <a:avLst/>
          </a:prstGeom>
          <a:noFill/>
          <a:ln>
            <a:noFill/>
          </a:ln>
        </p:spPr>
      </p:pic>
      <p:pic>
        <p:nvPicPr>
          <p:cNvPr id="98" name="Google Shape;98;p17"/>
          <p:cNvPicPr preferRelativeResize="0"/>
          <p:nvPr/>
        </p:nvPicPr>
        <p:blipFill>
          <a:blip r:embed="rId4">
            <a:alphaModFix/>
          </a:blip>
          <a:stretch>
            <a:fillRect/>
          </a:stretch>
        </p:blipFill>
        <p:spPr>
          <a:xfrm>
            <a:off x="1804251" y="2124201"/>
            <a:ext cx="547324" cy="501279"/>
          </a:xfrm>
          <a:prstGeom prst="rect">
            <a:avLst/>
          </a:prstGeom>
          <a:noFill/>
          <a:ln>
            <a:noFill/>
          </a:ln>
        </p:spPr>
      </p:pic>
      <p:pic>
        <p:nvPicPr>
          <p:cNvPr id="99" name="Google Shape;99;p17"/>
          <p:cNvPicPr preferRelativeResize="0"/>
          <p:nvPr/>
        </p:nvPicPr>
        <p:blipFill rotWithShape="1">
          <a:blip r:embed="rId5">
            <a:alphaModFix/>
          </a:blip>
          <a:srcRect l="47165" t="26014" b="32595"/>
          <a:stretch/>
        </p:blipFill>
        <p:spPr>
          <a:xfrm>
            <a:off x="1825425" y="2673431"/>
            <a:ext cx="806100" cy="621900"/>
          </a:xfrm>
          <a:prstGeom prst="rect">
            <a:avLst/>
          </a:prstGeom>
          <a:noFill/>
          <a:ln>
            <a:noFill/>
          </a:ln>
        </p:spPr>
      </p:pic>
      <p:sp>
        <p:nvSpPr>
          <p:cNvPr id="100" name="Google Shape;100;p17"/>
          <p:cNvSpPr txBox="1"/>
          <p:nvPr/>
        </p:nvSpPr>
        <p:spPr>
          <a:xfrm>
            <a:off x="4955425" y="1476025"/>
            <a:ext cx="3000000" cy="2678100"/>
          </a:xfrm>
          <a:prstGeom prst="rect">
            <a:avLst/>
          </a:prstGeom>
          <a:noFill/>
          <a:ln>
            <a:noFill/>
          </a:ln>
        </p:spPr>
        <p:txBody>
          <a:bodyPr spcFirstLastPara="1" wrap="square" lIns="91425" tIns="91425" rIns="91425" bIns="91425" anchor="t" anchorCtr="0">
            <a:spAutoFit/>
          </a:bodyPr>
          <a:lstStyle/>
          <a:p>
            <a:pPr marL="457200" lvl="0" indent="-342900" algn="l" rtl="0">
              <a:lnSpc>
                <a:spcPct val="200000"/>
              </a:lnSpc>
              <a:spcBef>
                <a:spcPts val="0"/>
              </a:spcBef>
              <a:spcAft>
                <a:spcPts val="0"/>
              </a:spcAft>
              <a:buClr>
                <a:schemeClr val="dk2"/>
              </a:buClr>
              <a:buSzPts val="1800"/>
              <a:buFont typeface="Arial"/>
              <a:buChar char="●"/>
            </a:pPr>
            <a:r>
              <a:rPr lang="en-GB" sz="1800">
                <a:solidFill>
                  <a:schemeClr val="dk2"/>
                </a:solidFill>
              </a:rPr>
              <a:t>Back up team</a:t>
            </a:r>
            <a:endParaRPr sz="1800">
              <a:solidFill>
                <a:schemeClr val="dk2"/>
              </a:solidFill>
            </a:endParaRPr>
          </a:p>
          <a:p>
            <a:pPr marL="457200" lvl="0" indent="-342900" algn="l" rtl="0">
              <a:lnSpc>
                <a:spcPct val="200000"/>
              </a:lnSpc>
              <a:spcBef>
                <a:spcPts val="0"/>
              </a:spcBef>
              <a:spcAft>
                <a:spcPts val="0"/>
              </a:spcAft>
              <a:buClr>
                <a:schemeClr val="dk2"/>
              </a:buClr>
              <a:buSzPts val="1800"/>
              <a:buFont typeface="Arial"/>
              <a:buChar char="●"/>
            </a:pPr>
            <a:r>
              <a:rPr lang="en-GB" sz="1800">
                <a:solidFill>
                  <a:schemeClr val="dk2"/>
                </a:solidFill>
              </a:rPr>
              <a:t>Areas of interest</a:t>
            </a:r>
            <a:endParaRPr sz="1800">
              <a:solidFill>
                <a:schemeClr val="dk2"/>
              </a:solidFill>
            </a:endParaRPr>
          </a:p>
          <a:p>
            <a:pPr marL="457200" lvl="0" indent="-342900" algn="l" rtl="0">
              <a:lnSpc>
                <a:spcPct val="200000"/>
              </a:lnSpc>
              <a:spcBef>
                <a:spcPts val="0"/>
              </a:spcBef>
              <a:spcAft>
                <a:spcPts val="0"/>
              </a:spcAft>
              <a:buClr>
                <a:schemeClr val="dk2"/>
              </a:buClr>
              <a:buSzPts val="1800"/>
              <a:buFont typeface="Arial"/>
              <a:buChar char="●"/>
            </a:pPr>
            <a:r>
              <a:rPr lang="en-GB" sz="1800">
                <a:solidFill>
                  <a:schemeClr val="dk2"/>
                </a:solidFill>
              </a:rPr>
              <a:t>Anxiety</a:t>
            </a:r>
            <a:endParaRPr sz="1800">
              <a:solidFill>
                <a:schemeClr val="dk2"/>
              </a:solidFill>
            </a:endParaRPr>
          </a:p>
          <a:p>
            <a:pPr marL="457200" lvl="0" indent="-342900" algn="l" rtl="0">
              <a:lnSpc>
                <a:spcPct val="200000"/>
              </a:lnSpc>
              <a:spcBef>
                <a:spcPts val="0"/>
              </a:spcBef>
              <a:spcAft>
                <a:spcPts val="0"/>
              </a:spcAft>
              <a:buClr>
                <a:schemeClr val="dk2"/>
              </a:buClr>
              <a:buSzPts val="1800"/>
              <a:buFont typeface="Arial"/>
              <a:buChar char="●"/>
            </a:pPr>
            <a:r>
              <a:rPr lang="en-GB" sz="1800">
                <a:solidFill>
                  <a:schemeClr val="dk2"/>
                </a:solidFill>
              </a:rPr>
              <a:t>Zones of regulation</a:t>
            </a:r>
            <a:endParaRPr sz="1800">
              <a:solidFill>
                <a:schemeClr val="dk2"/>
              </a:solidFill>
            </a:endParaRPr>
          </a:p>
          <a:p>
            <a:pPr marL="457200" lvl="0" indent="-342900" algn="l" rtl="0">
              <a:lnSpc>
                <a:spcPct val="200000"/>
              </a:lnSpc>
              <a:spcBef>
                <a:spcPts val="0"/>
              </a:spcBef>
              <a:spcAft>
                <a:spcPts val="0"/>
              </a:spcAft>
              <a:buClr>
                <a:schemeClr val="dk2"/>
              </a:buClr>
              <a:buSzPts val="1800"/>
              <a:buFont typeface="Arial"/>
              <a:buChar char="●"/>
            </a:pPr>
            <a:r>
              <a:rPr lang="en-GB" sz="1800">
                <a:solidFill>
                  <a:schemeClr val="dk2"/>
                </a:solidFill>
              </a:rPr>
              <a:t>Alexithymia</a:t>
            </a:r>
            <a:endParaRPr sz="1800">
              <a:solidFill>
                <a:schemeClr val="dk2"/>
              </a:solidFill>
            </a:endParaRPr>
          </a:p>
        </p:txBody>
      </p:sp>
      <p:pic>
        <p:nvPicPr>
          <p:cNvPr id="101" name="Google Shape;101;p17"/>
          <p:cNvPicPr preferRelativeResize="0"/>
          <p:nvPr/>
        </p:nvPicPr>
        <p:blipFill>
          <a:blip r:embed="rId6">
            <a:alphaModFix/>
          </a:blip>
          <a:stretch>
            <a:fillRect/>
          </a:stretch>
        </p:blipFill>
        <p:spPr>
          <a:xfrm>
            <a:off x="1717349" y="3902219"/>
            <a:ext cx="806102" cy="503811"/>
          </a:xfrm>
          <a:prstGeom prst="rect">
            <a:avLst/>
          </a:prstGeom>
          <a:noFill/>
          <a:ln>
            <a:noFill/>
          </a:ln>
        </p:spPr>
      </p:pic>
      <p:pic>
        <p:nvPicPr>
          <p:cNvPr id="102" name="Google Shape;102;p17"/>
          <p:cNvPicPr preferRelativeResize="0"/>
          <p:nvPr/>
        </p:nvPicPr>
        <p:blipFill rotWithShape="1">
          <a:blip r:embed="rId7">
            <a:alphaModFix/>
          </a:blip>
          <a:srcRect t="16864" b="15408"/>
          <a:stretch/>
        </p:blipFill>
        <p:spPr>
          <a:xfrm>
            <a:off x="2463200" y="3330114"/>
            <a:ext cx="707400" cy="479071"/>
          </a:xfrm>
          <a:prstGeom prst="rect">
            <a:avLst/>
          </a:prstGeom>
          <a:noFill/>
          <a:ln>
            <a:noFill/>
          </a:ln>
        </p:spPr>
      </p:pic>
      <p:pic>
        <p:nvPicPr>
          <p:cNvPr id="103" name="Google Shape;103;p17"/>
          <p:cNvPicPr preferRelativeResize="0"/>
          <p:nvPr/>
        </p:nvPicPr>
        <p:blipFill>
          <a:blip r:embed="rId8">
            <a:alphaModFix/>
          </a:blip>
          <a:stretch>
            <a:fillRect/>
          </a:stretch>
        </p:blipFill>
        <p:spPr>
          <a:xfrm>
            <a:off x="7631236" y="2155882"/>
            <a:ext cx="321824" cy="539400"/>
          </a:xfrm>
          <a:prstGeom prst="rect">
            <a:avLst/>
          </a:prstGeom>
          <a:noFill/>
          <a:ln>
            <a:noFill/>
          </a:ln>
        </p:spPr>
      </p:pic>
      <p:pic>
        <p:nvPicPr>
          <p:cNvPr id="104" name="Google Shape;104;p17"/>
          <p:cNvPicPr preferRelativeResize="0"/>
          <p:nvPr/>
        </p:nvPicPr>
        <p:blipFill>
          <a:blip r:embed="rId9">
            <a:alphaModFix/>
          </a:blip>
          <a:stretch>
            <a:fillRect/>
          </a:stretch>
        </p:blipFill>
        <p:spPr>
          <a:xfrm>
            <a:off x="7245660" y="2249590"/>
            <a:ext cx="321824" cy="351977"/>
          </a:xfrm>
          <a:prstGeom prst="rect">
            <a:avLst/>
          </a:prstGeom>
          <a:noFill/>
          <a:ln>
            <a:noFill/>
          </a:ln>
        </p:spPr>
      </p:pic>
      <p:pic>
        <p:nvPicPr>
          <p:cNvPr id="105" name="Google Shape;105;p17"/>
          <p:cNvPicPr preferRelativeResize="0"/>
          <p:nvPr/>
        </p:nvPicPr>
        <p:blipFill>
          <a:blip r:embed="rId10">
            <a:alphaModFix/>
          </a:blip>
          <a:stretch>
            <a:fillRect/>
          </a:stretch>
        </p:blipFill>
        <p:spPr>
          <a:xfrm>
            <a:off x="6947473" y="1545977"/>
            <a:ext cx="547325" cy="547325"/>
          </a:xfrm>
          <a:prstGeom prst="rect">
            <a:avLst/>
          </a:prstGeom>
          <a:noFill/>
          <a:ln>
            <a:noFill/>
          </a:ln>
        </p:spPr>
      </p:pic>
      <p:pic>
        <p:nvPicPr>
          <p:cNvPr id="106" name="Google Shape;106;p17"/>
          <p:cNvPicPr preferRelativeResize="0"/>
          <p:nvPr/>
        </p:nvPicPr>
        <p:blipFill rotWithShape="1">
          <a:blip r:embed="rId11">
            <a:alphaModFix/>
          </a:blip>
          <a:srcRect t="22128" b="44394"/>
          <a:stretch/>
        </p:blipFill>
        <p:spPr>
          <a:xfrm>
            <a:off x="7564125" y="3170375"/>
            <a:ext cx="1419900" cy="459000"/>
          </a:xfrm>
          <a:prstGeom prst="rect">
            <a:avLst/>
          </a:prstGeom>
          <a:noFill/>
          <a:ln>
            <a:noFill/>
          </a:ln>
        </p:spPr>
      </p:pic>
      <p:pic>
        <p:nvPicPr>
          <p:cNvPr id="107" name="Google Shape;107;p17"/>
          <p:cNvPicPr preferRelativeResize="0"/>
          <p:nvPr/>
        </p:nvPicPr>
        <p:blipFill>
          <a:blip r:embed="rId12">
            <a:alphaModFix/>
          </a:blip>
          <a:stretch>
            <a:fillRect/>
          </a:stretch>
        </p:blipFill>
        <p:spPr>
          <a:xfrm>
            <a:off x="6314131" y="2679218"/>
            <a:ext cx="547325" cy="547325"/>
          </a:xfrm>
          <a:prstGeom prst="rect">
            <a:avLst/>
          </a:prstGeom>
          <a:noFill/>
          <a:ln>
            <a:noFill/>
          </a:ln>
        </p:spPr>
      </p:pic>
      <p:pic>
        <p:nvPicPr>
          <p:cNvPr id="108" name="Google Shape;108;p17"/>
          <p:cNvPicPr preferRelativeResize="0"/>
          <p:nvPr/>
        </p:nvPicPr>
        <p:blipFill>
          <a:blip r:embed="rId13">
            <a:alphaModFix/>
          </a:blip>
          <a:stretch>
            <a:fillRect/>
          </a:stretch>
        </p:blipFill>
        <p:spPr>
          <a:xfrm>
            <a:off x="6772786" y="3793669"/>
            <a:ext cx="631245" cy="5394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18"/>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latin typeface="Arial"/>
                <a:ea typeface="Arial"/>
                <a:cs typeface="Arial"/>
                <a:sym typeface="Arial"/>
              </a:rPr>
              <a:t>Today’s Agenda</a:t>
            </a:r>
            <a:endParaRPr>
              <a:latin typeface="Arial"/>
              <a:ea typeface="Arial"/>
              <a:cs typeface="Arial"/>
              <a:sym typeface="Arial"/>
            </a:endParaRPr>
          </a:p>
        </p:txBody>
      </p:sp>
      <p:sp>
        <p:nvSpPr>
          <p:cNvPr id="114" name="Google Shape;114;p18"/>
          <p:cNvSpPr txBox="1">
            <a:spLocks noGrp="1"/>
          </p:cNvSpPr>
          <p:nvPr>
            <p:ph type="body" idx="1"/>
          </p:nvPr>
        </p:nvSpPr>
        <p:spPr>
          <a:xfrm>
            <a:off x="311700" y="1266325"/>
            <a:ext cx="8520600" cy="3682500"/>
          </a:xfrm>
          <a:prstGeom prst="rect">
            <a:avLst/>
          </a:prstGeom>
        </p:spPr>
        <p:txBody>
          <a:bodyPr spcFirstLastPara="1" wrap="square" lIns="91425" tIns="91425" rIns="91425" bIns="91425" anchor="t" anchorCtr="0">
            <a:normAutofit fontScale="92500" lnSpcReduction="10000"/>
          </a:bodyPr>
          <a:lstStyle/>
          <a:p>
            <a:pPr marL="457200" lvl="0" indent="-342900" algn="l" rtl="0">
              <a:lnSpc>
                <a:spcPct val="200000"/>
              </a:lnSpc>
              <a:spcBef>
                <a:spcPts val="0"/>
              </a:spcBef>
              <a:spcAft>
                <a:spcPts val="0"/>
              </a:spcAft>
              <a:buSzPts val="1800"/>
              <a:buFont typeface="Arial"/>
              <a:buChar char="●"/>
            </a:pPr>
            <a:r>
              <a:rPr lang="en-GB">
                <a:latin typeface="Arial"/>
                <a:ea typeface="Arial"/>
                <a:cs typeface="Arial"/>
                <a:sym typeface="Arial"/>
              </a:rPr>
              <a:t>Game</a:t>
            </a:r>
            <a:endParaRPr>
              <a:latin typeface="Arial"/>
              <a:ea typeface="Arial"/>
              <a:cs typeface="Arial"/>
              <a:sym typeface="Arial"/>
            </a:endParaRPr>
          </a:p>
          <a:p>
            <a:pPr marL="457200" lvl="0" indent="-342900" algn="l" rtl="0">
              <a:lnSpc>
                <a:spcPct val="200000"/>
              </a:lnSpc>
              <a:spcBef>
                <a:spcPts val="0"/>
              </a:spcBef>
              <a:spcAft>
                <a:spcPts val="0"/>
              </a:spcAft>
              <a:buSzPts val="1800"/>
              <a:buFont typeface="Arial"/>
              <a:buChar char="●"/>
            </a:pPr>
            <a:r>
              <a:rPr lang="en-GB">
                <a:latin typeface="Arial"/>
                <a:ea typeface="Arial"/>
                <a:cs typeface="Arial"/>
                <a:sym typeface="Arial"/>
              </a:rPr>
              <a:t>Understanding our emotions</a:t>
            </a:r>
            <a:endParaRPr>
              <a:latin typeface="Arial"/>
              <a:ea typeface="Arial"/>
              <a:cs typeface="Arial"/>
              <a:sym typeface="Arial"/>
            </a:endParaRPr>
          </a:p>
          <a:p>
            <a:pPr marL="457200" lvl="0" indent="-342900" algn="l" rtl="0">
              <a:lnSpc>
                <a:spcPct val="200000"/>
              </a:lnSpc>
              <a:spcBef>
                <a:spcPts val="0"/>
              </a:spcBef>
              <a:spcAft>
                <a:spcPts val="0"/>
              </a:spcAft>
              <a:buSzPts val="1800"/>
              <a:buFont typeface="Arial"/>
              <a:buChar char="●"/>
            </a:pPr>
            <a:r>
              <a:rPr lang="en-GB">
                <a:latin typeface="Arial"/>
                <a:ea typeface="Arial"/>
                <a:cs typeface="Arial"/>
                <a:sym typeface="Arial"/>
              </a:rPr>
              <a:t>Why do we have emotions?</a:t>
            </a:r>
            <a:endParaRPr>
              <a:latin typeface="Arial"/>
              <a:ea typeface="Arial"/>
              <a:cs typeface="Arial"/>
              <a:sym typeface="Arial"/>
            </a:endParaRPr>
          </a:p>
          <a:p>
            <a:pPr marL="457200" lvl="0" indent="-342900" algn="l" rtl="0">
              <a:lnSpc>
                <a:spcPct val="200000"/>
              </a:lnSpc>
              <a:spcBef>
                <a:spcPts val="0"/>
              </a:spcBef>
              <a:spcAft>
                <a:spcPts val="0"/>
              </a:spcAft>
              <a:buSzPts val="1800"/>
              <a:buFont typeface="Arial"/>
              <a:buChar char="●"/>
            </a:pPr>
            <a:r>
              <a:rPr lang="en-GB">
                <a:latin typeface="Arial"/>
                <a:ea typeface="Arial"/>
                <a:cs typeface="Arial"/>
                <a:sym typeface="Arial"/>
              </a:rPr>
              <a:t>Zones of regulation</a:t>
            </a:r>
            <a:endParaRPr>
              <a:latin typeface="Arial"/>
              <a:ea typeface="Arial"/>
              <a:cs typeface="Arial"/>
              <a:sym typeface="Arial"/>
            </a:endParaRPr>
          </a:p>
          <a:p>
            <a:pPr marL="457200" lvl="0" indent="-342900" algn="l" rtl="0">
              <a:lnSpc>
                <a:spcPct val="200000"/>
              </a:lnSpc>
              <a:spcBef>
                <a:spcPts val="0"/>
              </a:spcBef>
              <a:spcAft>
                <a:spcPts val="0"/>
              </a:spcAft>
              <a:buSzPts val="1800"/>
              <a:buFont typeface="Arial"/>
              <a:buChar char="●"/>
            </a:pPr>
            <a:r>
              <a:rPr lang="en-GB">
                <a:latin typeface="Arial"/>
                <a:ea typeface="Arial"/>
                <a:cs typeface="Arial"/>
                <a:sym typeface="Arial"/>
              </a:rPr>
              <a:t>Difficult feelings</a:t>
            </a:r>
            <a:endParaRPr>
              <a:latin typeface="Arial"/>
              <a:ea typeface="Arial"/>
              <a:cs typeface="Arial"/>
              <a:sym typeface="Arial"/>
            </a:endParaRPr>
          </a:p>
          <a:p>
            <a:pPr marL="457200" lvl="0" indent="-342900" algn="l" rtl="0">
              <a:lnSpc>
                <a:spcPct val="200000"/>
              </a:lnSpc>
              <a:spcBef>
                <a:spcPts val="0"/>
              </a:spcBef>
              <a:spcAft>
                <a:spcPts val="0"/>
              </a:spcAft>
              <a:buSzPts val="1800"/>
              <a:buFont typeface="Arial"/>
              <a:buChar char="●"/>
            </a:pPr>
            <a:r>
              <a:rPr lang="en-GB">
                <a:latin typeface="Arial"/>
                <a:ea typeface="Arial"/>
                <a:cs typeface="Arial"/>
                <a:sym typeface="Arial"/>
              </a:rPr>
              <a:t>Anxiety, why we feel it and how it feels</a:t>
            </a:r>
            <a:endParaRPr>
              <a:latin typeface="Arial"/>
              <a:ea typeface="Arial"/>
              <a:cs typeface="Arial"/>
              <a:sym typeface="Arial"/>
            </a:endParaRPr>
          </a:p>
          <a:p>
            <a:pPr marL="457200" lvl="0" indent="-342900" algn="l" rtl="0">
              <a:lnSpc>
                <a:spcPct val="200000"/>
              </a:lnSpc>
              <a:spcBef>
                <a:spcPts val="0"/>
              </a:spcBef>
              <a:spcAft>
                <a:spcPts val="0"/>
              </a:spcAft>
              <a:buSzPts val="1800"/>
              <a:buFont typeface="Arial"/>
              <a:buChar char="●"/>
            </a:pPr>
            <a:r>
              <a:rPr lang="en-GB">
                <a:latin typeface="Arial"/>
                <a:ea typeface="Arial"/>
                <a:cs typeface="Arial"/>
                <a:sym typeface="Arial"/>
              </a:rPr>
              <a:t>End of session</a:t>
            </a:r>
            <a:endParaRPr>
              <a:latin typeface="Arial"/>
              <a:ea typeface="Arial"/>
              <a:cs typeface="Arial"/>
              <a:sym typeface="Arial"/>
            </a:endParaRPr>
          </a:p>
        </p:txBody>
      </p:sp>
      <p:pic>
        <p:nvPicPr>
          <p:cNvPr id="115" name="Google Shape;115;p18"/>
          <p:cNvPicPr preferRelativeResize="0"/>
          <p:nvPr/>
        </p:nvPicPr>
        <p:blipFill rotWithShape="1">
          <a:blip r:embed="rId3">
            <a:alphaModFix/>
          </a:blip>
          <a:srcRect b="12103"/>
          <a:stretch/>
        </p:blipFill>
        <p:spPr>
          <a:xfrm>
            <a:off x="1543537" y="1266325"/>
            <a:ext cx="707400" cy="621798"/>
          </a:xfrm>
          <a:prstGeom prst="rect">
            <a:avLst/>
          </a:prstGeom>
          <a:noFill/>
          <a:ln>
            <a:noFill/>
          </a:ln>
        </p:spPr>
      </p:pic>
      <p:pic>
        <p:nvPicPr>
          <p:cNvPr id="116" name="Google Shape;116;p18"/>
          <p:cNvPicPr preferRelativeResize="0"/>
          <p:nvPr/>
        </p:nvPicPr>
        <p:blipFill>
          <a:blip r:embed="rId4">
            <a:alphaModFix/>
          </a:blip>
          <a:stretch>
            <a:fillRect/>
          </a:stretch>
        </p:blipFill>
        <p:spPr>
          <a:xfrm>
            <a:off x="2457825" y="4330250"/>
            <a:ext cx="547324" cy="547324"/>
          </a:xfrm>
          <a:prstGeom prst="rect">
            <a:avLst/>
          </a:prstGeom>
          <a:noFill/>
          <a:ln>
            <a:noFill/>
          </a:ln>
        </p:spPr>
      </p:pic>
      <p:pic>
        <p:nvPicPr>
          <p:cNvPr id="117" name="Google Shape;117;p18"/>
          <p:cNvPicPr preferRelativeResize="0"/>
          <p:nvPr/>
        </p:nvPicPr>
        <p:blipFill>
          <a:blip r:embed="rId5">
            <a:alphaModFix/>
          </a:blip>
          <a:stretch>
            <a:fillRect/>
          </a:stretch>
        </p:blipFill>
        <p:spPr>
          <a:xfrm>
            <a:off x="3613135" y="1629124"/>
            <a:ext cx="621798" cy="621798"/>
          </a:xfrm>
          <a:prstGeom prst="rect">
            <a:avLst/>
          </a:prstGeom>
          <a:noFill/>
          <a:ln>
            <a:noFill/>
          </a:ln>
        </p:spPr>
      </p:pic>
      <p:pic>
        <p:nvPicPr>
          <p:cNvPr id="118" name="Google Shape;118;p18"/>
          <p:cNvPicPr preferRelativeResize="0"/>
          <p:nvPr/>
        </p:nvPicPr>
        <p:blipFill>
          <a:blip r:embed="rId6">
            <a:alphaModFix/>
          </a:blip>
          <a:stretch>
            <a:fillRect/>
          </a:stretch>
        </p:blipFill>
        <p:spPr>
          <a:xfrm>
            <a:off x="3613135" y="2250922"/>
            <a:ext cx="547325" cy="587681"/>
          </a:xfrm>
          <a:prstGeom prst="rect">
            <a:avLst/>
          </a:prstGeom>
          <a:noFill/>
          <a:ln>
            <a:noFill/>
          </a:ln>
        </p:spPr>
      </p:pic>
      <p:pic>
        <p:nvPicPr>
          <p:cNvPr id="119" name="Google Shape;119;p18"/>
          <p:cNvPicPr preferRelativeResize="0"/>
          <p:nvPr/>
        </p:nvPicPr>
        <p:blipFill>
          <a:blip r:embed="rId7">
            <a:alphaModFix/>
          </a:blip>
          <a:stretch>
            <a:fillRect/>
          </a:stretch>
        </p:blipFill>
        <p:spPr>
          <a:xfrm>
            <a:off x="2460399" y="3363695"/>
            <a:ext cx="547325" cy="547347"/>
          </a:xfrm>
          <a:prstGeom prst="rect">
            <a:avLst/>
          </a:prstGeom>
          <a:noFill/>
          <a:ln>
            <a:noFill/>
          </a:ln>
        </p:spPr>
      </p:pic>
      <p:pic>
        <p:nvPicPr>
          <p:cNvPr id="120" name="Google Shape;120;p18"/>
          <p:cNvPicPr preferRelativeResize="0"/>
          <p:nvPr/>
        </p:nvPicPr>
        <p:blipFill rotWithShape="1">
          <a:blip r:embed="rId8">
            <a:alphaModFix/>
          </a:blip>
          <a:srcRect t="22128" b="44394"/>
          <a:stretch/>
        </p:blipFill>
        <p:spPr>
          <a:xfrm>
            <a:off x="2786575" y="2879478"/>
            <a:ext cx="2437500" cy="459000"/>
          </a:xfrm>
          <a:prstGeom prst="rect">
            <a:avLst/>
          </a:prstGeom>
          <a:noFill/>
          <a:ln>
            <a:noFill/>
          </a:ln>
        </p:spPr>
      </p:pic>
      <p:pic>
        <p:nvPicPr>
          <p:cNvPr id="121" name="Google Shape;121;p18"/>
          <p:cNvPicPr preferRelativeResize="0"/>
          <p:nvPr/>
        </p:nvPicPr>
        <p:blipFill>
          <a:blip r:embed="rId9">
            <a:alphaModFix/>
          </a:blip>
          <a:stretch>
            <a:fillRect/>
          </a:stretch>
        </p:blipFill>
        <p:spPr>
          <a:xfrm>
            <a:off x="4676750" y="3829125"/>
            <a:ext cx="547325" cy="5473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19"/>
          <p:cNvSpPr txBox="1">
            <a:spLocks noGrp="1"/>
          </p:cNvSpPr>
          <p:nvPr>
            <p:ph type="title"/>
          </p:nvPr>
        </p:nvSpPr>
        <p:spPr>
          <a:xfrm>
            <a:off x="311700" y="291950"/>
            <a:ext cx="8520600" cy="707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latin typeface="Arial"/>
                <a:ea typeface="Arial"/>
                <a:cs typeface="Arial"/>
                <a:sym typeface="Arial"/>
              </a:rPr>
              <a:t>Game: How many faces can you see in the picture? </a:t>
            </a:r>
            <a:endParaRPr>
              <a:latin typeface="Arial"/>
              <a:ea typeface="Arial"/>
              <a:cs typeface="Arial"/>
              <a:sym typeface="Arial"/>
            </a:endParaRPr>
          </a:p>
        </p:txBody>
      </p:sp>
      <p:sp>
        <p:nvSpPr>
          <p:cNvPr id="127" name="Google Shape;127;p19"/>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GB"/>
              <a:t>.</a:t>
            </a:r>
            <a:endParaRPr/>
          </a:p>
          <a:p>
            <a:pPr marL="0" lvl="0" indent="0" algn="l" rtl="0">
              <a:spcBef>
                <a:spcPts val="1200"/>
              </a:spcBef>
              <a:spcAft>
                <a:spcPts val="1200"/>
              </a:spcAft>
              <a:buNone/>
            </a:pPr>
            <a:endParaRPr/>
          </a:p>
        </p:txBody>
      </p:sp>
      <p:pic>
        <p:nvPicPr>
          <p:cNvPr id="128" name="Google Shape;128;p19"/>
          <p:cNvPicPr preferRelativeResize="0"/>
          <p:nvPr/>
        </p:nvPicPr>
        <p:blipFill>
          <a:blip r:embed="rId3">
            <a:alphaModFix/>
          </a:blip>
          <a:stretch>
            <a:fillRect/>
          </a:stretch>
        </p:blipFill>
        <p:spPr>
          <a:xfrm>
            <a:off x="2711226" y="1065300"/>
            <a:ext cx="3721539" cy="370475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20"/>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latin typeface="Arial"/>
                <a:ea typeface="Arial"/>
                <a:cs typeface="Arial"/>
                <a:sym typeface="Arial"/>
              </a:rPr>
              <a:t>Understanding Emotions</a:t>
            </a:r>
            <a:endParaRPr>
              <a:latin typeface="Arial"/>
              <a:ea typeface="Arial"/>
              <a:cs typeface="Arial"/>
              <a:sym typeface="Arial"/>
            </a:endParaRPr>
          </a:p>
        </p:txBody>
      </p:sp>
      <p:pic>
        <p:nvPicPr>
          <p:cNvPr id="134" name="Google Shape;134;p20"/>
          <p:cNvPicPr preferRelativeResize="0"/>
          <p:nvPr/>
        </p:nvPicPr>
        <p:blipFill>
          <a:blip r:embed="rId3">
            <a:alphaModFix/>
          </a:blip>
          <a:stretch>
            <a:fillRect/>
          </a:stretch>
        </p:blipFill>
        <p:spPr>
          <a:xfrm>
            <a:off x="152400" y="4721425"/>
            <a:ext cx="8839202" cy="22359"/>
          </a:xfrm>
          <a:prstGeom prst="rect">
            <a:avLst/>
          </a:prstGeom>
          <a:noFill/>
          <a:ln>
            <a:noFill/>
          </a:ln>
        </p:spPr>
      </p:pic>
      <p:pic>
        <p:nvPicPr>
          <p:cNvPr id="135" name="Google Shape;135;p20"/>
          <p:cNvPicPr preferRelativeResize="0"/>
          <p:nvPr/>
        </p:nvPicPr>
        <p:blipFill>
          <a:blip r:embed="rId3">
            <a:alphaModFix/>
          </a:blip>
          <a:stretch>
            <a:fillRect/>
          </a:stretch>
        </p:blipFill>
        <p:spPr>
          <a:xfrm>
            <a:off x="152400" y="152400"/>
            <a:ext cx="8839202" cy="22359"/>
          </a:xfrm>
          <a:prstGeom prst="rect">
            <a:avLst/>
          </a:prstGeom>
          <a:noFill/>
          <a:ln>
            <a:noFill/>
          </a:ln>
        </p:spPr>
      </p:pic>
      <p:sp>
        <p:nvSpPr>
          <p:cNvPr id="136" name="Google Shape;136;p20"/>
          <p:cNvSpPr txBox="1"/>
          <p:nvPr/>
        </p:nvSpPr>
        <p:spPr>
          <a:xfrm>
            <a:off x="311700" y="1213675"/>
            <a:ext cx="8074800" cy="33294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GB" sz="1800"/>
              <a:t>•We can all struggle with difficult feelings at times</a:t>
            </a:r>
            <a:endParaRPr sz="1800"/>
          </a:p>
          <a:p>
            <a:pPr marL="0" lvl="0" indent="0" algn="l" rtl="0">
              <a:lnSpc>
                <a:spcPct val="115000"/>
              </a:lnSpc>
              <a:spcBef>
                <a:spcPts val="0"/>
              </a:spcBef>
              <a:spcAft>
                <a:spcPts val="0"/>
              </a:spcAft>
              <a:buNone/>
            </a:pPr>
            <a:endParaRPr sz="1800"/>
          </a:p>
          <a:p>
            <a:pPr marL="0" lvl="0" indent="0" algn="l" rtl="0">
              <a:lnSpc>
                <a:spcPct val="115000"/>
              </a:lnSpc>
              <a:spcBef>
                <a:spcPts val="0"/>
              </a:spcBef>
              <a:spcAft>
                <a:spcPts val="0"/>
              </a:spcAft>
              <a:buNone/>
            </a:pPr>
            <a:r>
              <a:rPr lang="en-GB" sz="1800"/>
              <a:t>•It is very common to feel worried or down from time to time but sometimes it can get really hard and we might need to talk to somebody about how we are feeling</a:t>
            </a:r>
            <a:endParaRPr sz="1800"/>
          </a:p>
          <a:p>
            <a:pPr marL="0" lvl="0" indent="0" algn="l" rtl="0">
              <a:lnSpc>
                <a:spcPct val="115000"/>
              </a:lnSpc>
              <a:spcBef>
                <a:spcPts val="0"/>
              </a:spcBef>
              <a:spcAft>
                <a:spcPts val="0"/>
              </a:spcAft>
              <a:buNone/>
            </a:pPr>
            <a:endParaRPr sz="1800"/>
          </a:p>
          <a:p>
            <a:pPr marL="0" lvl="0" indent="0" algn="l" rtl="0">
              <a:lnSpc>
                <a:spcPct val="115000"/>
              </a:lnSpc>
              <a:spcBef>
                <a:spcPts val="0"/>
              </a:spcBef>
              <a:spcAft>
                <a:spcPts val="0"/>
              </a:spcAft>
              <a:buNone/>
            </a:pPr>
            <a:r>
              <a:rPr lang="en-GB" sz="1800"/>
              <a:t>•In the group today we would like to learn some more about emotions and how they may affect you, next week we will go through some tips to manage this. </a:t>
            </a:r>
            <a:endParaRPr sz="1800"/>
          </a:p>
          <a:p>
            <a:pPr marL="0" lvl="0" indent="0" algn="l" rtl="0">
              <a:lnSpc>
                <a:spcPct val="115000"/>
              </a:lnSpc>
              <a:spcBef>
                <a:spcPts val="0"/>
              </a:spcBef>
              <a:spcAft>
                <a:spcPts val="0"/>
              </a:spcAft>
              <a:buNone/>
            </a:pPr>
            <a:endParaRPr sz="18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21"/>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latin typeface="Arial"/>
                <a:ea typeface="Arial"/>
                <a:cs typeface="Arial"/>
                <a:sym typeface="Arial"/>
              </a:rPr>
              <a:t>Why do we have emotions?</a:t>
            </a:r>
            <a:endParaRPr>
              <a:latin typeface="Arial"/>
              <a:ea typeface="Arial"/>
              <a:cs typeface="Arial"/>
              <a:sym typeface="Arial"/>
            </a:endParaRPr>
          </a:p>
        </p:txBody>
      </p:sp>
      <p:graphicFrame>
        <p:nvGraphicFramePr>
          <p:cNvPr id="142" name="Google Shape;142;p21"/>
          <p:cNvGraphicFramePr/>
          <p:nvPr/>
        </p:nvGraphicFramePr>
        <p:xfrm>
          <a:off x="165913" y="1066225"/>
          <a:ext cx="3000000" cy="3000000"/>
        </p:xfrm>
        <a:graphic>
          <a:graphicData uri="http://schemas.openxmlformats.org/drawingml/2006/table">
            <a:tbl>
              <a:tblPr>
                <a:noFill/>
                <a:tableStyleId>{700E67D1-EE62-4BB7-A5E1-1EE27557DFFD}</a:tableStyleId>
              </a:tblPr>
              <a:tblGrid>
                <a:gridCol w="1808150">
                  <a:extLst>
                    <a:ext uri="{9D8B030D-6E8A-4147-A177-3AD203B41FA5}">
                      <a16:colId xmlns:a16="http://schemas.microsoft.com/office/drawing/2014/main" val="20000"/>
                    </a:ext>
                  </a:extLst>
                </a:gridCol>
                <a:gridCol w="7449200">
                  <a:extLst>
                    <a:ext uri="{9D8B030D-6E8A-4147-A177-3AD203B41FA5}">
                      <a16:colId xmlns:a16="http://schemas.microsoft.com/office/drawing/2014/main" val="20001"/>
                    </a:ext>
                  </a:extLst>
                </a:gridCol>
              </a:tblGrid>
              <a:tr h="415750">
                <a:tc>
                  <a:txBody>
                    <a:bodyPr/>
                    <a:lstStyle/>
                    <a:p>
                      <a:pPr marL="0" lvl="0" indent="0" algn="l" rtl="0">
                        <a:lnSpc>
                          <a:spcPct val="115000"/>
                        </a:lnSpc>
                        <a:spcBef>
                          <a:spcPts val="0"/>
                        </a:spcBef>
                        <a:spcAft>
                          <a:spcPts val="0"/>
                        </a:spcAft>
                        <a:buNone/>
                      </a:pPr>
                      <a:r>
                        <a:rPr lang="en-GB" sz="1800" b="1">
                          <a:solidFill>
                            <a:srgbClr val="FFFFFF"/>
                          </a:solidFill>
                          <a:latin typeface="Trebuchet MS"/>
                          <a:ea typeface="Trebuchet MS"/>
                          <a:cs typeface="Trebuchet MS"/>
                          <a:sym typeface="Trebuchet MS"/>
                        </a:rPr>
                        <a:t>Emotion</a:t>
                      </a:r>
                      <a:endParaRPr sz="1800" b="1">
                        <a:solidFill>
                          <a:srgbClr val="FFFFFF"/>
                        </a:solidFill>
                        <a:latin typeface="Trebuchet MS"/>
                        <a:ea typeface="Trebuchet MS"/>
                        <a:cs typeface="Trebuchet MS"/>
                        <a:sym typeface="Trebuchet MS"/>
                      </a:endParaRPr>
                    </a:p>
                  </a:txBody>
                  <a:tcPr marL="91425" marR="91425" marT="91425" marB="91425"/>
                </a:tc>
                <a:tc>
                  <a:txBody>
                    <a:bodyPr/>
                    <a:lstStyle/>
                    <a:p>
                      <a:pPr marL="0" lvl="0" indent="0" algn="l" rtl="0">
                        <a:lnSpc>
                          <a:spcPct val="115000"/>
                        </a:lnSpc>
                        <a:spcBef>
                          <a:spcPts val="0"/>
                        </a:spcBef>
                        <a:spcAft>
                          <a:spcPts val="0"/>
                        </a:spcAft>
                        <a:buNone/>
                      </a:pPr>
                      <a:r>
                        <a:rPr lang="en-GB" sz="1800" b="1">
                          <a:solidFill>
                            <a:srgbClr val="FFFFFF"/>
                          </a:solidFill>
                          <a:latin typeface="Trebuchet MS"/>
                          <a:ea typeface="Trebuchet MS"/>
                          <a:cs typeface="Trebuchet MS"/>
                          <a:sym typeface="Trebuchet MS"/>
                        </a:rPr>
                        <a:t>Urge</a:t>
                      </a:r>
                      <a:endParaRPr sz="1800" b="1">
                        <a:solidFill>
                          <a:srgbClr val="FFFFFF"/>
                        </a:solidFill>
                        <a:latin typeface="Trebuchet MS"/>
                        <a:ea typeface="Trebuchet MS"/>
                        <a:cs typeface="Trebuchet MS"/>
                        <a:sym typeface="Trebuchet MS"/>
                      </a:endParaRPr>
                    </a:p>
                  </a:txBody>
                  <a:tcPr marL="91425" marR="91425" marT="91425" marB="91425"/>
                </a:tc>
                <a:extLst>
                  <a:ext uri="{0D108BD9-81ED-4DB2-BD59-A6C34878D82A}">
                    <a16:rowId xmlns:a16="http://schemas.microsoft.com/office/drawing/2014/main" val="10000"/>
                  </a:ext>
                </a:extLst>
              </a:tr>
              <a:tr h="422825">
                <a:tc>
                  <a:txBody>
                    <a:bodyPr/>
                    <a:lstStyle/>
                    <a:p>
                      <a:pPr marL="0" lvl="0" indent="0" algn="l" rtl="0">
                        <a:lnSpc>
                          <a:spcPct val="115000"/>
                        </a:lnSpc>
                        <a:spcBef>
                          <a:spcPts val="0"/>
                        </a:spcBef>
                        <a:spcAft>
                          <a:spcPts val="0"/>
                        </a:spcAft>
                        <a:buNone/>
                      </a:pPr>
                      <a:r>
                        <a:rPr lang="en-GB" sz="1700" b="1"/>
                        <a:t>Anger - </a:t>
                      </a:r>
                      <a:endParaRPr sz="1700" b="1"/>
                    </a:p>
                  </a:txBody>
                  <a:tcPr marL="91425" marR="91425" marT="91425" marB="91425"/>
                </a:tc>
                <a:tc>
                  <a:txBody>
                    <a:bodyPr/>
                    <a:lstStyle/>
                    <a:p>
                      <a:pPr marL="0" lvl="0" indent="0" algn="l" rtl="0">
                        <a:lnSpc>
                          <a:spcPct val="115000"/>
                        </a:lnSpc>
                        <a:spcBef>
                          <a:spcPts val="0"/>
                        </a:spcBef>
                        <a:spcAft>
                          <a:spcPts val="0"/>
                        </a:spcAft>
                        <a:buNone/>
                      </a:pPr>
                      <a:r>
                        <a:rPr lang="en-GB" sz="1700">
                          <a:solidFill>
                            <a:srgbClr val="212529"/>
                          </a:solidFill>
                        </a:rPr>
                        <a:t>Gets us ready to attack - it activates us to attack or defend.</a:t>
                      </a:r>
                      <a:endParaRPr sz="1700">
                        <a:solidFill>
                          <a:srgbClr val="212529"/>
                        </a:solidFill>
                      </a:endParaRPr>
                    </a:p>
                  </a:txBody>
                  <a:tcPr marL="91425" marR="91425" marT="91425" marB="91425"/>
                </a:tc>
                <a:extLst>
                  <a:ext uri="{0D108BD9-81ED-4DB2-BD59-A6C34878D82A}">
                    <a16:rowId xmlns:a16="http://schemas.microsoft.com/office/drawing/2014/main" val="10001"/>
                  </a:ext>
                </a:extLst>
              </a:tr>
              <a:tr h="678575">
                <a:tc>
                  <a:txBody>
                    <a:bodyPr/>
                    <a:lstStyle/>
                    <a:p>
                      <a:pPr marL="0" lvl="0" indent="0" algn="l" rtl="0">
                        <a:lnSpc>
                          <a:spcPct val="115000"/>
                        </a:lnSpc>
                        <a:spcBef>
                          <a:spcPts val="0"/>
                        </a:spcBef>
                        <a:spcAft>
                          <a:spcPts val="0"/>
                        </a:spcAft>
                        <a:buNone/>
                      </a:pPr>
                      <a:endParaRPr sz="1700" b="1"/>
                    </a:p>
                    <a:p>
                      <a:pPr marL="0" lvl="0" indent="0" algn="l" rtl="0">
                        <a:lnSpc>
                          <a:spcPct val="115000"/>
                        </a:lnSpc>
                        <a:spcBef>
                          <a:spcPts val="0"/>
                        </a:spcBef>
                        <a:spcAft>
                          <a:spcPts val="0"/>
                        </a:spcAft>
                        <a:buNone/>
                      </a:pPr>
                      <a:r>
                        <a:rPr lang="en-GB" sz="1700" b="1"/>
                        <a:t>Fear/Anxiety - </a:t>
                      </a:r>
                      <a:endParaRPr sz="1700" b="1"/>
                    </a:p>
                  </a:txBody>
                  <a:tcPr marL="91425" marR="91425" marT="91425" marB="91425"/>
                </a:tc>
                <a:tc>
                  <a:txBody>
                    <a:bodyPr/>
                    <a:lstStyle/>
                    <a:p>
                      <a:pPr marL="0" lvl="0" indent="0" algn="l" rtl="0">
                        <a:lnSpc>
                          <a:spcPct val="115000"/>
                        </a:lnSpc>
                        <a:spcBef>
                          <a:spcPts val="0"/>
                        </a:spcBef>
                        <a:spcAft>
                          <a:spcPts val="0"/>
                        </a:spcAft>
                        <a:buNone/>
                      </a:pPr>
                      <a:endParaRPr sz="1700">
                        <a:solidFill>
                          <a:srgbClr val="212529"/>
                        </a:solidFill>
                      </a:endParaRPr>
                    </a:p>
                    <a:p>
                      <a:pPr marL="0" lvl="0" indent="0" algn="l" rtl="0">
                        <a:lnSpc>
                          <a:spcPct val="115000"/>
                        </a:lnSpc>
                        <a:spcBef>
                          <a:spcPts val="0"/>
                        </a:spcBef>
                        <a:spcAft>
                          <a:spcPts val="0"/>
                        </a:spcAft>
                        <a:buNone/>
                      </a:pPr>
                      <a:r>
                        <a:rPr lang="en-GB" sz="1700">
                          <a:solidFill>
                            <a:srgbClr val="212529"/>
                          </a:solidFill>
                        </a:rPr>
                        <a:t>Gets us ready to run, hide or attack - it activates us to escape danger.</a:t>
                      </a:r>
                      <a:endParaRPr sz="1700">
                        <a:solidFill>
                          <a:srgbClr val="212529"/>
                        </a:solidFill>
                      </a:endParaRPr>
                    </a:p>
                  </a:txBody>
                  <a:tcPr marL="91425" marR="91425" marT="91425" marB="91425"/>
                </a:tc>
                <a:extLst>
                  <a:ext uri="{0D108BD9-81ED-4DB2-BD59-A6C34878D82A}">
                    <a16:rowId xmlns:a16="http://schemas.microsoft.com/office/drawing/2014/main" val="10002"/>
                  </a:ext>
                </a:extLst>
              </a:tr>
              <a:tr h="678575">
                <a:tc>
                  <a:txBody>
                    <a:bodyPr/>
                    <a:lstStyle/>
                    <a:p>
                      <a:pPr marL="0" lvl="0" indent="0" algn="l" rtl="0">
                        <a:lnSpc>
                          <a:spcPct val="115000"/>
                        </a:lnSpc>
                        <a:spcBef>
                          <a:spcPts val="0"/>
                        </a:spcBef>
                        <a:spcAft>
                          <a:spcPts val="0"/>
                        </a:spcAft>
                        <a:buNone/>
                      </a:pPr>
                      <a:endParaRPr sz="1700" b="1"/>
                    </a:p>
                    <a:p>
                      <a:pPr marL="0" lvl="0" indent="0" algn="l" rtl="0">
                        <a:lnSpc>
                          <a:spcPct val="115000"/>
                        </a:lnSpc>
                        <a:spcBef>
                          <a:spcPts val="0"/>
                        </a:spcBef>
                        <a:spcAft>
                          <a:spcPts val="0"/>
                        </a:spcAft>
                        <a:buNone/>
                      </a:pPr>
                      <a:r>
                        <a:rPr lang="en-GB" sz="1700" b="1"/>
                        <a:t>Sadness - </a:t>
                      </a:r>
                      <a:endParaRPr sz="1700" b="1"/>
                    </a:p>
                  </a:txBody>
                  <a:tcPr marL="91425" marR="91425" marT="91425" marB="91425"/>
                </a:tc>
                <a:tc>
                  <a:txBody>
                    <a:bodyPr/>
                    <a:lstStyle/>
                    <a:p>
                      <a:pPr marL="0" lvl="0" indent="0" algn="l" rtl="0">
                        <a:lnSpc>
                          <a:spcPct val="115000"/>
                        </a:lnSpc>
                        <a:spcBef>
                          <a:spcPts val="0"/>
                        </a:spcBef>
                        <a:spcAft>
                          <a:spcPts val="0"/>
                        </a:spcAft>
                        <a:buNone/>
                      </a:pPr>
                      <a:endParaRPr sz="1700">
                        <a:solidFill>
                          <a:srgbClr val="212529"/>
                        </a:solidFill>
                      </a:endParaRPr>
                    </a:p>
                    <a:p>
                      <a:pPr marL="0" lvl="0" indent="0" algn="l" rtl="0">
                        <a:lnSpc>
                          <a:spcPct val="115000"/>
                        </a:lnSpc>
                        <a:spcBef>
                          <a:spcPts val="0"/>
                        </a:spcBef>
                        <a:spcAft>
                          <a:spcPts val="0"/>
                        </a:spcAft>
                        <a:buNone/>
                      </a:pPr>
                      <a:r>
                        <a:rPr lang="en-GB" sz="1700">
                          <a:solidFill>
                            <a:srgbClr val="212529"/>
                          </a:solidFill>
                        </a:rPr>
                        <a:t>Gets us ready to be inactive - it activates us to avoid contact.</a:t>
                      </a:r>
                      <a:endParaRPr sz="1700">
                        <a:solidFill>
                          <a:srgbClr val="212529"/>
                        </a:solidFill>
                      </a:endParaRPr>
                    </a:p>
                  </a:txBody>
                  <a:tcPr marL="91425" marR="91425" marT="91425" marB="91425"/>
                </a:tc>
                <a:extLst>
                  <a:ext uri="{0D108BD9-81ED-4DB2-BD59-A6C34878D82A}">
                    <a16:rowId xmlns:a16="http://schemas.microsoft.com/office/drawing/2014/main" val="10003"/>
                  </a:ext>
                </a:extLst>
              </a:tr>
              <a:tr h="678575">
                <a:tc>
                  <a:txBody>
                    <a:bodyPr/>
                    <a:lstStyle/>
                    <a:p>
                      <a:pPr marL="0" lvl="0" indent="0" algn="l" rtl="0">
                        <a:lnSpc>
                          <a:spcPct val="115000"/>
                        </a:lnSpc>
                        <a:spcBef>
                          <a:spcPts val="0"/>
                        </a:spcBef>
                        <a:spcAft>
                          <a:spcPts val="0"/>
                        </a:spcAft>
                        <a:buNone/>
                      </a:pPr>
                      <a:endParaRPr sz="1700" b="1"/>
                    </a:p>
                    <a:p>
                      <a:pPr marL="0" lvl="0" indent="0" algn="l" rtl="0">
                        <a:lnSpc>
                          <a:spcPct val="115000"/>
                        </a:lnSpc>
                        <a:spcBef>
                          <a:spcPts val="0"/>
                        </a:spcBef>
                        <a:spcAft>
                          <a:spcPts val="0"/>
                        </a:spcAft>
                        <a:buNone/>
                      </a:pPr>
                      <a:r>
                        <a:rPr lang="en-GB" sz="1700" b="1"/>
                        <a:t>Disgust - </a:t>
                      </a:r>
                      <a:endParaRPr sz="1700" b="1"/>
                    </a:p>
                  </a:txBody>
                  <a:tcPr marL="91425" marR="91425" marT="91425" marB="91425"/>
                </a:tc>
                <a:tc>
                  <a:txBody>
                    <a:bodyPr/>
                    <a:lstStyle/>
                    <a:p>
                      <a:pPr marL="0" lvl="0" indent="0" algn="l" rtl="0">
                        <a:lnSpc>
                          <a:spcPct val="115000"/>
                        </a:lnSpc>
                        <a:spcBef>
                          <a:spcPts val="0"/>
                        </a:spcBef>
                        <a:spcAft>
                          <a:spcPts val="0"/>
                        </a:spcAft>
                        <a:buNone/>
                      </a:pPr>
                      <a:r>
                        <a:rPr lang="en-GB" sz="1700">
                          <a:solidFill>
                            <a:srgbClr val="212529"/>
                          </a:solidFill>
                        </a:rPr>
                        <a:t> </a:t>
                      </a:r>
                      <a:endParaRPr sz="1700">
                        <a:solidFill>
                          <a:srgbClr val="212529"/>
                        </a:solidFill>
                      </a:endParaRPr>
                    </a:p>
                    <a:p>
                      <a:pPr marL="0" lvl="0" indent="0" algn="l" rtl="0">
                        <a:lnSpc>
                          <a:spcPct val="115000"/>
                        </a:lnSpc>
                        <a:spcBef>
                          <a:spcPts val="0"/>
                        </a:spcBef>
                        <a:spcAft>
                          <a:spcPts val="0"/>
                        </a:spcAft>
                        <a:buNone/>
                      </a:pPr>
                      <a:r>
                        <a:rPr lang="en-GB" sz="1700">
                          <a:solidFill>
                            <a:srgbClr val="212529"/>
                          </a:solidFill>
                        </a:rPr>
                        <a:t>Gets us ready to reject or distance ourselves - it activates us to avoid.</a:t>
                      </a:r>
                      <a:endParaRPr sz="1700">
                        <a:solidFill>
                          <a:srgbClr val="212529"/>
                        </a:solidFill>
                      </a:endParaRPr>
                    </a:p>
                  </a:txBody>
                  <a:tcPr marL="91425" marR="91425" marT="91425" marB="91425"/>
                </a:tc>
                <a:extLst>
                  <a:ext uri="{0D108BD9-81ED-4DB2-BD59-A6C34878D82A}">
                    <a16:rowId xmlns:a16="http://schemas.microsoft.com/office/drawing/2014/main" val="10004"/>
                  </a:ext>
                </a:extLst>
              </a:tr>
            </a:tbl>
          </a:graphicData>
        </a:graphic>
      </p:graphicFrame>
    </p:spTree>
  </p:cSld>
  <p:clrMapOvr>
    <a:masterClrMapping/>
  </p:clrMapOvr>
</p:sld>
</file>

<file path=ppt/theme/theme1.xml><?xml version="1.0" encoding="utf-8"?>
<a:theme xmlns:a="http://schemas.openxmlformats.org/drawingml/2006/main" name="Tropic">
  <a:themeElements>
    <a:clrScheme name="Tropic">
      <a:dk1>
        <a:srgbClr val="A1E8D9"/>
      </a:dk1>
      <a:lt1>
        <a:srgbClr val="FFFFFF"/>
      </a:lt1>
      <a:dk2>
        <a:srgbClr val="695D46"/>
      </a:dk2>
      <a:lt2>
        <a:srgbClr val="B3A77D"/>
      </a:lt2>
      <a:accent1>
        <a:srgbClr val="EF6C00"/>
      </a:accent1>
      <a:accent2>
        <a:srgbClr val="CE93D8"/>
      </a:accent2>
      <a:accent3>
        <a:srgbClr val="4DB6AC"/>
      </a:accent3>
      <a:accent4>
        <a:srgbClr val="FF9800"/>
      </a:accent4>
      <a:accent5>
        <a:srgbClr val="009668"/>
      </a:accent5>
      <a:accent6>
        <a:srgbClr val="EEFF41"/>
      </a:accent6>
      <a:hlink>
        <a:srgbClr val="009668"/>
      </a:hlink>
      <a:folHlink>
        <a:srgbClr val="00966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BAC8875B9935D438710B2FCEC058096" ma:contentTypeVersion="13" ma:contentTypeDescription="Create a new document." ma:contentTypeScope="" ma:versionID="2f058bbca1ee46c383b8005be102b162">
  <xsd:schema xmlns:xsd="http://www.w3.org/2001/XMLSchema" xmlns:xs="http://www.w3.org/2001/XMLSchema" xmlns:p="http://schemas.microsoft.com/office/2006/metadata/properties" xmlns:ns2="ecee6f2e-792a-4878-9518-a36885c49771" xmlns:ns3="58d34518-8e21-4bf6-990b-f5fecf99ddf4" targetNamespace="http://schemas.microsoft.com/office/2006/metadata/properties" ma:root="true" ma:fieldsID="abd9c2ab8b699a2a38bd2f9d34c71ed7" ns2:_="" ns3:_="">
    <xsd:import namespace="ecee6f2e-792a-4878-9518-a36885c49771"/>
    <xsd:import namespace="58d34518-8e21-4bf6-990b-f5fecf99ddf4"/>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cee6f2e-792a-4878-9518-a36885c4977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4f8e03b8-77cd-4afb-816e-daa6ef4e46cb"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8d34518-8e21-4bf6-990b-f5fecf99ddf4"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db8d848e-7025-47d1-87f3-c227fb3372cf}" ma:internalName="TaxCatchAll" ma:showField="CatchAllData" ma:web="58d34518-8e21-4bf6-990b-f5fecf99ddf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58d34518-8e21-4bf6-990b-f5fecf99ddf4" xsi:nil="true"/>
    <lcf76f155ced4ddcb4097134ff3c332f xmlns="ecee6f2e-792a-4878-9518-a36885c49771">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F9D2C653-824E-4A1D-ADB8-5ABA4FDC6C25}"/>
</file>

<file path=customXml/itemProps2.xml><?xml version="1.0" encoding="utf-8"?>
<ds:datastoreItem xmlns:ds="http://schemas.openxmlformats.org/officeDocument/2006/customXml" ds:itemID="{158D021C-8382-49CF-A562-74743FCEF912}"/>
</file>

<file path=customXml/itemProps3.xml><?xml version="1.0" encoding="utf-8"?>
<ds:datastoreItem xmlns:ds="http://schemas.openxmlformats.org/officeDocument/2006/customXml" ds:itemID="{1DEFF178-A325-4178-84B4-325C48C7AFDE}"/>
</file>

<file path=docProps/app.xml><?xml version="1.0" encoding="utf-8"?>
<Properties xmlns="http://schemas.openxmlformats.org/officeDocument/2006/extended-properties" xmlns:vt="http://schemas.openxmlformats.org/officeDocument/2006/docPropsVTypes">
  <TotalTime>3</TotalTime>
  <Words>920</Words>
  <Application>Microsoft Office PowerPoint</Application>
  <PresentationFormat>On-screen Show (16:9)</PresentationFormat>
  <Paragraphs>115</Paragraphs>
  <Slides>17</Slides>
  <Notes>17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PT Sans Narrow</vt:lpstr>
      <vt:lpstr>Calibri</vt:lpstr>
      <vt:lpstr>Open Sans</vt:lpstr>
      <vt:lpstr>Trebuchet MS</vt:lpstr>
      <vt:lpstr>Arial</vt:lpstr>
      <vt:lpstr>Tropic</vt:lpstr>
      <vt:lpstr>Understanding Autism Group</vt:lpstr>
      <vt:lpstr>PowerPoint Presentation</vt:lpstr>
      <vt:lpstr>Group Rules </vt:lpstr>
      <vt:lpstr>How are you doing today?</vt:lpstr>
      <vt:lpstr>What the group will cover</vt:lpstr>
      <vt:lpstr>Today’s Agenda</vt:lpstr>
      <vt:lpstr>Game: How many faces can you see in the picture? </vt:lpstr>
      <vt:lpstr>Understanding Emotions</vt:lpstr>
      <vt:lpstr>Why do we have emotions?</vt:lpstr>
      <vt:lpstr>Emotion Wheel</vt:lpstr>
      <vt:lpstr>Zones of Regulation</vt:lpstr>
      <vt:lpstr>Activity: Which zone would I be in?</vt:lpstr>
      <vt:lpstr>What types of feelings can be difficult to cope with?</vt:lpstr>
      <vt:lpstr>How does anxiety feel  in the body?</vt:lpstr>
      <vt:lpstr>Why do we experience anxiety?</vt:lpstr>
      <vt:lpstr>How was today?</vt:lpstr>
      <vt:lpstr>Next week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Understanding Autism Group</dc:title>
  <dc:creator>Newby Gabrielle</dc:creator>
  <cp:lastModifiedBy>Newby Gabrielle</cp:lastModifiedBy>
  <cp:revision>3</cp:revision>
  <dcterms:modified xsi:type="dcterms:W3CDTF">2023-09-04T15:23:23Z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0x0101001BAC8875B9935D438710B2FCEC058096</vt:lpwstr>
  </property>
</Properties>
</file>